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9" r:id="rId10"/>
    <p:sldId id="262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9" autoAdjust="0"/>
    <p:restoredTop sz="94683" autoAdjust="0"/>
  </p:normalViewPr>
  <p:slideViewPr>
    <p:cSldViewPr snapToObjects="1"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10714-054C-4599-B76C-76B2078786A7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DCBD1-7980-4AFC-AB88-0318C2204C2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5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58F95-98A7-4830-ACC3-6ACDE13ECDA4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C41AA-BFEF-4387-8163-D7C99F8A76B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8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82FCA-3BEA-4FC8-A3EC-0031FD042B99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13C7D98-F609-4D7C-A2C8-A2B9A095C08A}" type="slidenum">
              <a:rPr lang="en-US"/>
              <a:pPr>
                <a:defRPr/>
              </a:pPr>
              <a:t>‹N°›</a:t>
            </a:fld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617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FD820-975E-4E4D-BB80-DDD282E96962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3EC95-8D27-4B1C-B700-B5385C62AE5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5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63F42-5316-42F0-81D9-0B305564544E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F7A01-5C6D-43EA-9236-C857E6C4D73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82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88AF0-00DC-4516-A090-E9234E257410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FCA88-9021-4567-A85D-9D10B3683E4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24CA-E160-4B4E-BE10-C1A8BC6C0EC6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EC53A-9465-4AF3-A252-5B2F987507A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24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AB68A-D44F-48AD-A59A-F00089722565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51BA9-5E08-4E50-896B-071E9C11F5D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1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GB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AA745-0FB2-43F2-AAFD-22CA2F6743F8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43B16-4D29-4ED4-8745-BF7D58EF1D8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7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A306C-8EA2-4234-BB5C-1BD48CF746CD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2C29-08D2-4DA2-8290-1EAAE19BBC6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46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55496-5C5B-40D7-97C3-C1E9B55CB6ED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29637-A9A9-4496-BFEC-E7E1B98BF3F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1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720A55-9826-4817-8339-6CB918B5171C}" type="datetimeFigureOut">
              <a:rPr lang="en-US"/>
              <a:pPr>
                <a:defRPr/>
              </a:pPr>
              <a:t>11/27/2012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9A5377-44B3-424F-B5F7-B368414C4C7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4" r:id="rId4"/>
    <p:sldLayoutId id="2147483808" r:id="rId5"/>
    <p:sldLayoutId id="2147483803" r:id="rId6"/>
    <p:sldLayoutId id="2147483809" r:id="rId7"/>
    <p:sldLayoutId id="2147483810" r:id="rId8"/>
    <p:sldLayoutId id="2147483811" r:id="rId9"/>
    <p:sldLayoutId id="2147483802" r:id="rId10"/>
    <p:sldLayoutId id="214748381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State of </a:t>
            </a:r>
            <a:r>
              <a:rPr lang="en-US" dirty="0" err="1" smtClean="0"/>
              <a:t>Tcl/Tk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err="1" smtClean="0"/>
              <a:t>EuroTcl</a:t>
            </a:r>
            <a:r>
              <a:rPr lang="en-US" dirty="0" smtClean="0"/>
              <a:t> 2009</a:t>
            </a:r>
            <a:endParaRPr lang="en-US" dirty="0"/>
          </a:p>
        </p:txBody>
      </p:sp>
      <p:pic>
        <p:nvPicPr>
          <p:cNvPr id="13315" name="Picture 4" descr="lamp.tif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68375"/>
            <a:ext cx="457200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61874">
            <a:off x="2359025" y="1058863"/>
            <a:ext cx="4127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335274">
            <a:off x="2511426" y="652462"/>
            <a:ext cx="4127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865497">
            <a:off x="2079626" y="1211262"/>
            <a:ext cx="4127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332509">
            <a:off x="2230438" y="779462"/>
            <a:ext cx="4127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49048">
            <a:off x="1959770" y="697706"/>
            <a:ext cx="4111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i="1" dirty="0" smtClean="0"/>
              <a:t>Production Release:</a:t>
            </a:r>
            <a:r>
              <a:rPr lang="en-US" dirty="0" smtClean="0"/>
              <a:t> 8.5.7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Recommended for deployment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i="1" dirty="0" smtClean="0"/>
              <a:t>Development Version:</a:t>
            </a:r>
            <a:r>
              <a:rPr lang="en-US" dirty="0" smtClean="0"/>
              <a:t> 8.6b1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Many new features, some ultra-exciting!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i="1" dirty="0" smtClean="0"/>
              <a:t>Bleeding Edge:</a:t>
            </a:r>
            <a:r>
              <a:rPr lang="en-US" dirty="0" smtClean="0"/>
              <a:t> 8.6b1.1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Current CVS checkout</a:t>
            </a:r>
          </a:p>
          <a:p>
            <a:pPr lvl="2" fontAlgn="auto">
              <a:spcAft>
                <a:spcPts val="0"/>
              </a:spcAft>
              <a:buFont typeface="Wingdings 2"/>
              <a:buChar char=""/>
              <a:defRPr/>
            </a:pPr>
            <a:r>
              <a:rPr lang="en-US" dirty="0" smtClean="0"/>
              <a:t>A few extra features that missed 8.6b1</a:t>
            </a:r>
          </a:p>
          <a:p>
            <a:pPr lvl="2" fontAlgn="auto">
              <a:spcAft>
                <a:spcPts val="0"/>
              </a:spcAft>
              <a:buFont typeface="Wingdings 2"/>
              <a:buChar char=""/>
              <a:defRPr/>
            </a:pPr>
            <a:r>
              <a:rPr lang="en-US" dirty="0" smtClean="0"/>
              <a:t>More bug fixes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Close to 8.6b2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Production: 8.5</a:t>
            </a:r>
          </a:p>
          <a:p>
            <a:pPr lvl="1"/>
            <a:r>
              <a:rPr lang="en-US" smtClean="0"/>
              <a:t>8.5.0 </a:t>
            </a:r>
            <a:r>
              <a:rPr lang="en-US" smtClean="0">
                <a:sym typeface="Wingdings" pitchFamily="2" charset="2"/>
              </a:rPr>
              <a:t> 20 December 2007</a:t>
            </a:r>
            <a:endParaRPr lang="en-US" smtClean="0"/>
          </a:p>
          <a:p>
            <a:pPr lvl="1"/>
            <a:r>
              <a:rPr lang="en-US" smtClean="0"/>
              <a:t>8.5.7 </a:t>
            </a:r>
            <a:r>
              <a:rPr lang="en-US" smtClean="0">
                <a:sym typeface="Wingdings" pitchFamily="2" charset="2"/>
              </a:rPr>
              <a:t> 16 April 2009</a:t>
            </a:r>
            <a:endParaRPr lang="en-US" smtClean="0"/>
          </a:p>
          <a:p>
            <a:r>
              <a:rPr lang="en-US" smtClean="0"/>
              <a:t>Development: 8.6</a:t>
            </a:r>
          </a:p>
          <a:p>
            <a:pPr lvl="1"/>
            <a:r>
              <a:rPr lang="en-US" smtClean="0"/>
              <a:t>8.6b1 </a:t>
            </a:r>
            <a:r>
              <a:rPr lang="en-US" smtClean="0">
                <a:sym typeface="Wingdings" pitchFamily="2" charset="2"/>
              </a:rPr>
              <a:t> 19 December 2008</a:t>
            </a:r>
            <a:endParaRPr lang="en-US" smtClean="0"/>
          </a:p>
          <a:p>
            <a:pPr lvl="2"/>
            <a:r>
              <a:rPr lang="en-US" smtClean="0"/>
              <a:t>Tried to keep shorter cycle than for 8.5</a:t>
            </a:r>
          </a:p>
          <a:p>
            <a:pPr lvl="1"/>
            <a:r>
              <a:rPr lang="en-US" smtClean="0"/>
              <a:t>8.6b2 “soon”</a:t>
            </a:r>
          </a:p>
          <a:p>
            <a:pPr lvl="1"/>
            <a:r>
              <a:rPr lang="en-US" smtClean="0"/>
              <a:t>8.6.0 </a:t>
            </a:r>
            <a:r>
              <a:rPr lang="en-US" smtClean="0">
                <a:sym typeface="Wingdings" pitchFamily="2" charset="2"/>
              </a:rPr>
              <a:t> </a:t>
            </a:r>
            <a:r>
              <a:rPr lang="en-US" smtClean="0"/>
              <a:t>Tcl’2009 in September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Major New Features of </a:t>
            </a:r>
            <a:r>
              <a:rPr lang="en-US" dirty="0" err="1" smtClean="0"/>
              <a:t>Tcl</a:t>
            </a:r>
            <a:r>
              <a:rPr lang="en-US" dirty="0" smtClean="0"/>
              <a:t> 8.6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>
                <a:latin typeface="+mj-lt"/>
              </a:rPr>
              <a:t>Non-Recursive Engine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err="1" smtClean="0"/>
              <a:t>Coroutines</a:t>
            </a:r>
            <a:r>
              <a:rPr lang="en-US" dirty="0" smtClean="0"/>
              <a:t>, </a:t>
            </a:r>
            <a:r>
              <a:rPr lang="en-US" dirty="0" err="1" smtClean="0"/>
              <a:t>Tailcalls</a:t>
            </a:r>
            <a:r>
              <a:rPr lang="en-US" dirty="0" smtClean="0"/>
              <a:t>, Less stack hammering, …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err="1" smtClean="0">
                <a:latin typeface="+mj-lt"/>
              </a:rPr>
              <a:t>TclOO</a:t>
            </a:r>
            <a:endParaRPr lang="en-US" b="1" dirty="0" smtClean="0">
              <a:latin typeface="+mj-lt"/>
            </a:endParaRP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Basic high-performance object system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>
                <a:latin typeface="+mj-lt"/>
              </a:rPr>
              <a:t>[</a:t>
            </a:r>
            <a:r>
              <a:rPr lang="en-US" b="1" dirty="0" err="1" smtClean="0">
                <a:latin typeface="+mj-lt"/>
              </a:rPr>
              <a:t>incr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Tcl</a:t>
            </a:r>
            <a:r>
              <a:rPr lang="en-US" b="1" dirty="0" smtClean="0">
                <a:latin typeface="+mj-lt"/>
              </a:rPr>
              <a:t>] Next Generation</a:t>
            </a:r>
            <a:r>
              <a:rPr lang="en-US" dirty="0" smtClean="0">
                <a:latin typeface="+mj-lt"/>
              </a:rPr>
              <a:t> (itcl-ng/itcl4)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New version based on top of </a:t>
            </a:r>
            <a:r>
              <a:rPr lang="en-US" dirty="0" err="1" smtClean="0"/>
              <a:t>TclOO</a:t>
            </a:r>
            <a:r>
              <a:rPr lang="en-US" dirty="0" smtClean="0"/>
              <a:t> framework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>
                <a:latin typeface="+mj-lt"/>
              </a:rPr>
              <a:t>TDBC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Standard database interface</a:t>
            </a:r>
          </a:p>
          <a:p>
            <a:pPr lvl="2" fontAlgn="auto">
              <a:spcAft>
                <a:spcPts val="0"/>
              </a:spcAft>
              <a:buFont typeface="Wingdings 2"/>
              <a:buChar char=""/>
              <a:defRPr/>
            </a:pPr>
            <a:r>
              <a:rPr lang="en-US" dirty="0" smtClean="0"/>
              <a:t>On top of </a:t>
            </a:r>
            <a:r>
              <a:rPr lang="en-US" dirty="0" err="1" smtClean="0"/>
              <a:t>TclOO</a:t>
            </a:r>
            <a:r>
              <a:rPr lang="en-US" dirty="0" smtClean="0"/>
              <a:t> framework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Drivers </a:t>
            </a:r>
            <a:r>
              <a:rPr lang="en-US" i="1" dirty="0" smtClean="0"/>
              <a:t>not</a:t>
            </a:r>
            <a:r>
              <a:rPr lang="en-US" dirty="0" smtClean="0"/>
              <a:t> included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>
                <a:latin typeface="+mj-lt"/>
              </a:rPr>
              <a:t>Thread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To be included by default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More New </a:t>
            </a:r>
            <a:r>
              <a:rPr lang="en-US" dirty="0" err="1" smtClean="0"/>
              <a:t>Tcl</a:t>
            </a:r>
            <a:r>
              <a:rPr lang="en-US" dirty="0" smtClean="0"/>
              <a:t> Script Features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Scripted channel transforms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err="1" smtClean="0"/>
              <a:t>Zlib</a:t>
            </a:r>
            <a:r>
              <a:rPr lang="en-US" dirty="0" smtClean="0"/>
              <a:t> compression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Execution cancellation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Built-in base64 encoding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Standalone pipes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Better string prefix handling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Method to get </a:t>
            </a:r>
            <a:r>
              <a:rPr lang="en-US" i="1" dirty="0" smtClean="0"/>
              <a:t>$</a:t>
            </a:r>
            <a:r>
              <a:rPr lang="en-US" i="1" dirty="0" err="1" smtClean="0"/>
              <a:t>env(PATH</a:t>
            </a:r>
            <a:r>
              <a:rPr lang="en-US" i="1" dirty="0" smtClean="0"/>
              <a:t>)</a:t>
            </a:r>
            <a:r>
              <a:rPr lang="en-US" dirty="0" smtClean="0"/>
              <a:t> separator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Extend “string trim” whitespace def.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More commands “do nothing” gracefully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Improved list searching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Striding list sorts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List extension with “</a:t>
            </a:r>
            <a:r>
              <a:rPr lang="en-US" dirty="0" err="1" smtClean="0"/>
              <a:t>lset</a:t>
            </a:r>
            <a:r>
              <a:rPr lang="en-US" dirty="0" smtClean="0"/>
              <a:t>”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“File </a:t>
            </a:r>
            <a:r>
              <a:rPr lang="en-US" dirty="0" err="1" smtClean="0"/>
              <a:t>tempfile</a:t>
            </a:r>
            <a:r>
              <a:rPr lang="en-US" dirty="0" smtClean="0"/>
              <a:t>” to make temporaries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Better exception handling with “try”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Half-close of bidirectional channels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Multiple patterns in “</a:t>
            </a:r>
            <a:r>
              <a:rPr lang="en-US" dirty="0" err="1" smtClean="0"/>
              <a:t>dict</a:t>
            </a:r>
            <a:r>
              <a:rPr lang="en-US" dirty="0" smtClean="0"/>
              <a:t> filter”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“Format”/“scan” base-2 support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New </a:t>
            </a:r>
            <a:r>
              <a:rPr lang="en-US" dirty="0" err="1" smtClean="0"/>
              <a:t>Tcl</a:t>
            </a:r>
            <a:r>
              <a:rPr lang="en-US" dirty="0" smtClean="0"/>
              <a:t> C API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NRE API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Allow user commands to be </a:t>
            </a:r>
            <a:r>
              <a:rPr lang="en-US" dirty="0" err="1" smtClean="0"/>
              <a:t>restartable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err="1" smtClean="0"/>
              <a:t>TclOO</a:t>
            </a:r>
            <a:r>
              <a:rPr lang="en-US" dirty="0" smtClean="0"/>
              <a:t> API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Create and manage classes, instances and methods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Make </a:t>
            </a:r>
            <a:r>
              <a:rPr lang="en-US" dirty="0" err="1" smtClean="0"/>
              <a:t>Tcl_Interp</a:t>
            </a:r>
            <a:r>
              <a:rPr lang="en-US" dirty="0" smtClean="0"/>
              <a:t> opaque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Eliminate </a:t>
            </a:r>
            <a:r>
              <a:rPr lang="en-US" dirty="0" err="1" smtClean="0"/>
              <a:t>interp</a:t>
            </a:r>
            <a:r>
              <a:rPr lang="en-US" sz="2000" dirty="0" smtClean="0">
                <a:latin typeface="Lucida Console"/>
                <a:cs typeface="Franklin Gothic Book (Body)"/>
              </a:rPr>
              <a:t>-&gt;</a:t>
            </a:r>
            <a:r>
              <a:rPr lang="en-US" dirty="0" smtClean="0"/>
              <a:t>result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API for </a:t>
            </a:r>
            <a:r>
              <a:rPr lang="en-US" dirty="0" err="1" smtClean="0"/>
              <a:t>interp</a:t>
            </a:r>
            <a:r>
              <a:rPr lang="en-US" sz="2000" dirty="0" smtClean="0">
                <a:latin typeface="Lucida Console"/>
                <a:cs typeface="Franklin Gothic Book (Body)"/>
              </a:rPr>
              <a:t>-&gt;</a:t>
            </a:r>
            <a:r>
              <a:rPr lang="en-US" dirty="0" err="1" smtClean="0"/>
              <a:t>errorLine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Detection of active interpreters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Option parser (from </a:t>
            </a:r>
            <a:r>
              <a:rPr lang="en-US" dirty="0" err="1" smtClean="0"/>
              <a:t>Tk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Portable </a:t>
            </a:r>
            <a:r>
              <a:rPr lang="en-US" dirty="0" err="1" smtClean="0"/>
              <a:t>Tcl_StatBuf</a:t>
            </a:r>
            <a:r>
              <a:rPr lang="en-US" dirty="0" smtClean="0"/>
              <a:t> access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Expose </a:t>
            </a:r>
            <a:r>
              <a:rPr lang="en-US" dirty="0" err="1" smtClean="0"/>
              <a:t>TclTransferResult</a:t>
            </a:r>
            <a:r>
              <a:rPr lang="en-US" dirty="0" smtClean="0"/>
              <a:t>()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Expose </a:t>
            </a:r>
            <a:r>
              <a:rPr lang="en-US" dirty="0" err="1" smtClean="0"/>
              <a:t>TclBackgroundException</a:t>
            </a:r>
            <a:r>
              <a:rPr lang="en-US" dirty="0" smtClean="0"/>
              <a:t>()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Access to startup scripts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Showing Off: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err="1" smtClean="0">
                <a:solidFill>
                  <a:srgbClr val="0000FF"/>
                </a:solidFill>
              </a:rPr>
              <a:t>oo::class</a:t>
            </a:r>
            <a:r>
              <a:rPr lang="en-US" dirty="0" smtClean="0">
                <a:solidFill>
                  <a:srgbClr val="0000FF"/>
                </a:solidFill>
              </a:rPr>
              <a:t> create </a:t>
            </a:r>
            <a:r>
              <a:rPr lang="en-US" dirty="0" smtClean="0">
                <a:solidFill>
                  <a:srgbClr val="008000"/>
                </a:solidFill>
              </a:rPr>
              <a:t>integrator</a:t>
            </a:r>
            <a:r>
              <a:rPr lang="en-US" dirty="0" smtClean="0"/>
              <a:t>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FF"/>
                </a:solidFill>
              </a:rPr>
              <a:t>variable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exp sum delay </a:t>
            </a:r>
            <a:r>
              <a:rPr lang="en-US" dirty="0" err="1" smtClean="0">
                <a:solidFill>
                  <a:srgbClr val="FF0000"/>
                </a:solidFill>
              </a:rPr>
              <a:t>tBase</a:t>
            </a:r>
            <a:r>
              <a:rPr lang="en-US" dirty="0" smtClean="0">
                <a:solidFill>
                  <a:srgbClr val="FF0000"/>
                </a:solidFill>
              </a:rPr>
              <a:t> t0 k0 aid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FF"/>
                </a:solidFill>
              </a:rPr>
              <a:t>constructor</a:t>
            </a:r>
            <a:r>
              <a:rPr lang="en-US" dirty="0" smtClean="0"/>
              <a:t> {{interval 10}}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delay</a:t>
            </a:r>
            <a:r>
              <a:rPr lang="en-US" dirty="0" smtClean="0"/>
              <a:t> $interval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err="1" smtClean="0">
                <a:solidFill>
                  <a:srgbClr val="FF0000"/>
                </a:solidFill>
              </a:rPr>
              <a:t>tBase</a:t>
            </a:r>
            <a:r>
              <a:rPr lang="en-US" dirty="0" smtClean="0"/>
              <a:t> [clock microseconds]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t0</a:t>
            </a:r>
            <a:r>
              <a:rPr lang="en-US" dirty="0" smtClean="0"/>
              <a:t> 0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exp</a:t>
            </a:r>
            <a:r>
              <a:rPr lang="en-US" dirty="0" smtClean="0"/>
              <a:t> { 0.0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k0</a:t>
            </a:r>
            <a:r>
              <a:rPr lang="en-US" dirty="0" smtClean="0"/>
              <a:t> 0.0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sum</a:t>
            </a:r>
            <a:r>
              <a:rPr lang="en-US" dirty="0" smtClean="0"/>
              <a:t> 0.0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aid</a:t>
            </a:r>
            <a:r>
              <a:rPr lang="en-US" dirty="0" smtClean="0"/>
              <a:t> [after $</a:t>
            </a:r>
            <a:r>
              <a:rPr lang="en-US" dirty="0" smtClean="0">
                <a:solidFill>
                  <a:srgbClr val="FF0000"/>
                </a:solidFill>
              </a:rPr>
              <a:t>delay</a:t>
            </a:r>
            <a:r>
              <a:rPr lang="en-US" dirty="0" smtClean="0"/>
              <a:t> \</a:t>
            </a:r>
            <a:br>
              <a:rPr lang="en-US" dirty="0" smtClean="0"/>
            </a:br>
            <a:r>
              <a:rPr lang="en-US" dirty="0" smtClean="0"/>
              <a:t>          [namespace code {</a:t>
            </a:r>
            <a:r>
              <a:rPr lang="en-US" dirty="0" smtClean="0">
                <a:solidFill>
                  <a:srgbClr val="0000FF"/>
                </a:solidFill>
              </a:rPr>
              <a:t>my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Step</a:t>
            </a:r>
            <a:r>
              <a:rPr lang="en-US" dirty="0" smtClean="0"/>
              <a:t>}]]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FF"/>
                </a:solidFill>
              </a:rPr>
              <a:t>destructor</a:t>
            </a:r>
            <a:r>
              <a:rPr lang="en-US" dirty="0" smtClean="0"/>
              <a:t>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after cancel $</a:t>
            </a:r>
            <a:r>
              <a:rPr lang="en-US" dirty="0" smtClean="0">
                <a:solidFill>
                  <a:srgbClr val="FF0000"/>
                </a:solidFill>
              </a:rPr>
              <a:t>aid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FF"/>
                </a:solidFill>
              </a:rPr>
              <a:t>method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input</a:t>
            </a:r>
            <a:r>
              <a:rPr lang="en-US" dirty="0" smtClean="0"/>
              <a:t> expression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exp</a:t>
            </a:r>
            <a:r>
              <a:rPr lang="en-US" dirty="0" smtClean="0"/>
              <a:t> $expression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FF"/>
                </a:solidFill>
              </a:rPr>
              <a:t>method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output</a:t>
            </a:r>
            <a:r>
              <a:rPr lang="en-US" dirty="0" smtClean="0"/>
              <a:t> {} {return $</a:t>
            </a:r>
            <a:r>
              <a:rPr lang="en-US" dirty="0" smtClean="0">
                <a:solidFill>
                  <a:srgbClr val="FF0000"/>
                </a:solidFill>
              </a:rPr>
              <a:t>sum</a:t>
            </a:r>
            <a:r>
              <a:rPr lang="en-US" dirty="0" smtClean="0"/>
              <a:t>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sz="2880" dirty="0" smtClean="0">
                <a:solidFill>
                  <a:srgbClr val="0000FF"/>
                </a:solidFill>
              </a:rPr>
              <a:t>method</a:t>
            </a:r>
            <a:r>
              <a:rPr lang="en-US" dirty="0" smtClean="0"/>
              <a:t> </a:t>
            </a:r>
            <a:r>
              <a:rPr lang="en-US" sz="2880" dirty="0" err="1" smtClean="0">
                <a:solidFill>
                  <a:srgbClr val="008000"/>
                </a:solidFill>
              </a:rPr>
              <a:t>Eval</a:t>
            </a:r>
            <a:r>
              <a:rPr lang="en-US" dirty="0" smtClean="0"/>
              <a:t> </a:t>
            </a:r>
            <a:r>
              <a:rPr lang="en-US" dirty="0" err="1" smtClean="0"/>
              <a:t>t</a:t>
            </a:r>
            <a:r>
              <a:rPr lang="en-US" dirty="0" smtClean="0"/>
              <a:t> {</a:t>
            </a:r>
            <a:r>
              <a:rPr lang="en-US" dirty="0" err="1" smtClean="0"/>
              <a:t>expr</a:t>
            </a:r>
            <a:r>
              <a:rPr lang="en-US" dirty="0" smtClean="0"/>
              <a:t> $</a:t>
            </a:r>
            <a:r>
              <a:rPr lang="en-US" sz="2880" dirty="0" smtClean="0">
                <a:solidFill>
                  <a:srgbClr val="FF0000"/>
                </a:solidFill>
              </a:rPr>
              <a:t>exp</a:t>
            </a:r>
            <a:r>
              <a:rPr lang="en-US" dirty="0" smtClean="0"/>
              <a:t>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FF"/>
                </a:solidFill>
              </a:rPr>
              <a:t>method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Step</a:t>
            </a:r>
            <a:r>
              <a:rPr lang="en-US" dirty="0" smtClean="0"/>
              <a:t> {}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aid</a:t>
            </a:r>
            <a:r>
              <a:rPr lang="en-US" dirty="0" smtClean="0"/>
              <a:t> [after $</a:t>
            </a:r>
            <a:r>
              <a:rPr lang="en-US" dirty="0" smtClean="0">
                <a:solidFill>
                  <a:srgbClr val="FF0000"/>
                </a:solidFill>
              </a:rPr>
              <a:t>delay</a:t>
            </a:r>
            <a:r>
              <a:rPr lang="en-US" dirty="0" smtClean="0"/>
              <a:t> \</a:t>
            </a:r>
            <a:br>
              <a:rPr lang="en-US" dirty="0" smtClean="0"/>
            </a:br>
            <a:r>
              <a:rPr lang="en-US" dirty="0" smtClean="0"/>
              <a:t>       [namespace code {</a:t>
            </a:r>
            <a:r>
              <a:rPr lang="en-US" dirty="0" smtClean="0">
                <a:solidFill>
                  <a:srgbClr val="0000FF"/>
                </a:solidFill>
              </a:rPr>
              <a:t>my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Step</a:t>
            </a:r>
            <a:r>
              <a:rPr lang="en-US" dirty="0" smtClean="0"/>
              <a:t>}]]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err="1" smtClean="0"/>
              <a:t>t</a:t>
            </a:r>
            <a:r>
              <a:rPr lang="en-US" dirty="0" smtClean="0"/>
              <a:t> [</a:t>
            </a:r>
            <a:r>
              <a:rPr lang="en-US" dirty="0" err="1" smtClean="0"/>
              <a:t>expr</a:t>
            </a: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       ([clock microseconds]-$</a:t>
            </a:r>
            <a:r>
              <a:rPr lang="en-US" dirty="0" smtClean="0">
                <a:solidFill>
                  <a:srgbClr val="FF0000"/>
                </a:solidFill>
              </a:rPr>
              <a:t>tBase</a:t>
            </a:r>
            <a:r>
              <a:rPr lang="en-US" dirty="0" smtClean="0"/>
              <a:t>)/1e6</a:t>
            </a:r>
            <a:br>
              <a:rPr lang="en-US" dirty="0" smtClean="0"/>
            </a:br>
            <a:r>
              <a:rPr lang="en-US" dirty="0" smtClean="0"/>
              <a:t>  }]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err="1" smtClean="0"/>
              <a:t>k</a:t>
            </a:r>
            <a:r>
              <a:rPr lang="en-US" dirty="0" smtClean="0"/>
              <a:t> [</a:t>
            </a:r>
            <a:r>
              <a:rPr lang="en-US" sz="2880" dirty="0" smtClean="0">
                <a:solidFill>
                  <a:srgbClr val="0000FF"/>
                </a:solidFill>
              </a:rPr>
              <a:t>my</a:t>
            </a:r>
            <a:r>
              <a:rPr lang="en-US" dirty="0" smtClean="0"/>
              <a:t> </a:t>
            </a:r>
            <a:r>
              <a:rPr lang="en-US" sz="2880" dirty="0" err="1" smtClean="0">
                <a:solidFill>
                  <a:srgbClr val="008000"/>
                </a:solidFill>
              </a:rPr>
              <a:t>Eval</a:t>
            </a:r>
            <a:r>
              <a:rPr lang="en-US" dirty="0" smtClean="0"/>
              <a:t> $</a:t>
            </a:r>
            <a:r>
              <a:rPr lang="en-US" dirty="0" err="1" smtClean="0"/>
              <a:t>t</a:t>
            </a:r>
            <a:r>
              <a:rPr lang="en-US" dirty="0" smtClean="0"/>
              <a:t>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dirty="0" smtClean="0">
                <a:solidFill>
                  <a:srgbClr val="FF0000"/>
                </a:solidFill>
              </a:rPr>
              <a:t>sum</a:t>
            </a:r>
            <a:r>
              <a:rPr lang="en-US" dirty="0" smtClean="0"/>
              <a:t> [</a:t>
            </a:r>
            <a:r>
              <a:rPr lang="en-US" dirty="0" err="1" smtClean="0"/>
              <a:t>expr</a:t>
            </a: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       $</a:t>
            </a:r>
            <a:r>
              <a:rPr lang="en-US" dirty="0" smtClean="0">
                <a:solidFill>
                  <a:srgbClr val="FF0000"/>
                </a:solidFill>
              </a:rPr>
              <a:t>sum</a:t>
            </a:r>
            <a:r>
              <a:rPr lang="en-US" dirty="0" smtClean="0"/>
              <a:t> + ($k+$</a:t>
            </a:r>
            <a:r>
              <a:rPr lang="en-US" dirty="0" smtClean="0">
                <a:solidFill>
                  <a:srgbClr val="FF0000"/>
                </a:solidFill>
              </a:rPr>
              <a:t>k0</a:t>
            </a:r>
            <a:r>
              <a:rPr lang="en-US" dirty="0" smtClean="0"/>
              <a:t>) * ($t-$</a:t>
            </a:r>
            <a:r>
              <a:rPr lang="en-US" dirty="0" smtClean="0">
                <a:solidFill>
                  <a:srgbClr val="FF0000"/>
                </a:solidFill>
              </a:rPr>
              <a:t>t0</a:t>
            </a:r>
            <a:r>
              <a:rPr lang="en-US" dirty="0" smtClean="0"/>
              <a:t>) / 2.</a:t>
            </a:r>
            <a:br>
              <a:rPr lang="en-US" dirty="0" smtClean="0"/>
            </a:br>
            <a:r>
              <a:rPr lang="en-US" dirty="0" smtClean="0"/>
              <a:t>  }]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    set </a:t>
            </a:r>
            <a:r>
              <a:rPr lang="en-US" sz="2880" dirty="0" smtClean="0">
                <a:solidFill>
                  <a:srgbClr val="FF0000"/>
                </a:solidFill>
              </a:rPr>
              <a:t>t0</a:t>
            </a:r>
            <a:r>
              <a:rPr lang="en-US" dirty="0" smtClean="0"/>
              <a:t> $</a:t>
            </a:r>
            <a:r>
              <a:rPr lang="en-US" dirty="0" err="1" smtClean="0"/>
              <a:t>t</a:t>
            </a:r>
            <a:r>
              <a:rPr lang="en-US" dirty="0" smtClean="0"/>
              <a:t>; set </a:t>
            </a:r>
            <a:r>
              <a:rPr lang="en-US" sz="2880" dirty="0" smtClean="0">
                <a:solidFill>
                  <a:srgbClr val="FF0000"/>
                </a:solidFill>
              </a:rPr>
              <a:t>k0</a:t>
            </a:r>
            <a:r>
              <a:rPr lang="en-US" dirty="0" smtClean="0"/>
              <a:t> $</a:t>
            </a:r>
            <a:r>
              <a:rPr lang="en-US" dirty="0" err="1" smtClean="0"/>
              <a:t>k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 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59733" y="6001434"/>
            <a:ext cx="2028819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/>
              <a:t>This is an example</a:t>
            </a:r>
            <a:br>
              <a:rPr lang="en-US" i="1" dirty="0"/>
            </a:br>
            <a:r>
              <a:rPr lang="en-US" i="1" dirty="0"/>
              <a:t>from</a:t>
            </a:r>
            <a:r>
              <a:rPr lang="en-US" i="1" dirty="0"/>
              <a:t> </a:t>
            </a:r>
            <a:r>
              <a:rPr lang="en-US" i="1" dirty="0"/>
              <a:t>Rosetta Code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Showing off: </a:t>
            </a:r>
            <a:r>
              <a:rPr lang="en-US" dirty="0" err="1" smtClean="0"/>
              <a:t>Coroutines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proc </a:t>
            </a:r>
            <a:r>
              <a:rPr lang="en-US" sz="2300" dirty="0" smtClean="0">
                <a:solidFill>
                  <a:srgbClr val="008000"/>
                </a:solidFill>
              </a:rPr>
              <a:t>task</a:t>
            </a:r>
            <a:r>
              <a:rPr lang="en-US" sz="2300" dirty="0" smtClean="0"/>
              <a:t> {script}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err="1" smtClean="0">
                <a:solidFill>
                  <a:srgbClr val="0000FF"/>
                </a:solidFill>
              </a:rPr>
              <a:t>coroutine</a:t>
            </a:r>
            <a:r>
              <a:rPr lang="en-US" sz="2300" dirty="0" smtClean="0"/>
              <a:t> task_ apply [list {} ”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    $script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    set ::done ok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"]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err="1" smtClean="0"/>
              <a:t>vwait</a:t>
            </a:r>
            <a:r>
              <a:rPr lang="en-US" sz="2300" dirty="0" smtClean="0"/>
              <a:t> done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23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proc </a:t>
            </a:r>
            <a:r>
              <a:rPr lang="en-US" sz="2300" dirty="0" smtClean="0">
                <a:solidFill>
                  <a:srgbClr val="008000"/>
                </a:solidFill>
              </a:rPr>
              <a:t>pause</a:t>
            </a:r>
            <a:r>
              <a:rPr lang="en-US" sz="2300" dirty="0" smtClean="0"/>
              <a:t> {seconds}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smtClean="0">
                <a:solidFill>
                  <a:srgbClr val="0000FF"/>
                </a:solidFill>
              </a:rPr>
              <a:t>yield</a:t>
            </a:r>
            <a:r>
              <a:rPr lang="en-US" sz="2300" dirty="0" smtClean="0"/>
              <a:t> [after [</a:t>
            </a:r>
            <a:r>
              <a:rPr lang="en-US" sz="2300" dirty="0" err="1" smtClean="0"/>
              <a:t>expr</a:t>
            </a:r>
            <a:r>
              <a:rPr lang="en-US" sz="2300" dirty="0" smtClean="0"/>
              <a:t>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    </a:t>
            </a:r>
            <a:r>
              <a:rPr lang="en-US" sz="2300" dirty="0" err="1" smtClean="0"/>
              <a:t>int($seconds</a:t>
            </a:r>
            <a:r>
              <a:rPr lang="en-US" sz="2300" dirty="0" smtClean="0"/>
              <a:t> * 1000)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}] [</a:t>
            </a:r>
            <a:r>
              <a:rPr lang="en-US" sz="2300" dirty="0" smtClean="0">
                <a:solidFill>
                  <a:srgbClr val="0000FF"/>
                </a:solidFill>
              </a:rPr>
              <a:t>info </a:t>
            </a:r>
            <a:r>
              <a:rPr lang="en-US" sz="2300" dirty="0" err="1" smtClean="0">
                <a:solidFill>
                  <a:srgbClr val="0000FF"/>
                </a:solidFill>
              </a:rPr>
              <a:t>coroutine</a:t>
            </a:r>
            <a:r>
              <a:rPr lang="en-US" sz="2300" dirty="0" smtClean="0"/>
              <a:t>]]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}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set pi 3.14159265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>
                <a:solidFill>
                  <a:srgbClr val="008000"/>
                </a:solidFill>
              </a:rPr>
              <a:t>task</a:t>
            </a:r>
            <a:r>
              <a:rPr lang="en-US" sz="2300" dirty="0" smtClean="0"/>
              <a:t>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smtClean="0">
                <a:solidFill>
                  <a:srgbClr val="FF0000"/>
                </a:solidFill>
              </a:rPr>
              <a:t>integrator</a:t>
            </a:r>
            <a:r>
              <a:rPr lang="en-US" sz="2300" dirty="0" smtClean="0"/>
              <a:t> create </a:t>
            </a:r>
            <a:r>
              <a:rPr lang="en-US" sz="2300" dirty="0" smtClean="0">
                <a:solidFill>
                  <a:srgbClr val="FF0000"/>
                </a:solidFill>
              </a:rPr>
              <a:t>int0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smtClean="0">
                <a:solidFill>
                  <a:srgbClr val="FF0000"/>
                </a:solidFill>
              </a:rPr>
              <a:t>int0</a:t>
            </a:r>
            <a:r>
              <a:rPr lang="en-US" sz="2300" dirty="0" smtClean="0"/>
              <a:t> </a:t>
            </a:r>
            <a:r>
              <a:rPr lang="en-US" sz="2300" dirty="0" smtClean="0">
                <a:solidFill>
                  <a:srgbClr val="008000"/>
                </a:solidFill>
              </a:rPr>
              <a:t>input</a:t>
            </a:r>
            <a:r>
              <a:rPr lang="en-US" sz="2300" dirty="0" smtClean="0"/>
              <a:t>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    sin(2*$::pi * 0.5 * $t1)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smtClean="0">
                <a:solidFill>
                  <a:srgbClr val="008000"/>
                </a:solidFill>
              </a:rPr>
              <a:t>pause</a:t>
            </a:r>
            <a:r>
              <a:rPr lang="en-US" sz="2300" dirty="0" smtClean="0"/>
              <a:t> 2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smtClean="0">
                <a:solidFill>
                  <a:srgbClr val="FF0000"/>
                </a:solidFill>
              </a:rPr>
              <a:t>int0</a:t>
            </a:r>
            <a:r>
              <a:rPr lang="en-US" sz="2300" dirty="0" smtClean="0"/>
              <a:t> </a:t>
            </a:r>
            <a:r>
              <a:rPr lang="en-US" sz="2300" dirty="0" smtClean="0">
                <a:solidFill>
                  <a:srgbClr val="008000"/>
                </a:solidFill>
              </a:rPr>
              <a:t>input</a:t>
            </a:r>
            <a:r>
              <a:rPr lang="en-US" sz="2300" dirty="0" smtClean="0"/>
              <a:t> { 0.0 }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</a:t>
            </a:r>
            <a:r>
              <a:rPr lang="en-US" sz="2300" dirty="0" smtClean="0">
                <a:solidFill>
                  <a:srgbClr val="008000"/>
                </a:solidFill>
              </a:rPr>
              <a:t>pause</a:t>
            </a:r>
            <a:r>
              <a:rPr lang="en-US" sz="2300" dirty="0" smtClean="0"/>
              <a:t> 0.5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    puts [format %.15f [</a:t>
            </a:r>
            <a:r>
              <a:rPr lang="en-US" sz="2300" dirty="0" smtClean="0">
                <a:solidFill>
                  <a:srgbClr val="FF0000"/>
                </a:solidFill>
              </a:rPr>
              <a:t>int0</a:t>
            </a:r>
            <a:r>
              <a:rPr lang="en-US" sz="2300" dirty="0" smtClean="0"/>
              <a:t> </a:t>
            </a:r>
            <a:r>
              <a:rPr lang="en-US" sz="2300" dirty="0" smtClean="0">
                <a:solidFill>
                  <a:srgbClr val="008000"/>
                </a:solidFill>
              </a:rPr>
              <a:t>output</a:t>
            </a:r>
            <a:r>
              <a:rPr lang="en-US" sz="2300" dirty="0" smtClean="0"/>
              <a:t>]]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300" dirty="0" smtClean="0"/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8105" y="5410200"/>
            <a:ext cx="3156156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/>
              <a:t>Prints: -0.000000168952702</a:t>
            </a:r>
            <a:endParaRPr lang="en-US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Showing off: TDBC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>
                <a:solidFill>
                  <a:srgbClr val="0000FF"/>
                </a:solidFill>
              </a:rPr>
              <a:t>package require </a:t>
            </a:r>
            <a:r>
              <a:rPr lang="en-US" sz="1900" dirty="0" smtClean="0">
                <a:solidFill>
                  <a:srgbClr val="008000"/>
                </a:solidFill>
              </a:rPr>
              <a:t>tdbc::sqlite3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>
                <a:solidFill>
                  <a:srgbClr val="0000FF"/>
                </a:solidFill>
              </a:rPr>
              <a:t>tdbc::sqlite3::connection </a:t>
            </a:r>
            <a:r>
              <a:rPr lang="en-US" sz="1900" dirty="0" smtClean="0"/>
              <a:t>create </a:t>
            </a:r>
            <a:r>
              <a:rPr lang="en-US" sz="1900" dirty="0" smtClean="0">
                <a:solidFill>
                  <a:srgbClr val="008000"/>
                </a:solidFill>
              </a:rPr>
              <a:t>db</a:t>
            </a:r>
            <a:r>
              <a:rPr lang="en-US" sz="1900" dirty="0" smtClean="0"/>
              <a:t> \</a:t>
            </a:r>
            <a:br>
              <a:rPr lang="en-US" sz="1900" dirty="0" smtClean="0"/>
            </a:br>
            <a:r>
              <a:rPr lang="en-US" sz="1900" dirty="0" smtClean="0"/>
              <a:t>    "phonebook.sqlite3"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19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/>
              <a:t>set </a:t>
            </a:r>
            <a:r>
              <a:rPr lang="en-US" sz="1900" dirty="0" smtClean="0">
                <a:solidFill>
                  <a:srgbClr val="008000"/>
                </a:solidFill>
              </a:rPr>
              <a:t>statement</a:t>
            </a:r>
            <a:r>
              <a:rPr lang="en-US" sz="1900" dirty="0" smtClean="0"/>
              <a:t> [</a:t>
            </a:r>
            <a:r>
              <a:rPr lang="en-US" sz="1900" dirty="0" smtClean="0">
                <a:solidFill>
                  <a:srgbClr val="008000"/>
                </a:solidFill>
              </a:rPr>
              <a:t>db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rgbClr val="0000FF"/>
                </a:solidFill>
              </a:rPr>
              <a:t>prepare</a:t>
            </a:r>
            <a:r>
              <a:rPr lang="en-US" sz="1900" dirty="0" smtClean="0"/>
              <a:t> {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/>
              <a:t>    </a:t>
            </a:r>
            <a:r>
              <a:rPr lang="en-US" sz="1900" cap="all" dirty="0" smtClean="0"/>
              <a:t>select </a:t>
            </a:r>
            <a:r>
              <a:rPr lang="en-US" sz="1900" dirty="0" err="1" smtClean="0">
                <a:solidFill>
                  <a:srgbClr val="FF0000"/>
                </a:solidFill>
              </a:rPr>
              <a:t>phone_num</a:t>
            </a:r>
            <a:r>
              <a:rPr lang="en-US" sz="1900" dirty="0" smtClean="0">
                <a:solidFill>
                  <a:srgbClr val="FF0000"/>
                </a:solidFill>
              </a:rPr>
              <a:t> </a:t>
            </a:r>
            <a:r>
              <a:rPr lang="en-US" sz="1900" cap="all" dirty="0" smtClean="0"/>
              <a:t>from</a:t>
            </a:r>
            <a:r>
              <a:rPr lang="en-US" sz="1900" dirty="0" smtClean="0"/>
              <a:t> directory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/>
              <a:t>        </a:t>
            </a:r>
            <a:r>
              <a:rPr lang="en-US" sz="1900" cap="all" dirty="0" smtClean="0"/>
              <a:t>where</a:t>
            </a:r>
            <a:r>
              <a:rPr lang="en-US" sz="1900" dirty="0" smtClean="0"/>
              <a:t> </a:t>
            </a:r>
            <a:r>
              <a:rPr lang="en-US" sz="1900" dirty="0" err="1" smtClean="0"/>
              <a:t>first_name</a:t>
            </a:r>
            <a:r>
              <a:rPr lang="en-US" sz="1900" dirty="0" smtClean="0"/>
              <a:t> = :</a:t>
            </a:r>
            <a:r>
              <a:rPr lang="en-US" sz="1900" dirty="0" err="1" smtClean="0">
                <a:solidFill>
                  <a:srgbClr val="FF0000"/>
                </a:solidFill>
              </a:rPr>
              <a:t>firstname</a:t>
            </a:r>
            <a:endParaRPr lang="en-US" sz="1900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/>
              <a:t>             </a:t>
            </a:r>
            <a:r>
              <a:rPr lang="en-US" sz="1900" cap="all" dirty="0" smtClean="0"/>
              <a:t>and</a:t>
            </a:r>
            <a:r>
              <a:rPr lang="en-US" sz="1900" dirty="0" smtClean="0"/>
              <a:t> </a:t>
            </a:r>
            <a:r>
              <a:rPr lang="en-US" sz="1900" dirty="0" err="1" smtClean="0"/>
              <a:t>last_name</a:t>
            </a:r>
            <a:r>
              <a:rPr lang="en-US" sz="1900" dirty="0" smtClean="0"/>
              <a:t> = :</a:t>
            </a:r>
            <a:r>
              <a:rPr lang="en-US" sz="1900" dirty="0" err="1" smtClean="0">
                <a:solidFill>
                  <a:srgbClr val="FF0000"/>
                </a:solidFill>
              </a:rPr>
              <a:t>lastname</a:t>
            </a:r>
            <a:endParaRPr lang="en-US" sz="1900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 smtClean="0"/>
              <a:t>}]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1900" dirty="0" smtClean="0"/>
          </a:p>
        </p:txBody>
      </p:sp>
      <p:sp>
        <p:nvSpPr>
          <p:cNvPr id="21507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1900" smtClean="0">
                <a:solidFill>
                  <a:srgbClr val="008000"/>
                </a:solidFill>
              </a:rPr>
              <a:t>db</a:t>
            </a:r>
            <a:r>
              <a:rPr lang="en-US" sz="1900" smtClean="0"/>
              <a:t> </a:t>
            </a:r>
            <a:r>
              <a:rPr lang="en-US" sz="1900" smtClean="0">
                <a:solidFill>
                  <a:srgbClr val="0000FF"/>
                </a:solidFill>
              </a:rPr>
              <a:t>transaction</a:t>
            </a:r>
            <a:r>
              <a:rPr lang="en-US" sz="1900" smtClean="0"/>
              <a:t> {</a:t>
            </a:r>
          </a:p>
          <a:p>
            <a:pPr>
              <a:buFont typeface="Wingdings 2" pitchFamily="18" charset="2"/>
              <a:buNone/>
            </a:pPr>
            <a:r>
              <a:rPr lang="en-US" sz="1900" smtClean="0"/>
              <a:t>    set </a:t>
            </a:r>
            <a:r>
              <a:rPr lang="en-US" sz="1900" smtClean="0">
                <a:solidFill>
                  <a:srgbClr val="FF0000"/>
                </a:solidFill>
              </a:rPr>
              <a:t>firstname</a:t>
            </a:r>
            <a:r>
              <a:rPr lang="en-US" sz="1900" smtClean="0"/>
              <a:t> "Fred"</a:t>
            </a:r>
          </a:p>
          <a:p>
            <a:pPr>
              <a:buFont typeface="Wingdings 2" pitchFamily="18" charset="2"/>
              <a:buNone/>
            </a:pPr>
            <a:r>
              <a:rPr lang="en-US" sz="1900" smtClean="0"/>
              <a:t>    set </a:t>
            </a:r>
            <a:r>
              <a:rPr lang="en-US" sz="1900" smtClean="0">
                <a:solidFill>
                  <a:srgbClr val="FF0000"/>
                </a:solidFill>
              </a:rPr>
              <a:t>lastname</a:t>
            </a:r>
            <a:r>
              <a:rPr lang="en-US" sz="1900" smtClean="0"/>
              <a:t> "Flintstone"</a:t>
            </a:r>
          </a:p>
          <a:p>
            <a:pPr>
              <a:buFont typeface="Wingdings 2" pitchFamily="18" charset="2"/>
              <a:buNone/>
            </a:pPr>
            <a:endParaRPr lang="en-US" sz="1900" smtClean="0"/>
          </a:p>
          <a:p>
            <a:pPr>
              <a:buFont typeface="Wingdings 2" pitchFamily="18" charset="2"/>
              <a:buNone/>
            </a:pPr>
            <a:r>
              <a:rPr lang="en-US" sz="1900" smtClean="0"/>
              <a:t>    $</a:t>
            </a:r>
            <a:r>
              <a:rPr lang="en-US" sz="1900" smtClean="0">
                <a:solidFill>
                  <a:srgbClr val="008000"/>
                </a:solidFill>
              </a:rPr>
              <a:t>statement</a:t>
            </a:r>
            <a:r>
              <a:rPr lang="en-US" sz="1900" smtClean="0"/>
              <a:t> </a:t>
            </a:r>
            <a:r>
              <a:rPr lang="en-US" sz="1900" smtClean="0">
                <a:solidFill>
                  <a:srgbClr val="0000FF"/>
                </a:solidFill>
              </a:rPr>
              <a:t>foreach</a:t>
            </a:r>
            <a:r>
              <a:rPr lang="en-US" sz="1900" smtClean="0"/>
              <a:t> </a:t>
            </a:r>
            <a:r>
              <a:rPr lang="en-US" sz="1900" smtClean="0">
                <a:solidFill>
                  <a:srgbClr val="008000"/>
                </a:solidFill>
              </a:rPr>
              <a:t>row</a:t>
            </a:r>
            <a:r>
              <a:rPr lang="en-US" sz="1900" smtClean="0"/>
              <a:t> {</a:t>
            </a:r>
          </a:p>
          <a:p>
            <a:pPr>
              <a:buFont typeface="Wingdings 2" pitchFamily="18" charset="2"/>
              <a:buNone/>
            </a:pPr>
            <a:r>
              <a:rPr lang="en-US" sz="1900" smtClean="0"/>
              <a:t>        puts [dict get $</a:t>
            </a:r>
            <a:r>
              <a:rPr lang="en-US" sz="1900" smtClean="0">
                <a:solidFill>
                  <a:srgbClr val="008000"/>
                </a:solidFill>
              </a:rPr>
              <a:t>row</a:t>
            </a:r>
            <a:r>
              <a:rPr lang="en-US" sz="1900" smtClean="0"/>
              <a:t> </a:t>
            </a:r>
            <a:r>
              <a:rPr lang="en-US" sz="1900" smtClean="0">
                <a:solidFill>
                  <a:srgbClr val="FF0000"/>
                </a:solidFill>
              </a:rPr>
              <a:t>phone_num</a:t>
            </a:r>
            <a:r>
              <a:rPr lang="en-US" sz="1900" smtClean="0"/>
              <a:t>]</a:t>
            </a:r>
          </a:p>
          <a:p>
            <a:pPr>
              <a:buFont typeface="Wingdings 2" pitchFamily="18" charset="2"/>
              <a:buNone/>
            </a:pPr>
            <a:r>
              <a:rPr lang="en-US" sz="1900" smtClean="0"/>
              <a:t>    }</a:t>
            </a:r>
          </a:p>
          <a:p>
            <a:pPr>
              <a:buFont typeface="Wingdings 2" pitchFamily="18" charset="2"/>
              <a:buNone/>
            </a:pPr>
            <a:r>
              <a:rPr lang="en-US" sz="1900" smtClean="0"/>
              <a:t>}</a:t>
            </a:r>
          </a:p>
          <a:p>
            <a:pPr>
              <a:buFont typeface="Wingdings 2" pitchFamily="18" charset="2"/>
              <a:buNone/>
            </a:pPr>
            <a:endParaRPr lang="en-US" sz="1900" smtClean="0"/>
          </a:p>
          <a:p>
            <a:pPr>
              <a:buFont typeface="Wingdings 2" pitchFamily="18" charset="2"/>
              <a:buNone/>
            </a:pPr>
            <a:r>
              <a:rPr lang="en-US" sz="1900" smtClean="0"/>
              <a:t>$</a:t>
            </a:r>
            <a:r>
              <a:rPr lang="en-US" sz="1900" smtClean="0">
                <a:solidFill>
                  <a:srgbClr val="008000"/>
                </a:solidFill>
              </a:rPr>
              <a:t>statement</a:t>
            </a:r>
            <a:r>
              <a:rPr lang="en-US" sz="1900" smtClean="0"/>
              <a:t> </a:t>
            </a:r>
            <a:r>
              <a:rPr lang="en-US" sz="1900" smtClean="0">
                <a:solidFill>
                  <a:srgbClr val="0000FF"/>
                </a:solidFill>
              </a:rPr>
              <a:t>close</a:t>
            </a:r>
          </a:p>
          <a:p>
            <a:pPr>
              <a:buFont typeface="Wingdings 2" pitchFamily="18" charset="2"/>
              <a:buNone/>
            </a:pPr>
            <a:r>
              <a:rPr lang="en-US" sz="1900" smtClean="0">
                <a:solidFill>
                  <a:srgbClr val="008000"/>
                </a:solidFill>
              </a:rPr>
              <a:t>db</a:t>
            </a:r>
            <a:r>
              <a:rPr lang="en-US" sz="1900" smtClean="0"/>
              <a:t> </a:t>
            </a:r>
            <a:r>
              <a:rPr lang="en-US" sz="1900" smtClean="0">
                <a:solidFill>
                  <a:srgbClr val="0000FF"/>
                </a:solidFill>
              </a:rPr>
              <a:t>close</a:t>
            </a:r>
          </a:p>
          <a:p>
            <a:pPr>
              <a:buFont typeface="Wingdings 2" pitchFamily="18" charset="2"/>
              <a:buNone/>
            </a:pPr>
            <a:endParaRPr lang="en-US" sz="190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New Features of </a:t>
            </a:r>
            <a:r>
              <a:rPr lang="en-US" dirty="0" err="1" smtClean="0"/>
              <a:t>Tk</a:t>
            </a:r>
            <a:r>
              <a:rPr lang="en-US" dirty="0" smtClean="0"/>
              <a:t> 8.6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Windows Vista theme for </a:t>
            </a:r>
            <a:r>
              <a:rPr lang="en-US" dirty="0" err="1" smtClean="0"/>
              <a:t>Ttk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Canvas features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Absolute canvas item positioning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Canvas item vertex editing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Angled text items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Unfocussed text widget cursor control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New “</a:t>
            </a:r>
            <a:r>
              <a:rPr lang="en-US" dirty="0" err="1" smtClean="0"/>
              <a:t>tk</a:t>
            </a:r>
            <a:r>
              <a:rPr lang="en-US" dirty="0" smtClean="0"/>
              <a:t> busy” command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Standard font selection dialog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PNG image support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Updated mouse-wheel behavior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Showing off Angled Text…</a:t>
            </a:r>
            <a:endParaRPr lang="en-US" dirty="0"/>
          </a:p>
        </p:txBody>
      </p:sp>
      <p:pic>
        <p:nvPicPr>
          <p:cNvPr id="23554" name="Content Placeholder 3" descr="angled text demo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75" r="-17175"/>
          <a:stretch>
            <a:fillRect/>
          </a:stretch>
        </p:blipFill>
        <p:spPr/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055688" y="6292850"/>
            <a:ext cx="7032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2400">
                <a:latin typeface="Arial" pitchFamily="34" charset="0"/>
              </a:rPr>
              <a:t>.canv create text 300 300 -text "sample” </a:t>
            </a:r>
            <a:r>
              <a:rPr lang="en-US" sz="2400" b="1">
                <a:latin typeface="Arial" pitchFamily="34" charset="0"/>
              </a:rPr>
              <a:t>-angle 30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Showing off PNG Images</a:t>
            </a:r>
            <a:endParaRPr lang="en-US" dirty="0"/>
          </a:p>
        </p:txBody>
      </p:sp>
      <p:pic>
        <p:nvPicPr>
          <p:cNvPr id="24578" name="Content Placeholder 3" descr="png:alpha image demo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654" b="-31654"/>
          <a:stretch>
            <a:fillRect/>
          </a:stretch>
        </p:blipFill>
        <p:spPr/>
      </p:pic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146050" y="5710238"/>
            <a:ext cx="8921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2400">
                <a:latin typeface="Arial" pitchFamily="34" charset="0"/>
              </a:rPr>
              <a:t>image create photo o3 -file </a:t>
            </a:r>
            <a:r>
              <a:rPr lang="en-US" sz="2400" b="1">
                <a:latin typeface="Arial" pitchFamily="34" charset="0"/>
              </a:rPr>
              <a:t>ouster.png </a:t>
            </a:r>
            <a:r>
              <a:rPr lang="en-US" sz="2400">
                <a:latin typeface="Arial" pitchFamily="34" charset="0"/>
              </a:rPr>
              <a:t>-format "</a:t>
            </a:r>
            <a:r>
              <a:rPr lang="en-US" sz="2400" b="1">
                <a:latin typeface="Arial" pitchFamily="34" charset="0"/>
              </a:rPr>
              <a:t>png -alpha 0.5</a:t>
            </a:r>
            <a:r>
              <a:rPr lang="en-US" sz="2400">
                <a:latin typeface="Arial" pitchFamily="34" charset="0"/>
              </a:rPr>
              <a:t>"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Showing off the (OS X) Font </a:t>
            </a:r>
            <a:r>
              <a:rPr lang="en-US" dirty="0" err="1" smtClean="0"/>
              <a:t>DiaLog</a:t>
            </a:r>
            <a:endParaRPr lang="en-US" dirty="0"/>
          </a:p>
        </p:txBody>
      </p:sp>
      <p:pic>
        <p:nvPicPr>
          <p:cNvPr id="25602" name="Content Placeholder 3" descr="font dialog demo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t="1018" r="780" b="1334"/>
          <a:stretch>
            <a:fillRect/>
          </a:stretch>
        </p:blipFill>
        <p:spPr>
          <a:xfrm>
            <a:off x="1073150" y="1600200"/>
            <a:ext cx="7156450" cy="4419600"/>
          </a:xfrm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3184525" y="6216650"/>
            <a:ext cx="27749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pitchFamily="34" charset="0"/>
              </a:defRPr>
            </a:lvl9pPr>
          </a:lstStyle>
          <a:p>
            <a:r>
              <a:rPr lang="en-US" sz="2500">
                <a:latin typeface="Arial" pitchFamily="34" charset="0"/>
              </a:rPr>
              <a:t>tk fontdialog show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Where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8.6 Plans…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Fix bugs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Improve performance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err="1" smtClean="0"/>
              <a:t>Tk</a:t>
            </a:r>
            <a:r>
              <a:rPr lang="en-US" dirty="0" smtClean="0"/>
              <a:t> on OSX to use Cocoa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Make prettier</a:t>
            </a:r>
          </a:p>
          <a:p>
            <a:pPr lvl="1" fontAlgn="auto">
              <a:spcAft>
                <a:spcPts val="0"/>
              </a:spcAft>
              <a:buClr>
                <a:srgbClr val="FF0000"/>
              </a:buClr>
              <a:buFont typeface="Lucida Grande"/>
              <a:buChar char="→"/>
              <a:defRPr/>
            </a:pPr>
            <a:r>
              <a:rPr lang="en-US" dirty="0" smtClean="0"/>
              <a:t>Production release in Autumn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err="1" smtClean="0"/>
              <a:t>Tcl</a:t>
            </a:r>
            <a:r>
              <a:rPr lang="en-US" dirty="0" smtClean="0"/>
              <a:t> future directions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Coupling arrays to non-classical back-ends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HTTP/1.1 </a:t>
            </a:r>
            <a:r>
              <a:rPr lang="en-US" i="1" dirty="0" smtClean="0">
                <a:solidFill>
                  <a:srgbClr val="A5644E"/>
                </a:solidFill>
              </a:rPr>
              <a:t>(</a:t>
            </a:r>
            <a:r>
              <a:rPr lang="en-US" i="1" dirty="0" err="1" smtClean="0">
                <a:solidFill>
                  <a:srgbClr val="A5644E"/>
                </a:solidFill>
              </a:rPr>
              <a:t>GSoC</a:t>
            </a:r>
            <a:r>
              <a:rPr lang="en-US" i="1" dirty="0" smtClean="0">
                <a:solidFill>
                  <a:srgbClr val="A5644E"/>
                </a:solidFill>
              </a:rPr>
              <a:t>!)</a:t>
            </a:r>
            <a:endParaRPr lang="en-US" dirty="0" smtClean="0">
              <a:solidFill>
                <a:srgbClr val="A5644E"/>
              </a:solidFill>
            </a:endParaRP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err="1" smtClean="0"/>
              <a:t>Regexp</a:t>
            </a:r>
            <a:r>
              <a:rPr lang="en-US" dirty="0" smtClean="0"/>
              <a:t> improvements </a:t>
            </a:r>
            <a:r>
              <a:rPr lang="en-US" i="1" dirty="0" smtClean="0">
                <a:solidFill>
                  <a:srgbClr val="A5644E"/>
                </a:solidFill>
              </a:rPr>
              <a:t>(</a:t>
            </a:r>
            <a:r>
              <a:rPr lang="en-US" i="1" dirty="0" err="1" smtClean="0">
                <a:solidFill>
                  <a:srgbClr val="A5644E"/>
                </a:solidFill>
              </a:rPr>
              <a:t>GSoC</a:t>
            </a:r>
            <a:r>
              <a:rPr lang="en-US" i="1" dirty="0" smtClean="0">
                <a:solidFill>
                  <a:srgbClr val="A5644E"/>
                </a:solidFill>
              </a:rPr>
              <a:t>!)</a:t>
            </a:r>
            <a:endParaRPr lang="en-US" dirty="0" smtClean="0">
              <a:solidFill>
                <a:srgbClr val="A5644E"/>
              </a:solidFill>
            </a:endParaRP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Scripted virtual file-system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Future </a:t>
            </a:r>
            <a:r>
              <a:rPr lang="en-US" dirty="0" err="1" smtClean="0"/>
              <a:t>Tk</a:t>
            </a:r>
            <a:r>
              <a:rPr lang="en-US" dirty="0" smtClean="0"/>
              <a:t> directions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Image handling </a:t>
            </a:r>
            <a:r>
              <a:rPr lang="en-US" i="1" dirty="0" smtClean="0">
                <a:solidFill>
                  <a:srgbClr val="A5644E"/>
                </a:solidFill>
              </a:rPr>
              <a:t>(</a:t>
            </a:r>
            <a:r>
              <a:rPr lang="en-US" i="1" dirty="0" err="1" smtClean="0">
                <a:solidFill>
                  <a:srgbClr val="A5644E"/>
                </a:solidFill>
              </a:rPr>
              <a:t>GSoC</a:t>
            </a:r>
            <a:r>
              <a:rPr lang="en-US" i="1" dirty="0" smtClean="0">
                <a:solidFill>
                  <a:srgbClr val="A5644E"/>
                </a:solidFill>
              </a:rPr>
              <a:t>!)</a:t>
            </a:r>
            <a:endParaRPr lang="en-US" dirty="0" smtClean="0">
              <a:solidFill>
                <a:srgbClr val="A5644E"/>
              </a:solidFill>
            </a:endParaRP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err="1" smtClean="0"/>
              <a:t>Megawidgets</a:t>
            </a:r>
            <a:endParaRPr lang="en-US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Printing? </a:t>
            </a:r>
            <a:r>
              <a:rPr lang="en-US" i="1" dirty="0" smtClean="0">
                <a:solidFill>
                  <a:schemeClr val="accent2"/>
                </a:solidFill>
              </a:rPr>
              <a:t>(</a:t>
            </a:r>
            <a:r>
              <a:rPr lang="en-US" i="1" dirty="0" err="1" smtClean="0">
                <a:solidFill>
                  <a:schemeClr val="accent2"/>
                </a:solidFill>
              </a:rPr>
              <a:t>GSoC</a:t>
            </a:r>
            <a:r>
              <a:rPr lang="en-US" i="1" dirty="0" smtClean="0">
                <a:solidFill>
                  <a:schemeClr val="accent2"/>
                </a:solidFill>
              </a:rPr>
              <a:t>!)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12727" b="10909"/>
          <a:stretch>
            <a:fillRect/>
          </a:stretch>
        </p:blipFill>
        <p:spPr>
          <a:xfrm>
            <a:off x="8229600" y="533400"/>
            <a:ext cx="762000" cy="5334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ヒラギノ角ゴ Pro W6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ＭＳ Ｐゴシック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Trek.thmx</Template>
  <TotalTime>2544</TotalTime>
  <Words>715</Words>
  <Application>Microsoft Office PowerPoint</Application>
  <PresentationFormat>Affichage à l'écran (4:3)</PresentationFormat>
  <Paragraphs>174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4" baseType="lpstr">
      <vt:lpstr>Franklin Gothic Book</vt:lpstr>
      <vt:lpstr>Arial</vt:lpstr>
      <vt:lpstr>Franklin Gothic Medium</vt:lpstr>
      <vt:lpstr>Wingdings 2</vt:lpstr>
      <vt:lpstr>Calibri</vt:lpstr>
      <vt:lpstr>Wingdings</vt:lpstr>
      <vt:lpstr>Lucida Console</vt:lpstr>
      <vt:lpstr>Franklin Gothic Book (Body)</vt:lpstr>
      <vt:lpstr>Lucida Grande</vt:lpstr>
      <vt:lpstr>Trek</vt:lpstr>
      <vt:lpstr>The State of Tcl/Tk</vt:lpstr>
      <vt:lpstr>Current Status</vt:lpstr>
      <vt:lpstr>Timeline</vt:lpstr>
      <vt:lpstr>Major New Features of Tcl 8.6</vt:lpstr>
      <vt:lpstr>More New Tcl Script Features</vt:lpstr>
      <vt:lpstr>New Tcl C API Features</vt:lpstr>
      <vt:lpstr>Showing Off: Classes</vt:lpstr>
      <vt:lpstr>Showing off: Coroutines</vt:lpstr>
      <vt:lpstr>Showing off: TDBC</vt:lpstr>
      <vt:lpstr>New Features of Tk 8.6</vt:lpstr>
      <vt:lpstr>Showing off Angled Text…</vt:lpstr>
      <vt:lpstr>Showing off PNG Images</vt:lpstr>
      <vt:lpstr>Showing off the (OS X) Font DiaLog</vt:lpstr>
      <vt:lpstr>Where Next?</vt:lpstr>
    </vt:vector>
  </TitlesOfParts>
  <Company>University of Manchester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State of Tcl/Tk</dc:title>
  <dc:creator>Donal Fellows</dc:creator>
  <cp:lastModifiedBy>Jean MULLER</cp:lastModifiedBy>
  <cp:revision>14</cp:revision>
  <dcterms:created xsi:type="dcterms:W3CDTF">2009-06-04T15:56:24Z</dcterms:created>
  <dcterms:modified xsi:type="dcterms:W3CDTF">2012-11-27T21:48:40Z</dcterms:modified>
</cp:coreProperties>
</file>