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sldIdLst>
    <p:sldId id="256" r:id="rId2"/>
    <p:sldId id="273" r:id="rId3"/>
    <p:sldId id="271" r:id="rId4"/>
    <p:sldId id="276" r:id="rId5"/>
    <p:sldId id="277" r:id="rId6"/>
    <p:sldId id="274" r:id="rId7"/>
    <p:sldId id="275" r:id="rId8"/>
    <p:sldId id="267" r:id="rId9"/>
    <p:sldId id="285" r:id="rId10"/>
    <p:sldId id="268" r:id="rId11"/>
    <p:sldId id="269" r:id="rId12"/>
    <p:sldId id="266" r:id="rId13"/>
    <p:sldId id="283" r:id="rId14"/>
    <p:sldId id="280" r:id="rId15"/>
    <p:sldId id="281" r:id="rId16"/>
    <p:sldId id="278" r:id="rId17"/>
    <p:sldId id="279" r:id="rId18"/>
    <p:sldId id="28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4E70A50-EE75-4C11-B4A7-4BD10113F89E}">
          <p14:sldIdLst>
            <p14:sldId id="256"/>
            <p14:sldId id="273"/>
            <p14:sldId id="271"/>
            <p14:sldId id="276"/>
            <p14:sldId id="277"/>
            <p14:sldId id="274"/>
            <p14:sldId id="275"/>
            <p14:sldId id="267"/>
            <p14:sldId id="285"/>
            <p14:sldId id="268"/>
            <p14:sldId id="269"/>
            <p14:sldId id="266"/>
            <p14:sldId id="283"/>
            <p14:sldId id="280"/>
            <p14:sldId id="281"/>
            <p14:sldId id="278"/>
            <p14:sldId id="279"/>
            <p14:sldId id="28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E0000"/>
    <a:srgbClr val="FFB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18" autoAdjust="0"/>
  </p:normalViewPr>
  <p:slideViewPr>
    <p:cSldViewPr snapToGrid="0">
      <p:cViewPr varScale="1">
        <p:scale>
          <a:sx n="75" d="100"/>
          <a:sy n="75" d="100"/>
        </p:scale>
        <p:origin x="919"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D82B6B-94EA-4C0F-B1BD-2EFD85F60B98}" type="datetimeFigureOut">
              <a:rPr lang="en-US" smtClean="0"/>
              <a:t>11/17/2016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0299F0-E2B6-449F-8B21-3BF3F0CD4987}" type="slidenum">
              <a:rPr lang="en-US" smtClean="0"/>
              <a:t>‹#›</a:t>
            </a:fld>
            <a:endParaRPr lang="en-US"/>
          </a:p>
        </p:txBody>
      </p:sp>
    </p:spTree>
    <p:extLst>
      <p:ext uri="{BB962C8B-B14F-4D97-AF65-F5344CB8AC3E}">
        <p14:creationId xmlns:p14="http://schemas.microsoft.com/office/powerpoint/2010/main" val="1423664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0299F0-E2B6-449F-8B21-3BF3F0CD4987}" type="slidenum">
              <a:rPr lang="en-US" smtClean="0"/>
              <a:t>3</a:t>
            </a:fld>
            <a:endParaRPr lang="en-US"/>
          </a:p>
        </p:txBody>
      </p:sp>
    </p:spTree>
    <p:extLst>
      <p:ext uri="{BB962C8B-B14F-4D97-AF65-F5344CB8AC3E}">
        <p14:creationId xmlns:p14="http://schemas.microsoft.com/office/powerpoint/2010/main" val="498196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11/17/2016</a:t>
            </a:r>
          </a:p>
        </p:txBody>
      </p:sp>
      <p:sp>
        <p:nvSpPr>
          <p:cNvPr id="5" name="Footer Placeholder 4"/>
          <p:cNvSpPr>
            <a:spLocks noGrp="1"/>
          </p:cNvSpPr>
          <p:nvPr>
            <p:ph type="ftr" sz="quarter" idx="11"/>
          </p:nvPr>
        </p:nvSpPr>
        <p:spPr/>
        <p:txBody>
          <a:bodyPr/>
          <a:lstStyle/>
          <a:p>
            <a:r>
              <a:rPr lang="en-US"/>
              <a:t>TSL Talk by David Simmons, Smallscript Corp (c) 2016</a:t>
            </a:r>
          </a:p>
        </p:txBody>
      </p:sp>
      <p:sp>
        <p:nvSpPr>
          <p:cNvPr id="6" name="Slide Number Placeholder 5"/>
          <p:cNvSpPr>
            <a:spLocks noGrp="1"/>
          </p:cNvSpPr>
          <p:nvPr>
            <p:ph type="sldNum" sz="quarter" idx="12"/>
          </p:nvPr>
        </p:nvSpPr>
        <p:spPr/>
        <p:txBody>
          <a:bodyPr/>
          <a:lstStyle/>
          <a:p>
            <a:fld id="{105BAA42-C468-4EF5-AA42-7CC2BF194DB1}" type="slidenum">
              <a:rPr lang="en-US" smtClean="0"/>
              <a:t>‹#›</a:t>
            </a:fld>
            <a:endParaRPr lang="en-US"/>
          </a:p>
        </p:txBody>
      </p:sp>
    </p:spTree>
    <p:extLst>
      <p:ext uri="{BB962C8B-B14F-4D97-AF65-F5344CB8AC3E}">
        <p14:creationId xmlns:p14="http://schemas.microsoft.com/office/powerpoint/2010/main" val="3380468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11/17/2016</a:t>
            </a:r>
          </a:p>
        </p:txBody>
      </p:sp>
      <p:sp>
        <p:nvSpPr>
          <p:cNvPr id="5" name="Footer Placeholder 4"/>
          <p:cNvSpPr>
            <a:spLocks noGrp="1"/>
          </p:cNvSpPr>
          <p:nvPr>
            <p:ph type="ftr" sz="quarter" idx="11"/>
          </p:nvPr>
        </p:nvSpPr>
        <p:spPr/>
        <p:txBody>
          <a:bodyPr/>
          <a:lstStyle/>
          <a:p>
            <a:r>
              <a:rPr lang="en-US"/>
              <a:t>TSL Talk by David Simmons, Smallscript Corp (c) 2016</a:t>
            </a:r>
          </a:p>
        </p:txBody>
      </p:sp>
      <p:sp>
        <p:nvSpPr>
          <p:cNvPr id="6" name="Slide Number Placeholder 5"/>
          <p:cNvSpPr>
            <a:spLocks noGrp="1"/>
          </p:cNvSpPr>
          <p:nvPr>
            <p:ph type="sldNum" sz="quarter" idx="12"/>
          </p:nvPr>
        </p:nvSpPr>
        <p:spPr/>
        <p:txBody>
          <a:bodyPr/>
          <a:lstStyle/>
          <a:p>
            <a:fld id="{105BAA42-C468-4EF5-AA42-7CC2BF194DB1}" type="slidenum">
              <a:rPr lang="en-US" smtClean="0"/>
              <a:t>‹#›</a:t>
            </a:fld>
            <a:endParaRPr lang="en-US"/>
          </a:p>
        </p:txBody>
      </p:sp>
    </p:spTree>
    <p:extLst>
      <p:ext uri="{BB962C8B-B14F-4D97-AF65-F5344CB8AC3E}">
        <p14:creationId xmlns:p14="http://schemas.microsoft.com/office/powerpoint/2010/main" val="3691671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11/17/2016</a:t>
            </a:r>
          </a:p>
        </p:txBody>
      </p:sp>
      <p:sp>
        <p:nvSpPr>
          <p:cNvPr id="5" name="Footer Placeholder 4"/>
          <p:cNvSpPr>
            <a:spLocks noGrp="1"/>
          </p:cNvSpPr>
          <p:nvPr>
            <p:ph type="ftr" sz="quarter" idx="11"/>
          </p:nvPr>
        </p:nvSpPr>
        <p:spPr/>
        <p:txBody>
          <a:bodyPr/>
          <a:lstStyle/>
          <a:p>
            <a:r>
              <a:rPr lang="en-US"/>
              <a:t>TSL Talk by David Simmons, Smallscript Corp (c) 2016</a:t>
            </a:r>
          </a:p>
        </p:txBody>
      </p:sp>
      <p:sp>
        <p:nvSpPr>
          <p:cNvPr id="6" name="Slide Number Placeholder 5"/>
          <p:cNvSpPr>
            <a:spLocks noGrp="1"/>
          </p:cNvSpPr>
          <p:nvPr>
            <p:ph type="sldNum" sz="quarter" idx="12"/>
          </p:nvPr>
        </p:nvSpPr>
        <p:spPr/>
        <p:txBody>
          <a:bodyPr/>
          <a:lstStyle/>
          <a:p>
            <a:fld id="{105BAA42-C468-4EF5-AA42-7CC2BF194DB1}" type="slidenum">
              <a:rPr lang="en-US" smtClean="0"/>
              <a:t>‹#›</a:t>
            </a:fld>
            <a:endParaRPr lang="en-US"/>
          </a:p>
        </p:txBody>
      </p:sp>
    </p:spTree>
    <p:extLst>
      <p:ext uri="{BB962C8B-B14F-4D97-AF65-F5344CB8AC3E}">
        <p14:creationId xmlns:p14="http://schemas.microsoft.com/office/powerpoint/2010/main" val="3627600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11/17/2016</a:t>
            </a:r>
          </a:p>
        </p:txBody>
      </p:sp>
      <p:sp>
        <p:nvSpPr>
          <p:cNvPr id="6" name="Footer Placeholder 5"/>
          <p:cNvSpPr>
            <a:spLocks noGrp="1"/>
          </p:cNvSpPr>
          <p:nvPr>
            <p:ph type="ftr" sz="quarter" idx="11"/>
          </p:nvPr>
        </p:nvSpPr>
        <p:spPr/>
        <p:txBody>
          <a:bodyPr/>
          <a:lstStyle/>
          <a:p>
            <a:r>
              <a:rPr lang="en-US"/>
              <a:t>TSL Talk by David Simmons, Smallscript Corp (c) 2016</a:t>
            </a:r>
          </a:p>
        </p:txBody>
      </p:sp>
      <p:sp>
        <p:nvSpPr>
          <p:cNvPr id="7" name="Slide Number Placeholder 6"/>
          <p:cNvSpPr>
            <a:spLocks noGrp="1"/>
          </p:cNvSpPr>
          <p:nvPr>
            <p:ph type="sldNum" sz="quarter" idx="12"/>
          </p:nvPr>
        </p:nvSpPr>
        <p:spPr/>
        <p:txBody>
          <a:bodyPr/>
          <a:lstStyle/>
          <a:p>
            <a:fld id="{105BAA42-C468-4EF5-AA42-7CC2BF194DB1}" type="slidenum">
              <a:rPr lang="en-US" smtClean="0"/>
              <a:t>‹#›</a:t>
            </a:fld>
            <a:endParaRPr lang="en-US"/>
          </a:p>
        </p:txBody>
      </p:sp>
    </p:spTree>
    <p:extLst>
      <p:ext uri="{BB962C8B-B14F-4D97-AF65-F5344CB8AC3E}">
        <p14:creationId xmlns:p14="http://schemas.microsoft.com/office/powerpoint/2010/main" val="3359749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11/17/2016</a:t>
            </a:r>
          </a:p>
        </p:txBody>
      </p:sp>
      <p:sp>
        <p:nvSpPr>
          <p:cNvPr id="8" name="Footer Placeholder 7"/>
          <p:cNvSpPr>
            <a:spLocks noGrp="1"/>
          </p:cNvSpPr>
          <p:nvPr>
            <p:ph type="ftr" sz="quarter" idx="11"/>
          </p:nvPr>
        </p:nvSpPr>
        <p:spPr/>
        <p:txBody>
          <a:bodyPr/>
          <a:lstStyle/>
          <a:p>
            <a:r>
              <a:rPr lang="en-US"/>
              <a:t>TSL Talk by David Simmons, Smallscript Corp (c) 2016</a:t>
            </a:r>
          </a:p>
        </p:txBody>
      </p:sp>
      <p:sp>
        <p:nvSpPr>
          <p:cNvPr id="9" name="Slide Number Placeholder 8"/>
          <p:cNvSpPr>
            <a:spLocks noGrp="1"/>
          </p:cNvSpPr>
          <p:nvPr>
            <p:ph type="sldNum" sz="quarter" idx="12"/>
          </p:nvPr>
        </p:nvSpPr>
        <p:spPr/>
        <p:txBody>
          <a:bodyPr/>
          <a:lstStyle/>
          <a:p>
            <a:fld id="{105BAA42-C468-4EF5-AA42-7CC2BF194DB1}" type="slidenum">
              <a:rPr lang="en-US" smtClean="0"/>
              <a:t>‹#›</a:t>
            </a:fld>
            <a:endParaRPr lang="en-US"/>
          </a:p>
        </p:txBody>
      </p:sp>
    </p:spTree>
    <p:extLst>
      <p:ext uri="{BB962C8B-B14F-4D97-AF65-F5344CB8AC3E}">
        <p14:creationId xmlns:p14="http://schemas.microsoft.com/office/powerpoint/2010/main" val="2553382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11/17/2016</a:t>
            </a:r>
          </a:p>
        </p:txBody>
      </p:sp>
      <p:sp>
        <p:nvSpPr>
          <p:cNvPr id="4" name="Footer Placeholder 3"/>
          <p:cNvSpPr>
            <a:spLocks noGrp="1"/>
          </p:cNvSpPr>
          <p:nvPr>
            <p:ph type="ftr" sz="quarter" idx="11"/>
          </p:nvPr>
        </p:nvSpPr>
        <p:spPr/>
        <p:txBody>
          <a:bodyPr/>
          <a:lstStyle/>
          <a:p>
            <a:r>
              <a:rPr lang="en-US"/>
              <a:t>TSL Talk by David Simmons, Smallscript Corp (c) 2016</a:t>
            </a:r>
          </a:p>
        </p:txBody>
      </p:sp>
      <p:sp>
        <p:nvSpPr>
          <p:cNvPr id="5" name="Slide Number Placeholder 4"/>
          <p:cNvSpPr>
            <a:spLocks noGrp="1"/>
          </p:cNvSpPr>
          <p:nvPr>
            <p:ph type="sldNum" sz="quarter" idx="12"/>
          </p:nvPr>
        </p:nvSpPr>
        <p:spPr/>
        <p:txBody>
          <a:bodyPr/>
          <a:lstStyle/>
          <a:p>
            <a:fld id="{105BAA42-C468-4EF5-AA42-7CC2BF194DB1}" type="slidenum">
              <a:rPr lang="en-US" smtClean="0"/>
              <a:t>‹#›</a:t>
            </a:fld>
            <a:endParaRPr lang="en-US"/>
          </a:p>
        </p:txBody>
      </p:sp>
    </p:spTree>
    <p:extLst>
      <p:ext uri="{BB962C8B-B14F-4D97-AF65-F5344CB8AC3E}">
        <p14:creationId xmlns:p14="http://schemas.microsoft.com/office/powerpoint/2010/main" val="3929656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11/17/2016</a:t>
            </a:r>
          </a:p>
        </p:txBody>
      </p:sp>
      <p:sp>
        <p:nvSpPr>
          <p:cNvPr id="3" name="Footer Placeholder 2"/>
          <p:cNvSpPr>
            <a:spLocks noGrp="1"/>
          </p:cNvSpPr>
          <p:nvPr>
            <p:ph type="ftr" sz="quarter" idx="11"/>
          </p:nvPr>
        </p:nvSpPr>
        <p:spPr/>
        <p:txBody>
          <a:bodyPr/>
          <a:lstStyle/>
          <a:p>
            <a:r>
              <a:rPr lang="en-US"/>
              <a:t>TSL Talk by David Simmons, Smallscript Corp (c) 2016</a:t>
            </a:r>
          </a:p>
        </p:txBody>
      </p:sp>
      <p:sp>
        <p:nvSpPr>
          <p:cNvPr id="4" name="Slide Number Placeholder 3"/>
          <p:cNvSpPr>
            <a:spLocks noGrp="1"/>
          </p:cNvSpPr>
          <p:nvPr>
            <p:ph type="sldNum" sz="quarter" idx="12"/>
          </p:nvPr>
        </p:nvSpPr>
        <p:spPr/>
        <p:txBody>
          <a:bodyPr/>
          <a:lstStyle/>
          <a:p>
            <a:fld id="{105BAA42-C468-4EF5-AA42-7CC2BF194DB1}" type="slidenum">
              <a:rPr lang="en-US" smtClean="0"/>
              <a:t>‹#›</a:t>
            </a:fld>
            <a:endParaRPr lang="en-US"/>
          </a:p>
        </p:txBody>
      </p:sp>
    </p:spTree>
    <p:extLst>
      <p:ext uri="{BB962C8B-B14F-4D97-AF65-F5344CB8AC3E}">
        <p14:creationId xmlns:p14="http://schemas.microsoft.com/office/powerpoint/2010/main" val="3941711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11/17/2016</a:t>
            </a:r>
          </a:p>
        </p:txBody>
      </p:sp>
      <p:sp>
        <p:nvSpPr>
          <p:cNvPr id="6" name="Footer Placeholder 5"/>
          <p:cNvSpPr>
            <a:spLocks noGrp="1"/>
          </p:cNvSpPr>
          <p:nvPr>
            <p:ph type="ftr" sz="quarter" idx="11"/>
          </p:nvPr>
        </p:nvSpPr>
        <p:spPr/>
        <p:txBody>
          <a:bodyPr/>
          <a:lstStyle/>
          <a:p>
            <a:r>
              <a:rPr lang="en-US"/>
              <a:t>TSL Talk by David Simmons, Smallscript Corp (c) 2016</a:t>
            </a:r>
          </a:p>
        </p:txBody>
      </p:sp>
      <p:sp>
        <p:nvSpPr>
          <p:cNvPr id="7" name="Slide Number Placeholder 6"/>
          <p:cNvSpPr>
            <a:spLocks noGrp="1"/>
          </p:cNvSpPr>
          <p:nvPr>
            <p:ph type="sldNum" sz="quarter" idx="12"/>
          </p:nvPr>
        </p:nvSpPr>
        <p:spPr/>
        <p:txBody>
          <a:bodyPr/>
          <a:lstStyle/>
          <a:p>
            <a:fld id="{105BAA42-C468-4EF5-AA42-7CC2BF194DB1}" type="slidenum">
              <a:rPr lang="en-US" smtClean="0"/>
              <a:t>‹#›</a:t>
            </a:fld>
            <a:endParaRPr lang="en-US"/>
          </a:p>
        </p:txBody>
      </p:sp>
    </p:spTree>
    <p:extLst>
      <p:ext uri="{BB962C8B-B14F-4D97-AF65-F5344CB8AC3E}">
        <p14:creationId xmlns:p14="http://schemas.microsoft.com/office/powerpoint/2010/main" val="2089728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11/17/2016</a:t>
            </a:r>
          </a:p>
        </p:txBody>
      </p:sp>
      <p:sp>
        <p:nvSpPr>
          <p:cNvPr id="6" name="Footer Placeholder 5"/>
          <p:cNvSpPr>
            <a:spLocks noGrp="1"/>
          </p:cNvSpPr>
          <p:nvPr>
            <p:ph type="ftr" sz="quarter" idx="11"/>
          </p:nvPr>
        </p:nvSpPr>
        <p:spPr/>
        <p:txBody>
          <a:bodyPr/>
          <a:lstStyle/>
          <a:p>
            <a:r>
              <a:rPr lang="en-US"/>
              <a:t>TSL Talk by David Simmons, Smallscript Corp (c) 2016</a:t>
            </a:r>
          </a:p>
        </p:txBody>
      </p:sp>
      <p:sp>
        <p:nvSpPr>
          <p:cNvPr id="7" name="Slide Number Placeholder 6"/>
          <p:cNvSpPr>
            <a:spLocks noGrp="1"/>
          </p:cNvSpPr>
          <p:nvPr>
            <p:ph type="sldNum" sz="quarter" idx="12"/>
          </p:nvPr>
        </p:nvSpPr>
        <p:spPr/>
        <p:txBody>
          <a:bodyPr/>
          <a:lstStyle/>
          <a:p>
            <a:fld id="{105BAA42-C468-4EF5-AA42-7CC2BF194DB1}" type="slidenum">
              <a:rPr lang="en-US" smtClean="0"/>
              <a:t>‹#›</a:t>
            </a:fld>
            <a:endParaRPr lang="en-US"/>
          </a:p>
        </p:txBody>
      </p:sp>
    </p:spTree>
    <p:extLst>
      <p:ext uri="{BB962C8B-B14F-4D97-AF65-F5344CB8AC3E}">
        <p14:creationId xmlns:p14="http://schemas.microsoft.com/office/powerpoint/2010/main" val="1660298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11/17/2016</a:t>
            </a:r>
          </a:p>
        </p:txBody>
      </p:sp>
      <p:sp>
        <p:nvSpPr>
          <p:cNvPr id="5" name="Footer Placeholder 4"/>
          <p:cNvSpPr>
            <a:spLocks noGrp="1"/>
          </p:cNvSpPr>
          <p:nvPr>
            <p:ph type="ftr" sz="quarter" idx="11"/>
          </p:nvPr>
        </p:nvSpPr>
        <p:spPr/>
        <p:txBody>
          <a:bodyPr/>
          <a:lstStyle/>
          <a:p>
            <a:r>
              <a:rPr lang="en-US"/>
              <a:t>TSL Talk by David Simmons, Smallscript Corp (c) 2016</a:t>
            </a:r>
          </a:p>
        </p:txBody>
      </p:sp>
      <p:sp>
        <p:nvSpPr>
          <p:cNvPr id="6" name="Slide Number Placeholder 5"/>
          <p:cNvSpPr>
            <a:spLocks noGrp="1"/>
          </p:cNvSpPr>
          <p:nvPr>
            <p:ph type="sldNum" sz="quarter" idx="12"/>
          </p:nvPr>
        </p:nvSpPr>
        <p:spPr/>
        <p:txBody>
          <a:bodyPr/>
          <a:lstStyle/>
          <a:p>
            <a:fld id="{105BAA42-C468-4EF5-AA42-7CC2BF194DB1}" type="slidenum">
              <a:rPr lang="en-US" smtClean="0"/>
              <a:t>‹#›</a:t>
            </a:fld>
            <a:endParaRPr lang="en-US"/>
          </a:p>
        </p:txBody>
      </p:sp>
    </p:spTree>
    <p:extLst>
      <p:ext uri="{BB962C8B-B14F-4D97-AF65-F5344CB8AC3E}">
        <p14:creationId xmlns:p14="http://schemas.microsoft.com/office/powerpoint/2010/main" val="1330039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11/17/2016</a:t>
            </a:r>
          </a:p>
        </p:txBody>
      </p:sp>
      <p:sp>
        <p:nvSpPr>
          <p:cNvPr id="5" name="Footer Placeholder 4"/>
          <p:cNvSpPr>
            <a:spLocks noGrp="1"/>
          </p:cNvSpPr>
          <p:nvPr>
            <p:ph type="ftr" sz="quarter" idx="11"/>
          </p:nvPr>
        </p:nvSpPr>
        <p:spPr/>
        <p:txBody>
          <a:bodyPr/>
          <a:lstStyle/>
          <a:p>
            <a:r>
              <a:rPr lang="en-US"/>
              <a:t>TSL Talk by David Simmons, Smallscript Corp (c) 2016</a:t>
            </a:r>
          </a:p>
        </p:txBody>
      </p:sp>
      <p:sp>
        <p:nvSpPr>
          <p:cNvPr id="6" name="Slide Number Placeholder 5"/>
          <p:cNvSpPr>
            <a:spLocks noGrp="1"/>
          </p:cNvSpPr>
          <p:nvPr>
            <p:ph type="sldNum" sz="quarter" idx="12"/>
          </p:nvPr>
        </p:nvSpPr>
        <p:spPr/>
        <p:txBody>
          <a:bodyPr/>
          <a:lstStyle/>
          <a:p>
            <a:fld id="{105BAA42-C468-4EF5-AA42-7CC2BF194DB1}" type="slidenum">
              <a:rPr lang="en-US" smtClean="0"/>
              <a:t>‹#›</a:t>
            </a:fld>
            <a:endParaRPr lang="en-US"/>
          </a:p>
        </p:txBody>
      </p:sp>
    </p:spTree>
    <p:extLst>
      <p:ext uri="{BB962C8B-B14F-4D97-AF65-F5344CB8AC3E}">
        <p14:creationId xmlns:p14="http://schemas.microsoft.com/office/powerpoint/2010/main" val="4279558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11/17/2016</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TSL Talk by David Simmons, Smallscript Corp (c) 2016</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5BAA42-C468-4EF5-AA42-7CC2BF194DB1}" type="slidenum">
              <a:rPr lang="en-US" smtClean="0"/>
              <a:t>‹#›</a:t>
            </a:fld>
            <a:endParaRPr lang="en-US"/>
          </a:p>
        </p:txBody>
      </p:sp>
    </p:spTree>
    <p:extLst>
      <p:ext uri="{BB962C8B-B14F-4D97-AF65-F5344CB8AC3E}">
        <p14:creationId xmlns:p14="http://schemas.microsoft.com/office/powerpoint/2010/main" val="42448056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image" Target="../media/image6.tmp"/><Relationship Id="rId1" Type="http://schemas.openxmlformats.org/officeDocument/2006/relationships/slideLayout" Target="../slideLayouts/slideLayout6.xml"/><Relationship Id="rId4" Type="http://schemas.openxmlformats.org/officeDocument/2006/relationships/image" Target="../media/image8.tmp"/></Relationships>
</file>

<file path=ppt/slides/_rels/slide17.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TSL Language</a:t>
            </a:r>
            <a:br>
              <a:rPr lang="en-US" dirty="0"/>
            </a:br>
            <a:r>
              <a:rPr lang="en-US" sz="4400" dirty="0">
                <a:solidFill>
                  <a:schemeClr val="bg1">
                    <a:lumMod val="65000"/>
                  </a:schemeClr>
                </a:solidFill>
              </a:rPr>
              <a:t>Aos Engine Family</a:t>
            </a:r>
            <a:br>
              <a:rPr lang="en-US" dirty="0">
                <a:solidFill>
                  <a:schemeClr val="bg1">
                    <a:lumMod val="65000"/>
                  </a:schemeClr>
                </a:solidFill>
              </a:rPr>
            </a:br>
            <a:r>
              <a:rPr lang="en-US" sz="3600" i="1" dirty="0">
                <a:solidFill>
                  <a:schemeClr val="bg1">
                    <a:lumMod val="65000"/>
                  </a:schemeClr>
                </a:solidFill>
                <a:latin typeface="Consolas" panose="020B0609020204030204" pitchFamily="49" charset="0"/>
              </a:rPr>
              <a:t>afm</a:t>
            </a:r>
            <a:endParaRPr lang="en-US" dirty="0">
              <a:solidFill>
                <a:schemeClr val="bg1">
                  <a:lumMod val="65000"/>
                </a:schemeClr>
              </a:solidFill>
              <a:latin typeface="Consolas" panose="020B0609020204030204" pitchFamily="49" charset="0"/>
            </a:endParaRPr>
          </a:p>
        </p:txBody>
      </p:sp>
      <p:sp>
        <p:nvSpPr>
          <p:cNvPr id="3" name="Subtitle 2"/>
          <p:cNvSpPr>
            <a:spLocks noGrp="1"/>
          </p:cNvSpPr>
          <p:nvPr>
            <p:ph type="subTitle" idx="1"/>
          </p:nvPr>
        </p:nvSpPr>
        <p:spPr/>
        <p:txBody>
          <a:bodyPr>
            <a:normAutofit fontScale="92500" lnSpcReduction="20000"/>
          </a:bodyPr>
          <a:lstStyle/>
          <a:p>
            <a:endParaRPr lang="en-US" dirty="0">
              <a:solidFill>
                <a:schemeClr val="bg1">
                  <a:lumMod val="50000"/>
                </a:schemeClr>
              </a:solidFill>
            </a:endParaRPr>
          </a:p>
          <a:p>
            <a:endParaRPr lang="en-US" dirty="0">
              <a:solidFill>
                <a:schemeClr val="bg1">
                  <a:lumMod val="50000"/>
                </a:schemeClr>
              </a:solidFill>
            </a:endParaRPr>
          </a:p>
          <a:p>
            <a:r>
              <a:rPr lang="en-US" dirty="0">
                <a:solidFill>
                  <a:schemeClr val="bg1">
                    <a:lumMod val="50000"/>
                  </a:schemeClr>
                </a:solidFill>
              </a:rPr>
              <a:t>David Simmons, Smallscript Corp</a:t>
            </a:r>
            <a:br>
              <a:rPr lang="en-US" dirty="0">
                <a:solidFill>
                  <a:schemeClr val="bg1">
                    <a:lumMod val="50000"/>
                  </a:schemeClr>
                </a:solidFill>
              </a:rPr>
            </a:br>
            <a:br>
              <a:rPr lang="en-US" dirty="0">
                <a:solidFill>
                  <a:schemeClr val="bg1">
                    <a:lumMod val="50000"/>
                  </a:schemeClr>
                </a:solidFill>
              </a:rPr>
            </a:br>
            <a:r>
              <a:rPr lang="en-US" dirty="0">
                <a:solidFill>
                  <a:schemeClr val="bg1">
                    <a:lumMod val="50000"/>
                  </a:schemeClr>
                </a:solidFill>
              </a:rPr>
              <a:t>Tcl/</a:t>
            </a:r>
            <a:r>
              <a:rPr lang="en-US" dirty="0" err="1">
                <a:solidFill>
                  <a:schemeClr val="bg1">
                    <a:lumMod val="50000"/>
                  </a:schemeClr>
                </a:solidFill>
              </a:rPr>
              <a:t>Tk</a:t>
            </a:r>
            <a:r>
              <a:rPr lang="en-US" dirty="0">
                <a:solidFill>
                  <a:schemeClr val="bg1">
                    <a:lumMod val="50000"/>
                  </a:schemeClr>
                </a:solidFill>
              </a:rPr>
              <a:t> 2016 Conference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4778" y="486521"/>
            <a:ext cx="1431728" cy="1911009"/>
          </a:xfrm>
          <a:prstGeom prst="rect">
            <a:avLst/>
          </a:prstGeom>
        </p:spPr>
      </p:pic>
    </p:spTree>
    <p:extLst>
      <p:ext uri="{BB962C8B-B14F-4D97-AF65-F5344CB8AC3E}">
        <p14:creationId xmlns:p14="http://schemas.microsoft.com/office/powerpoint/2010/main" val="1386821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p:cNvSpPr/>
          <p:nvPr/>
        </p:nvSpPr>
        <p:spPr>
          <a:xfrm>
            <a:off x="838198" y="1690688"/>
            <a:ext cx="10515601" cy="43969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normAutofit/>
          </a:bodyPr>
          <a:lstStyle/>
          <a:p>
            <a:r>
              <a:rPr lang="en-US" sz="4000" dirty="0"/>
              <a:t>What we are going to briefly tour this afternoon..</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513" y="1877146"/>
            <a:ext cx="2274521" cy="2181287"/>
          </a:xfrm>
          <a:prstGeom prst="rect">
            <a:avLst/>
          </a:prstGeom>
        </p:spPr>
      </p:pic>
      <p:sp>
        <p:nvSpPr>
          <p:cNvPr id="11" name="TextBox 10"/>
          <p:cNvSpPr txBox="1"/>
          <p:nvPr/>
        </p:nvSpPr>
        <p:spPr>
          <a:xfrm>
            <a:off x="741124" y="4060225"/>
            <a:ext cx="2769297" cy="369332"/>
          </a:xfrm>
          <a:prstGeom prst="rect">
            <a:avLst/>
          </a:prstGeom>
          <a:noFill/>
        </p:spPr>
        <p:txBody>
          <a:bodyPr wrap="square" rtlCol="0">
            <a:spAutoFit/>
          </a:bodyPr>
          <a:lstStyle/>
          <a:p>
            <a:pPr algn="ctr"/>
            <a:r>
              <a:rPr lang="en-US" dirty="0">
                <a:solidFill>
                  <a:schemeClr val="bg1"/>
                </a:solidFill>
                <a:latin typeface="Consolas" panose="020B0609020204030204" pitchFamily="49" charset="0"/>
                <a:cs typeface="Arial" panose="020B0604020202020204" pitchFamily="34" charset="0"/>
              </a:rPr>
              <a:t>Aos Engine Family</a:t>
            </a:r>
          </a:p>
        </p:txBody>
      </p:sp>
      <p:sp>
        <p:nvSpPr>
          <p:cNvPr id="12" name="TextBox 11"/>
          <p:cNvSpPr txBox="1"/>
          <p:nvPr/>
        </p:nvSpPr>
        <p:spPr>
          <a:xfrm>
            <a:off x="4450583" y="2367094"/>
            <a:ext cx="6259170" cy="2031325"/>
          </a:xfrm>
          <a:prstGeom prst="rect">
            <a:avLst/>
          </a:prstGeom>
          <a:noFill/>
        </p:spPr>
        <p:txBody>
          <a:bodyPr wrap="square" rtlCol="0">
            <a:spAutoFit/>
          </a:bodyPr>
          <a:lstStyle/>
          <a:p>
            <a:r>
              <a:rPr lang="en-US" sz="3600" dirty="0">
                <a:solidFill>
                  <a:schemeClr val="bg1"/>
                </a:solidFill>
              </a:rPr>
              <a:t>TSL </a:t>
            </a:r>
            <a:endParaRPr lang="en-US" sz="2400" i="1" dirty="0">
              <a:solidFill>
                <a:schemeClr val="bg1"/>
              </a:solidFill>
            </a:endParaRPr>
          </a:p>
          <a:p>
            <a:r>
              <a:rPr lang="en-US" sz="2000" dirty="0">
                <a:solidFill>
                  <a:schemeClr val="bg1"/>
                </a:solidFill>
                <a:latin typeface="Consolas" panose="020B0609020204030204" pitchFamily="49" charset="0"/>
              </a:rPr>
              <a:t>	Text Scripting Language</a:t>
            </a:r>
          </a:p>
          <a:p>
            <a:endParaRPr lang="en-US" dirty="0">
              <a:solidFill>
                <a:schemeClr val="bg1"/>
              </a:solidFill>
            </a:endParaRPr>
          </a:p>
          <a:p>
            <a:r>
              <a:rPr lang="en-US" sz="2800" dirty="0">
                <a:solidFill>
                  <a:schemeClr val="bg1"/>
                </a:solidFill>
              </a:rPr>
              <a:t>AFM</a:t>
            </a:r>
          </a:p>
          <a:p>
            <a:r>
              <a:rPr lang="en-US" sz="2000" dirty="0">
                <a:solidFill>
                  <a:schemeClr val="bg1"/>
                </a:solidFill>
                <a:latin typeface="Consolas" panose="020B0609020204030204" pitchFamily="49" charset="0"/>
              </a:rPr>
              <a:t>	Its COFF binary executable host </a:t>
            </a:r>
          </a:p>
        </p:txBody>
      </p:sp>
      <p:sp>
        <p:nvSpPr>
          <p:cNvPr id="3" name="Date Placeholder 2"/>
          <p:cNvSpPr>
            <a:spLocks noGrp="1"/>
          </p:cNvSpPr>
          <p:nvPr>
            <p:ph type="dt" sz="half" idx="10"/>
          </p:nvPr>
        </p:nvSpPr>
        <p:spPr/>
        <p:txBody>
          <a:bodyPr/>
          <a:lstStyle/>
          <a:p>
            <a:r>
              <a:rPr lang="en-US"/>
              <a:t>11/17/2016</a:t>
            </a:r>
          </a:p>
        </p:txBody>
      </p:sp>
      <p:sp>
        <p:nvSpPr>
          <p:cNvPr id="4" name="Footer Placeholder 3"/>
          <p:cNvSpPr>
            <a:spLocks noGrp="1"/>
          </p:cNvSpPr>
          <p:nvPr>
            <p:ph type="ftr" sz="quarter" idx="11"/>
          </p:nvPr>
        </p:nvSpPr>
        <p:spPr/>
        <p:txBody>
          <a:bodyPr/>
          <a:lstStyle/>
          <a:p>
            <a:r>
              <a:rPr lang="en-US"/>
              <a:t>TSL Talk by David Simmons, Smallscript Corp (c) 2016</a:t>
            </a:r>
          </a:p>
        </p:txBody>
      </p:sp>
      <p:sp>
        <p:nvSpPr>
          <p:cNvPr id="5" name="Slide Number Placeholder 4"/>
          <p:cNvSpPr>
            <a:spLocks noGrp="1"/>
          </p:cNvSpPr>
          <p:nvPr>
            <p:ph type="sldNum" sz="quarter" idx="12"/>
          </p:nvPr>
        </p:nvSpPr>
        <p:spPr/>
        <p:txBody>
          <a:bodyPr/>
          <a:lstStyle/>
          <a:p>
            <a:fld id="{105BAA42-C468-4EF5-AA42-7CC2BF194DB1}" type="slidenum">
              <a:rPr lang="en-US" smtClean="0"/>
              <a:t>2</a:t>
            </a:fld>
            <a:endParaRPr lang="en-US"/>
          </a:p>
        </p:txBody>
      </p:sp>
    </p:spTree>
    <p:extLst>
      <p:ext uri="{BB962C8B-B14F-4D97-AF65-F5344CB8AC3E}">
        <p14:creationId xmlns:p14="http://schemas.microsoft.com/office/powerpoint/2010/main" val="2010998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Brief Intro, then on to demos and tour</a:t>
            </a:r>
          </a:p>
        </p:txBody>
      </p:sp>
      <p:sp>
        <p:nvSpPr>
          <p:cNvPr id="3" name="Content Placeholder 2"/>
          <p:cNvSpPr>
            <a:spLocks noGrp="1"/>
          </p:cNvSpPr>
          <p:nvPr>
            <p:ph idx="1"/>
          </p:nvPr>
        </p:nvSpPr>
        <p:spPr/>
        <p:txBody>
          <a:bodyPr>
            <a:normAutofit fontScale="70000" lnSpcReduction="20000"/>
          </a:bodyPr>
          <a:lstStyle/>
          <a:p>
            <a:pPr marL="0" indent="0">
              <a:buNone/>
            </a:pPr>
            <a:r>
              <a:rPr lang="en-US" sz="4600" dirty="0"/>
              <a:t>Hello, my name is </a:t>
            </a:r>
            <a:r>
              <a:rPr lang="en-US" sz="4600" b="1" dirty="0"/>
              <a:t>David Simmons</a:t>
            </a:r>
          </a:p>
          <a:p>
            <a:r>
              <a:rPr lang="en-US" dirty="0"/>
              <a:t>For 25 years I’ve had a particular specialization in high-performance hybrid dynamic-static language runtime systems.</a:t>
            </a:r>
          </a:p>
          <a:p>
            <a:r>
              <a:rPr lang="en-US" dirty="0"/>
              <a:t>By education, I am an Electrical Engineer and </a:t>
            </a:r>
            <a:r>
              <a:rPr lang="en-US" dirty="0" err="1"/>
              <a:t>Astrophysist</a:t>
            </a:r>
            <a:r>
              <a:rPr lang="en-US" dirty="0"/>
              <a:t> specialized in VLSI design. However, most of my career has been as a Software Engineer and Architect </a:t>
            </a:r>
          </a:p>
          <a:p>
            <a:pPr lvl="1"/>
            <a:r>
              <a:rPr lang="en-US" dirty="0"/>
              <a:t>Working on Operating Systems, Hardware Devices, Real Time Systems and Programming Languages and their Execution Machinery and Infrastructure </a:t>
            </a:r>
          </a:p>
          <a:p>
            <a:pPr lvl="2"/>
            <a:r>
              <a:rPr lang="en-US" dirty="0"/>
              <a:t>I began my career some 40 years ago, in the summer of 1976 at The National Bureau of Standards which is known today as NIST (The National Institute of Science and Technology) working on Fortran Runtime Real Time Libraries, Perkin Elmer Operating System Development, and </a:t>
            </a:r>
            <a:r>
              <a:rPr lang="en-US" dirty="0" err="1"/>
              <a:t>ArpaNet</a:t>
            </a:r>
            <a:r>
              <a:rPr lang="en-US" dirty="0"/>
              <a:t> NBS Net Packet Switch Hardware and Analyzers.</a:t>
            </a:r>
          </a:p>
          <a:p>
            <a:r>
              <a:rPr lang="en-US" dirty="0"/>
              <a:t>Employed working with </a:t>
            </a:r>
            <a:r>
              <a:rPr lang="en-US" i="1" dirty="0">
                <a:solidFill>
                  <a:schemeClr val="bg1">
                    <a:lumMod val="50000"/>
                  </a:schemeClr>
                </a:solidFill>
              </a:rPr>
              <a:t>or</a:t>
            </a:r>
            <a:r>
              <a:rPr lang="en-US" dirty="0"/>
              <a:t> for:</a:t>
            </a:r>
          </a:p>
          <a:p>
            <a:pPr lvl="1"/>
            <a:r>
              <a:rPr lang="en-US" dirty="0"/>
              <a:t>NBS/NIST, U.S. Congress, Air Force, Faculty at </a:t>
            </a:r>
            <a:r>
              <a:rPr lang="en-US" dirty="0" err="1"/>
              <a:t>UofMd</a:t>
            </a:r>
            <a:r>
              <a:rPr lang="en-US" dirty="0"/>
              <a:t> NSF Systems Research Center, Tokyo Gas, Apple, </a:t>
            </a:r>
            <a:r>
              <a:rPr lang="en-US" dirty="0" err="1"/>
              <a:t>Suse</a:t>
            </a:r>
            <a:r>
              <a:rPr lang="en-US" dirty="0"/>
              <a:t> Linux, Microsoft and worked for or owned a number of small to mid-size companies of up to 250 employees. </a:t>
            </a:r>
          </a:p>
          <a:p>
            <a:r>
              <a:rPr lang="en-US" dirty="0"/>
              <a:t>Worked on, collaborated on or was lead architect on the following language systems:</a:t>
            </a:r>
          </a:p>
          <a:p>
            <a:pPr lvl="1"/>
            <a:r>
              <a:rPr lang="en-US" dirty="0"/>
              <a:t>Apple’s </a:t>
            </a:r>
            <a:r>
              <a:rPr lang="en-US" dirty="0" err="1"/>
              <a:t>Kaleida</a:t>
            </a:r>
            <a:r>
              <a:rPr lang="en-US" dirty="0"/>
              <a:t>, Apple’s AppleScript, Apple’s </a:t>
            </a:r>
            <a:r>
              <a:rPr lang="en-US" dirty="0" err="1"/>
              <a:t>Quicktime</a:t>
            </a:r>
            <a:r>
              <a:rPr lang="en-US" dirty="0"/>
              <a:t>-Track-Scripting, Script on Newtons</a:t>
            </a:r>
          </a:p>
          <a:p>
            <a:pPr lvl="1"/>
            <a:r>
              <a:rPr lang="en-US" dirty="0"/>
              <a:t>Basic, Forth, Message-C, SIAL (1990 ODBC equivalent with full-text search engine), Smalltalk and Prolog, S#</a:t>
            </a:r>
          </a:p>
          <a:p>
            <a:pPr lvl="1"/>
            <a:r>
              <a:rPr lang="en-US" dirty="0"/>
              <a:t>Microsoft Visual Basic, </a:t>
            </a:r>
            <a:r>
              <a:rPr lang="en-US" dirty="0" err="1"/>
              <a:t>Javascript</a:t>
            </a:r>
            <a:r>
              <a:rPr lang="en-US" dirty="0"/>
              <a:t>/JScript, .NET Runtime (desktop, mobile), XNA, </a:t>
            </a:r>
            <a:r>
              <a:rPr lang="en-US" dirty="0" err="1"/>
              <a:t>Powershell</a:t>
            </a:r>
            <a:endParaRPr lang="en-US" dirty="0"/>
          </a:p>
        </p:txBody>
      </p:sp>
      <p:sp>
        <p:nvSpPr>
          <p:cNvPr id="4" name="Date Placeholder 3"/>
          <p:cNvSpPr>
            <a:spLocks noGrp="1"/>
          </p:cNvSpPr>
          <p:nvPr>
            <p:ph type="dt" sz="half" idx="10"/>
          </p:nvPr>
        </p:nvSpPr>
        <p:spPr/>
        <p:txBody>
          <a:bodyPr/>
          <a:lstStyle/>
          <a:p>
            <a:r>
              <a:rPr lang="en-US"/>
              <a:t>11/17/2016</a:t>
            </a:r>
          </a:p>
        </p:txBody>
      </p:sp>
      <p:sp>
        <p:nvSpPr>
          <p:cNvPr id="5" name="Footer Placeholder 4"/>
          <p:cNvSpPr>
            <a:spLocks noGrp="1"/>
          </p:cNvSpPr>
          <p:nvPr>
            <p:ph type="ftr" sz="quarter" idx="11"/>
          </p:nvPr>
        </p:nvSpPr>
        <p:spPr/>
        <p:txBody>
          <a:bodyPr/>
          <a:lstStyle/>
          <a:p>
            <a:r>
              <a:rPr lang="en-US"/>
              <a:t>TSL Talk by David Simmons, Smallscript Corp (c) 2016</a:t>
            </a:r>
          </a:p>
        </p:txBody>
      </p:sp>
      <p:sp>
        <p:nvSpPr>
          <p:cNvPr id="6" name="Slide Number Placeholder 5"/>
          <p:cNvSpPr>
            <a:spLocks noGrp="1"/>
          </p:cNvSpPr>
          <p:nvPr>
            <p:ph type="sldNum" sz="quarter" idx="12"/>
          </p:nvPr>
        </p:nvSpPr>
        <p:spPr/>
        <p:txBody>
          <a:bodyPr/>
          <a:lstStyle/>
          <a:p>
            <a:fld id="{105BAA42-C468-4EF5-AA42-7CC2BF194DB1}" type="slidenum">
              <a:rPr lang="en-US" smtClean="0"/>
              <a:t>3</a:t>
            </a:fld>
            <a:endParaRPr lang="en-US"/>
          </a:p>
        </p:txBody>
      </p:sp>
    </p:spTree>
    <p:extLst>
      <p:ext uri="{BB962C8B-B14F-4D97-AF65-F5344CB8AC3E}">
        <p14:creationId xmlns:p14="http://schemas.microsoft.com/office/powerpoint/2010/main" val="3841304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7" name="TextBox 6"/>
          <p:cNvSpPr txBox="1"/>
          <p:nvPr/>
        </p:nvSpPr>
        <p:spPr>
          <a:xfrm>
            <a:off x="2895325" y="1379964"/>
            <a:ext cx="6099940" cy="4247317"/>
          </a:xfrm>
          <a:prstGeom prst="rect">
            <a:avLst/>
          </a:prstGeom>
          <a:noFill/>
        </p:spPr>
        <p:txBody>
          <a:bodyPr wrap="none" rtlCol="0" anchor="ctr">
            <a:spAutoFit/>
          </a:bodyPr>
          <a:lstStyle/>
          <a:p>
            <a:pPr algn="ctr"/>
            <a:r>
              <a:rPr lang="en-US" sz="7200" dirty="0"/>
              <a:t>DEMO</a:t>
            </a:r>
          </a:p>
          <a:p>
            <a:pPr algn="ctr"/>
            <a:endParaRPr lang="en-US" sz="7200" dirty="0"/>
          </a:p>
          <a:p>
            <a:pPr algn="ctr"/>
            <a:r>
              <a:rPr lang="en-US" sz="7200" dirty="0">
                <a:solidFill>
                  <a:schemeClr val="bg1"/>
                </a:solidFill>
                <a:latin typeface="Consolas" panose="020B0609020204030204" pitchFamily="49" charset="0"/>
              </a:rPr>
              <a:t>afts</a:t>
            </a:r>
          </a:p>
          <a:p>
            <a:pPr algn="ctr"/>
            <a:r>
              <a:rPr lang="en-US" sz="5400" i="1" dirty="0"/>
              <a:t>Command Line Script</a:t>
            </a:r>
          </a:p>
        </p:txBody>
      </p:sp>
      <p:sp>
        <p:nvSpPr>
          <p:cNvPr id="2" name="Date Placeholder 1"/>
          <p:cNvSpPr>
            <a:spLocks noGrp="1"/>
          </p:cNvSpPr>
          <p:nvPr>
            <p:ph type="dt" sz="half" idx="10"/>
          </p:nvPr>
        </p:nvSpPr>
        <p:spPr/>
        <p:txBody>
          <a:bodyPr/>
          <a:lstStyle/>
          <a:p>
            <a:r>
              <a:rPr lang="en-US"/>
              <a:t>11/17/2016</a:t>
            </a:r>
          </a:p>
        </p:txBody>
      </p:sp>
      <p:sp>
        <p:nvSpPr>
          <p:cNvPr id="3" name="Footer Placeholder 2"/>
          <p:cNvSpPr>
            <a:spLocks noGrp="1"/>
          </p:cNvSpPr>
          <p:nvPr>
            <p:ph type="ftr" sz="quarter" idx="11"/>
          </p:nvPr>
        </p:nvSpPr>
        <p:spPr/>
        <p:txBody>
          <a:bodyPr/>
          <a:lstStyle/>
          <a:p>
            <a:r>
              <a:rPr lang="en-US"/>
              <a:t>TSL Talk by David Simmons, Smallscript Corp (c) 2016</a:t>
            </a:r>
          </a:p>
        </p:txBody>
      </p:sp>
      <p:sp>
        <p:nvSpPr>
          <p:cNvPr id="4" name="Slide Number Placeholder 3"/>
          <p:cNvSpPr>
            <a:spLocks noGrp="1"/>
          </p:cNvSpPr>
          <p:nvPr>
            <p:ph type="sldNum" sz="quarter" idx="12"/>
          </p:nvPr>
        </p:nvSpPr>
        <p:spPr/>
        <p:txBody>
          <a:bodyPr/>
          <a:lstStyle/>
          <a:p>
            <a:fld id="{105BAA42-C468-4EF5-AA42-7CC2BF194DB1}" type="slidenum">
              <a:rPr lang="en-US" smtClean="0"/>
              <a:t>4</a:t>
            </a:fld>
            <a:endParaRPr lang="en-US"/>
          </a:p>
        </p:txBody>
      </p:sp>
    </p:spTree>
    <p:extLst>
      <p:ext uri="{BB962C8B-B14F-4D97-AF65-F5344CB8AC3E}">
        <p14:creationId xmlns:p14="http://schemas.microsoft.com/office/powerpoint/2010/main" val="4103766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a:t>TSL</a:t>
            </a:r>
          </a:p>
        </p:txBody>
      </p:sp>
      <p:sp>
        <p:nvSpPr>
          <p:cNvPr id="4" name="TextBox 3"/>
          <p:cNvSpPr txBox="1"/>
          <p:nvPr/>
        </p:nvSpPr>
        <p:spPr>
          <a:xfrm>
            <a:off x="838200" y="953777"/>
            <a:ext cx="10515600" cy="1446550"/>
          </a:xfrm>
          <a:prstGeom prst="rect">
            <a:avLst/>
          </a:prstGeom>
          <a:noFill/>
        </p:spPr>
        <p:txBody>
          <a:bodyPr wrap="square" rtlCol="0">
            <a:spAutoFit/>
          </a:bodyPr>
          <a:lstStyle/>
          <a:p>
            <a:r>
              <a:rPr lang="en-US" i="1" dirty="0"/>
              <a:t>As a language TSL is founded on the </a:t>
            </a:r>
            <a:r>
              <a:rPr lang="en-US" b="1" i="1" dirty="0"/>
              <a:t>macro</a:t>
            </a:r>
            <a:r>
              <a:rPr lang="en-US" i="1" dirty="0"/>
              <a:t> and </a:t>
            </a:r>
            <a:r>
              <a:rPr lang="en-US" b="1" i="1" dirty="0"/>
              <a:t>command</a:t>
            </a:r>
            <a:r>
              <a:rPr lang="en-US" i="1" dirty="0"/>
              <a:t> patterns used in TCL</a:t>
            </a:r>
          </a:p>
          <a:p>
            <a:pPr algn="ctr"/>
            <a:endParaRPr lang="en-US" sz="800" i="1" dirty="0">
              <a:solidFill>
                <a:schemeClr val="bg1">
                  <a:lumMod val="50000"/>
                </a:schemeClr>
              </a:solidFill>
            </a:endParaRPr>
          </a:p>
          <a:p>
            <a:r>
              <a:rPr lang="en-US" i="1" dirty="0">
                <a:solidFill>
                  <a:schemeClr val="bg1">
                    <a:lumMod val="50000"/>
                  </a:schemeClr>
                </a:solidFill>
              </a:rPr>
              <a:t>As C++ can be described in relation to C, </a:t>
            </a:r>
            <a:br>
              <a:rPr lang="en-US" i="1" dirty="0">
                <a:solidFill>
                  <a:schemeClr val="bg1">
                    <a:lumMod val="50000"/>
                  </a:schemeClr>
                </a:solidFill>
              </a:rPr>
            </a:br>
            <a:r>
              <a:rPr lang="en-US" i="1" dirty="0">
                <a:solidFill>
                  <a:schemeClr val="bg1">
                    <a:lumMod val="50000"/>
                  </a:schemeClr>
                </a:solidFill>
              </a:rPr>
              <a:t>TSL can be described in relation to TCL</a:t>
            </a:r>
          </a:p>
          <a:p>
            <a:endParaRPr lang="en-US" sz="800" i="1" dirty="0">
              <a:solidFill>
                <a:schemeClr val="bg1">
                  <a:lumMod val="50000"/>
                </a:schemeClr>
              </a:solidFill>
            </a:endParaRPr>
          </a:p>
          <a:p>
            <a:pPr>
              <a:tabLst>
                <a:tab pos="3657600" algn="ctr"/>
              </a:tabLst>
            </a:pPr>
            <a:r>
              <a:rPr lang="en-US" i="1" dirty="0">
                <a:solidFill>
                  <a:schemeClr val="bg1">
                    <a:lumMod val="50000"/>
                  </a:schemeClr>
                </a:solidFill>
              </a:rPr>
              <a:t>	</a:t>
            </a:r>
            <a:r>
              <a:rPr lang="en-US" dirty="0">
                <a:solidFill>
                  <a:srgbClr val="8E0000">
                    <a:alpha val="51000"/>
                  </a:srgbClr>
                </a:solidFill>
              </a:rPr>
              <a:t>It would be incorrect to describe TSL as a dialect of TCL</a:t>
            </a:r>
          </a:p>
        </p:txBody>
      </p:sp>
      <p:sp>
        <p:nvSpPr>
          <p:cNvPr id="5" name="Rectangle 4"/>
          <p:cNvSpPr/>
          <p:nvPr/>
        </p:nvSpPr>
        <p:spPr>
          <a:xfrm>
            <a:off x="838200" y="5771015"/>
            <a:ext cx="10515600" cy="68428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dirty="0"/>
              <a:t>AOS Execution Engine and Container System</a:t>
            </a:r>
          </a:p>
        </p:txBody>
      </p:sp>
      <p:sp>
        <p:nvSpPr>
          <p:cNvPr id="7" name="Rectangle 6"/>
          <p:cNvSpPr/>
          <p:nvPr/>
        </p:nvSpPr>
        <p:spPr>
          <a:xfrm>
            <a:off x="838200" y="4805298"/>
            <a:ext cx="2194660" cy="68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Object Model</a:t>
            </a:r>
            <a:r>
              <a:rPr lang="en-US" dirty="0"/>
              <a:t>:</a:t>
            </a:r>
          </a:p>
          <a:p>
            <a:pPr algn="ctr"/>
            <a:r>
              <a:rPr lang="en-US" i="1" dirty="0"/>
              <a:t>prototype, </a:t>
            </a:r>
            <a:r>
              <a:rPr lang="en-US" i="1" dirty="0" err="1"/>
              <a:t>mixins</a:t>
            </a:r>
            <a:endParaRPr lang="en-US" i="1" dirty="0"/>
          </a:p>
        </p:txBody>
      </p:sp>
      <p:sp>
        <p:nvSpPr>
          <p:cNvPr id="8" name="Rectangle 7"/>
          <p:cNvSpPr/>
          <p:nvPr/>
        </p:nvSpPr>
        <p:spPr>
          <a:xfrm>
            <a:off x="3611846" y="4821291"/>
            <a:ext cx="2194660" cy="68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Path Binding Engine</a:t>
            </a:r>
            <a:r>
              <a:rPr lang="en-US" dirty="0"/>
              <a:t>:</a:t>
            </a:r>
          </a:p>
          <a:p>
            <a:pPr algn="ctr"/>
            <a:r>
              <a:rPr lang="en-US" i="1" dirty="0"/>
              <a:t>predicate binder</a:t>
            </a:r>
          </a:p>
        </p:txBody>
      </p:sp>
      <p:sp>
        <p:nvSpPr>
          <p:cNvPr id="9" name="Rectangle 8"/>
          <p:cNvSpPr/>
          <p:nvPr/>
        </p:nvSpPr>
        <p:spPr>
          <a:xfrm>
            <a:off x="6385492" y="4821291"/>
            <a:ext cx="2194661" cy="68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pc="-10" dirty="0"/>
              <a:t>Execution Invocation</a:t>
            </a:r>
            <a:r>
              <a:rPr lang="en-US" dirty="0"/>
              <a:t>: </a:t>
            </a:r>
            <a:r>
              <a:rPr lang="en-US" i="1" dirty="0"/>
              <a:t>Interp-JIT, FFI</a:t>
            </a:r>
          </a:p>
        </p:txBody>
      </p:sp>
      <p:sp>
        <p:nvSpPr>
          <p:cNvPr id="10" name="Rectangle 9"/>
          <p:cNvSpPr/>
          <p:nvPr/>
        </p:nvSpPr>
        <p:spPr>
          <a:xfrm>
            <a:off x="9159139" y="4805298"/>
            <a:ext cx="2194661" cy="68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Host Integration</a:t>
            </a:r>
          </a:p>
          <a:p>
            <a:pPr algn="ctr"/>
            <a:r>
              <a:rPr lang="en-US" dirty="0"/>
              <a:t>&amp; </a:t>
            </a:r>
            <a:r>
              <a:rPr lang="en-US" b="1" dirty="0"/>
              <a:t>Lifecycle</a:t>
            </a:r>
            <a:r>
              <a:rPr lang="en-US" dirty="0"/>
              <a:t> </a:t>
            </a:r>
            <a:r>
              <a:rPr lang="en-US" b="1" dirty="0"/>
              <a:t>Model</a:t>
            </a:r>
          </a:p>
        </p:txBody>
      </p:sp>
      <p:sp>
        <p:nvSpPr>
          <p:cNvPr id="12" name="Rectangle 11"/>
          <p:cNvSpPr/>
          <p:nvPr/>
        </p:nvSpPr>
        <p:spPr>
          <a:xfrm>
            <a:off x="838200" y="3871567"/>
            <a:ext cx="10515600" cy="68428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a:t>Executable Libraries</a:t>
            </a:r>
            <a:r>
              <a:rPr lang="en-US" dirty="0"/>
              <a:t>: </a:t>
            </a:r>
            <a:r>
              <a:rPr lang="en-US" i="1" dirty="0"/>
              <a:t>Source, Op-Codes, and precompiled Machine Code</a:t>
            </a:r>
            <a:r>
              <a:rPr lang="en-US" dirty="0"/>
              <a:t> </a:t>
            </a:r>
          </a:p>
        </p:txBody>
      </p:sp>
      <p:sp>
        <p:nvSpPr>
          <p:cNvPr id="14" name="Rectangle 13"/>
          <p:cNvSpPr/>
          <p:nvPr/>
        </p:nvSpPr>
        <p:spPr>
          <a:xfrm>
            <a:off x="838200" y="2759504"/>
            <a:ext cx="2194660" cy="846625"/>
          </a:xfrm>
          <a:prstGeom prst="rect">
            <a:avLst/>
          </a:prstGeom>
        </p:spPr>
        <p:style>
          <a:lnRef idx="0">
            <a:schemeClr val="accent6"/>
          </a:lnRef>
          <a:fillRef idx="3">
            <a:schemeClr val="accent6"/>
          </a:fillRef>
          <a:effectRef idx="3">
            <a:schemeClr val="accent6"/>
          </a:effectRef>
          <a:fontRef idx="minor">
            <a:schemeClr val="lt1"/>
          </a:fontRef>
        </p:style>
        <p:txBody>
          <a:bodyPr rtlCol="0" anchor="t"/>
          <a:lstStyle/>
          <a:p>
            <a:pPr algn="ctr"/>
            <a:r>
              <a:rPr lang="en-US" dirty="0"/>
              <a:t>TCL</a:t>
            </a:r>
            <a:br>
              <a:rPr lang="en-US" dirty="0"/>
            </a:br>
            <a:r>
              <a:rPr lang="en-US" dirty="0"/>
              <a:t>Macro &amp; Command </a:t>
            </a:r>
            <a:r>
              <a:rPr lang="en-US" i="1" dirty="0"/>
              <a:t>Patterns</a:t>
            </a:r>
          </a:p>
        </p:txBody>
      </p:sp>
      <p:sp>
        <p:nvSpPr>
          <p:cNvPr id="15" name="Rectangle 14"/>
          <p:cNvSpPr/>
          <p:nvPr/>
        </p:nvSpPr>
        <p:spPr>
          <a:xfrm>
            <a:off x="3611846" y="2759504"/>
            <a:ext cx="2194660" cy="846625"/>
          </a:xfrm>
          <a:prstGeom prst="rect">
            <a:avLst/>
          </a:prstGeom>
        </p:spPr>
        <p:style>
          <a:lnRef idx="0">
            <a:schemeClr val="accent6"/>
          </a:lnRef>
          <a:fillRef idx="3">
            <a:schemeClr val="accent6"/>
          </a:fillRef>
          <a:effectRef idx="3">
            <a:schemeClr val="accent6"/>
          </a:effectRef>
          <a:fontRef idx="minor">
            <a:schemeClr val="lt1"/>
          </a:fontRef>
        </p:style>
        <p:txBody>
          <a:bodyPr rtlCol="0" anchor="t"/>
          <a:lstStyle/>
          <a:p>
            <a:pPr algn="ctr"/>
            <a:r>
              <a:rPr lang="en-US" dirty="0"/>
              <a:t>JavaScript </a:t>
            </a:r>
            <a:r>
              <a:rPr lang="en-US" i="1" dirty="0"/>
              <a:t>blended</a:t>
            </a:r>
            <a:r>
              <a:rPr lang="en-US" dirty="0"/>
              <a:t> </a:t>
            </a:r>
            <a:r>
              <a:rPr lang="en-US" i="1" dirty="0"/>
              <a:t>syntax</a:t>
            </a:r>
            <a:r>
              <a:rPr lang="en-US" dirty="0"/>
              <a:t> &amp; </a:t>
            </a:r>
            <a:r>
              <a:rPr lang="en-US" i="1" dirty="0"/>
              <a:t>intrinsic</a:t>
            </a:r>
            <a:r>
              <a:rPr lang="en-US" dirty="0"/>
              <a:t> JSON</a:t>
            </a:r>
          </a:p>
        </p:txBody>
      </p:sp>
      <p:sp>
        <p:nvSpPr>
          <p:cNvPr id="16" name="Rectangle 15"/>
          <p:cNvSpPr/>
          <p:nvPr/>
        </p:nvSpPr>
        <p:spPr>
          <a:xfrm>
            <a:off x="6385491" y="2743511"/>
            <a:ext cx="2194661" cy="862618"/>
          </a:xfrm>
          <a:prstGeom prst="rect">
            <a:avLst/>
          </a:prstGeom>
        </p:spPr>
        <p:style>
          <a:lnRef idx="0">
            <a:schemeClr val="accent6"/>
          </a:lnRef>
          <a:fillRef idx="3">
            <a:schemeClr val="accent6"/>
          </a:fillRef>
          <a:effectRef idx="3">
            <a:schemeClr val="accent6"/>
          </a:effectRef>
          <a:fontRef idx="minor">
            <a:schemeClr val="lt1"/>
          </a:fontRef>
        </p:style>
        <p:txBody>
          <a:bodyPr rtlCol="0" anchor="t"/>
          <a:lstStyle/>
          <a:p>
            <a:pPr algn="ctr"/>
            <a:r>
              <a:rPr lang="en-US" dirty="0"/>
              <a:t>Smalltalk, Lisp, Self </a:t>
            </a:r>
            <a:r>
              <a:rPr lang="en-US" i="1" dirty="0"/>
              <a:t>messaging behavior</a:t>
            </a:r>
            <a:br>
              <a:rPr lang="en-US" i="1" dirty="0"/>
            </a:br>
            <a:r>
              <a:rPr lang="en-US" i="1" dirty="0"/>
              <a:t>and</a:t>
            </a:r>
          </a:p>
        </p:txBody>
      </p:sp>
      <p:sp>
        <p:nvSpPr>
          <p:cNvPr id="17" name="Rectangle 16"/>
          <p:cNvSpPr/>
          <p:nvPr/>
        </p:nvSpPr>
        <p:spPr>
          <a:xfrm>
            <a:off x="9159137" y="2759504"/>
            <a:ext cx="2194663" cy="830632"/>
          </a:xfrm>
          <a:prstGeom prst="rect">
            <a:avLst/>
          </a:prstGeom>
        </p:spPr>
        <p:style>
          <a:lnRef idx="0">
            <a:schemeClr val="accent6"/>
          </a:lnRef>
          <a:fillRef idx="3">
            <a:schemeClr val="accent6"/>
          </a:fillRef>
          <a:effectRef idx="3">
            <a:schemeClr val="accent6"/>
          </a:effectRef>
          <a:fontRef idx="minor">
            <a:schemeClr val="lt1"/>
          </a:fontRef>
        </p:style>
        <p:txBody>
          <a:bodyPr rtlCol="0" anchor="t"/>
          <a:lstStyle/>
          <a:p>
            <a:pPr algn="ctr"/>
            <a:r>
              <a:rPr lang="en-US" dirty="0"/>
              <a:t>Intrinsic C++</a:t>
            </a:r>
            <a:br>
              <a:rPr lang="en-US" dirty="0"/>
            </a:br>
            <a:r>
              <a:rPr lang="en-US" i="1" dirty="0"/>
              <a:t>object integration</a:t>
            </a:r>
          </a:p>
        </p:txBody>
      </p:sp>
      <p:sp>
        <p:nvSpPr>
          <p:cNvPr id="18" name="Rectangle: Diagonal Corners Snipped 17"/>
          <p:cNvSpPr/>
          <p:nvPr/>
        </p:nvSpPr>
        <p:spPr>
          <a:xfrm>
            <a:off x="1005234" y="5902219"/>
            <a:ext cx="2894591" cy="429950"/>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Perspective Types:</a:t>
            </a:r>
          </a:p>
          <a:p>
            <a:pPr algn="ctr"/>
            <a:r>
              <a:rPr lang="en-US" sz="1400" i="1" dirty="0"/>
              <a:t>Versioning, Modularization, Security</a:t>
            </a:r>
          </a:p>
        </p:txBody>
      </p:sp>
      <p:sp>
        <p:nvSpPr>
          <p:cNvPr id="19" name="Rectangle: Diagonal Corners Snipped 18"/>
          <p:cNvSpPr/>
          <p:nvPr/>
        </p:nvSpPr>
        <p:spPr>
          <a:xfrm>
            <a:off x="8327498" y="5898183"/>
            <a:ext cx="2894591" cy="429950"/>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Dynamic Composition</a:t>
            </a:r>
          </a:p>
          <a:p>
            <a:pPr algn="ctr"/>
            <a:r>
              <a:rPr lang="en-US" sz="1400" i="1" dirty="0"/>
              <a:t>Aspect-weaving and introspection</a:t>
            </a:r>
          </a:p>
        </p:txBody>
      </p:sp>
      <p:sp>
        <p:nvSpPr>
          <p:cNvPr id="6" name="Speech Bubble: Oval 5"/>
          <p:cNvSpPr/>
          <p:nvPr/>
        </p:nvSpPr>
        <p:spPr>
          <a:xfrm>
            <a:off x="6638145" y="126585"/>
            <a:ext cx="1942007" cy="749300"/>
          </a:xfrm>
          <a:prstGeom prst="wedgeEllipseCallout">
            <a:avLst>
              <a:gd name="adj1" fmla="val -64649"/>
              <a:gd name="adj2" fmla="val 69281"/>
            </a:avLst>
          </a:prstGeom>
          <a:solidFill>
            <a:schemeClr val="accent3">
              <a:alpha val="4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b="1" dirty="0"/>
              <a:t>DSL</a:t>
            </a:r>
            <a:r>
              <a:rPr lang="en-US" sz="1400" dirty="0"/>
              <a:t>:</a:t>
            </a:r>
            <a:br>
              <a:rPr lang="en-US" sz="1400" dirty="0"/>
            </a:br>
            <a:r>
              <a:rPr lang="en-US" sz="1400" dirty="0"/>
              <a:t>Domain Specific Language</a:t>
            </a:r>
          </a:p>
        </p:txBody>
      </p:sp>
      <p:pic>
        <p:nvPicPr>
          <p:cNvPr id="20" name="Picture 19"/>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5412" y="5237131"/>
            <a:ext cx="959822" cy="920477"/>
          </a:xfrm>
          <a:prstGeom prst="rect">
            <a:avLst/>
          </a:prstGeom>
        </p:spPr>
      </p:pic>
      <p:sp>
        <p:nvSpPr>
          <p:cNvPr id="3" name="Speech Bubble: Rectangle with Corners Rounded 2"/>
          <p:cNvSpPr/>
          <p:nvPr/>
        </p:nvSpPr>
        <p:spPr>
          <a:xfrm>
            <a:off x="9698627" y="3871567"/>
            <a:ext cx="1655173" cy="684286"/>
          </a:xfrm>
          <a:prstGeom prst="wedgeRoundRectCallout">
            <a:avLst>
              <a:gd name="adj1" fmla="val -174836"/>
              <a:gd name="adj2" fmla="val -108661"/>
              <a:gd name="adj3" fmla="val 16667"/>
            </a:avLst>
          </a:prstGeom>
          <a:gradFill>
            <a:gsLst>
              <a:gs pos="0">
                <a:schemeClr val="dk1">
                  <a:satMod val="103000"/>
                  <a:lumMod val="102000"/>
                  <a:tint val="94000"/>
                  <a:alpha val="30000"/>
                </a:schemeClr>
              </a:gs>
              <a:gs pos="50000">
                <a:schemeClr val="dk1">
                  <a:satMod val="110000"/>
                  <a:lumMod val="100000"/>
                  <a:shade val="100000"/>
                  <a:alpha val="30000"/>
                </a:schemeClr>
              </a:gs>
              <a:gs pos="100000">
                <a:schemeClr val="dk1">
                  <a:lumMod val="99000"/>
                  <a:satMod val="120000"/>
                  <a:shade val="78000"/>
                  <a:alpha val="30000"/>
                </a:schemeClr>
              </a:gs>
            </a:gsLst>
          </a:gradFill>
        </p:spPr>
        <p:style>
          <a:lnRef idx="0">
            <a:schemeClr val="dk1"/>
          </a:lnRef>
          <a:fillRef idx="3">
            <a:schemeClr val="dk1"/>
          </a:fillRef>
          <a:effectRef idx="3">
            <a:schemeClr val="dk1"/>
          </a:effectRef>
          <a:fontRef idx="minor">
            <a:schemeClr val="lt1"/>
          </a:fontRef>
        </p:style>
        <p:txBody>
          <a:bodyPr rtlCol="0" anchor="ctr"/>
          <a:lstStyle/>
          <a:p>
            <a:pPr algn="ctr"/>
            <a:r>
              <a:rPr lang="en-US" sz="1400" i="1" dirty="0"/>
              <a:t>Frameworks, IDE, Image-Snapshots, Intrinsic-Repos</a:t>
            </a:r>
          </a:p>
        </p:txBody>
      </p:sp>
      <p:sp>
        <p:nvSpPr>
          <p:cNvPr id="11" name="Date Placeholder 10"/>
          <p:cNvSpPr>
            <a:spLocks noGrp="1"/>
          </p:cNvSpPr>
          <p:nvPr>
            <p:ph type="dt" sz="half" idx="10"/>
          </p:nvPr>
        </p:nvSpPr>
        <p:spPr/>
        <p:txBody>
          <a:bodyPr/>
          <a:lstStyle/>
          <a:p>
            <a:r>
              <a:rPr lang="en-US"/>
              <a:t>11/17/2016</a:t>
            </a:r>
          </a:p>
        </p:txBody>
      </p:sp>
      <p:sp>
        <p:nvSpPr>
          <p:cNvPr id="13" name="Footer Placeholder 12"/>
          <p:cNvSpPr>
            <a:spLocks noGrp="1"/>
          </p:cNvSpPr>
          <p:nvPr>
            <p:ph type="ftr" sz="quarter" idx="11"/>
          </p:nvPr>
        </p:nvSpPr>
        <p:spPr/>
        <p:txBody>
          <a:bodyPr/>
          <a:lstStyle/>
          <a:p>
            <a:r>
              <a:rPr lang="en-US"/>
              <a:t>TSL Talk by David Simmons, Smallscript Corp (c) 2016</a:t>
            </a:r>
          </a:p>
        </p:txBody>
      </p:sp>
      <p:sp>
        <p:nvSpPr>
          <p:cNvPr id="21" name="Slide Number Placeholder 20"/>
          <p:cNvSpPr>
            <a:spLocks noGrp="1"/>
          </p:cNvSpPr>
          <p:nvPr>
            <p:ph type="sldNum" sz="quarter" idx="12"/>
          </p:nvPr>
        </p:nvSpPr>
        <p:spPr/>
        <p:txBody>
          <a:bodyPr/>
          <a:lstStyle/>
          <a:p>
            <a:fld id="{105BAA42-C468-4EF5-AA42-7CC2BF194DB1}" type="slidenum">
              <a:rPr lang="en-US" smtClean="0"/>
              <a:t>5</a:t>
            </a:fld>
            <a:endParaRPr lang="en-US"/>
          </a:p>
        </p:txBody>
      </p:sp>
    </p:spTree>
    <p:extLst>
      <p:ext uri="{BB962C8B-B14F-4D97-AF65-F5344CB8AC3E}">
        <p14:creationId xmlns:p14="http://schemas.microsoft.com/office/powerpoint/2010/main" val="1408565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8252538" y="2097703"/>
            <a:ext cx="1253412" cy="26449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2" name="Rectangle 21"/>
          <p:cNvSpPr/>
          <p:nvPr/>
        </p:nvSpPr>
        <p:spPr>
          <a:xfrm>
            <a:off x="4475195" y="1810139"/>
            <a:ext cx="1264298" cy="293914"/>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dirty="0"/>
              <a:t>     AFM executable</a:t>
            </a:r>
          </a:p>
        </p:txBody>
      </p:sp>
      <p:sp>
        <p:nvSpPr>
          <p:cNvPr id="4" name="Rectangle 3"/>
          <p:cNvSpPr/>
          <p:nvPr/>
        </p:nvSpPr>
        <p:spPr>
          <a:xfrm>
            <a:off x="503853" y="4777560"/>
            <a:ext cx="11206065" cy="615820"/>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dirty="0"/>
              <a:t>COFF (binary bundled) Executable</a:t>
            </a:r>
          </a:p>
        </p:txBody>
      </p:sp>
      <p:grpSp>
        <p:nvGrpSpPr>
          <p:cNvPr id="3" name="Group 2"/>
          <p:cNvGrpSpPr/>
          <p:nvPr/>
        </p:nvGrpSpPr>
        <p:grpSpPr>
          <a:xfrm>
            <a:off x="4628017" y="2669829"/>
            <a:ext cx="2957737" cy="1983205"/>
            <a:chOff x="8752181" y="2678602"/>
            <a:chExt cx="2957737" cy="1983205"/>
          </a:xfrm>
        </p:grpSpPr>
        <p:sp>
          <p:nvSpPr>
            <p:cNvPr id="10" name="Rectangle 9"/>
            <p:cNvSpPr/>
            <p:nvPr/>
          </p:nvSpPr>
          <p:spPr>
            <a:xfrm>
              <a:off x="8752181" y="4058817"/>
              <a:ext cx="2957737" cy="60299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Intrinsic Resources</a:t>
              </a:r>
            </a:p>
          </p:txBody>
        </p:sp>
        <p:sp>
          <p:nvSpPr>
            <p:cNvPr id="11" name="Rectangle 10"/>
            <p:cNvSpPr/>
            <p:nvPr/>
          </p:nvSpPr>
          <p:spPr>
            <a:xfrm>
              <a:off x="8752181" y="3370880"/>
              <a:ext cx="2957737" cy="60299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t>Files and Directories</a:t>
              </a:r>
              <a:br>
                <a:rPr lang="en-US" dirty="0"/>
              </a:br>
              <a:r>
                <a:rPr lang="en-US" dirty="0">
                  <a:solidFill>
                    <a:schemeClr val="bg1">
                      <a:lumMod val="75000"/>
                    </a:schemeClr>
                  </a:solidFill>
                </a:rPr>
                <a:t>BuiltIn FileSystem</a:t>
              </a:r>
            </a:p>
          </p:txBody>
        </p:sp>
        <p:sp>
          <p:nvSpPr>
            <p:cNvPr id="12" name="Rectangle 11"/>
            <p:cNvSpPr/>
            <p:nvPr/>
          </p:nvSpPr>
          <p:spPr>
            <a:xfrm>
              <a:off x="8752181" y="2678602"/>
              <a:ext cx="2957737" cy="60299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aflib</a:t>
              </a:r>
            </a:p>
          </p:txBody>
        </p:sp>
      </p:grpSp>
      <p:grpSp>
        <p:nvGrpSpPr>
          <p:cNvPr id="7" name="Group 6"/>
          <p:cNvGrpSpPr/>
          <p:nvPr/>
        </p:nvGrpSpPr>
        <p:grpSpPr>
          <a:xfrm>
            <a:off x="503853" y="2682942"/>
            <a:ext cx="3213618" cy="1978865"/>
            <a:chOff x="503853" y="2682942"/>
            <a:chExt cx="3213618" cy="1978865"/>
          </a:xfrm>
        </p:grpSpPr>
        <p:sp>
          <p:nvSpPr>
            <p:cNvPr id="6" name="Rectangle 5"/>
            <p:cNvSpPr/>
            <p:nvPr/>
          </p:nvSpPr>
          <p:spPr>
            <a:xfrm>
              <a:off x="503853" y="4058817"/>
              <a:ext cx="3213618" cy="6029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AOS Execution Engine</a:t>
              </a:r>
              <a:br>
                <a:rPr lang="en-US" dirty="0"/>
              </a:br>
              <a:r>
                <a:rPr lang="en-US" dirty="0"/>
                <a:t>System and Libraries</a:t>
              </a:r>
            </a:p>
          </p:txBody>
        </p:sp>
        <p:sp>
          <p:nvSpPr>
            <p:cNvPr id="8" name="Rectangle 7"/>
            <p:cNvSpPr/>
            <p:nvPr/>
          </p:nvSpPr>
          <p:spPr>
            <a:xfrm>
              <a:off x="503853" y="3373407"/>
              <a:ext cx="3213617" cy="60299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TSL Language</a:t>
              </a:r>
            </a:p>
            <a:p>
              <a:pPr algn="ctr"/>
              <a:r>
                <a:rPr lang="en-US" i="1" dirty="0">
                  <a:solidFill>
                    <a:schemeClr val="bg1">
                      <a:lumMod val="75000"/>
                    </a:schemeClr>
                  </a:solidFill>
                </a:rPr>
                <a:t>C/C++ implementation</a:t>
              </a:r>
            </a:p>
          </p:txBody>
        </p:sp>
        <p:sp>
          <p:nvSpPr>
            <p:cNvPr id="18" name="Rectangle 17"/>
            <p:cNvSpPr/>
            <p:nvPr/>
          </p:nvSpPr>
          <p:spPr>
            <a:xfrm>
              <a:off x="503853" y="2682942"/>
              <a:ext cx="3213618" cy="60299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afconfig.tsl</a:t>
              </a:r>
            </a:p>
          </p:txBody>
        </p:sp>
      </p:grpSp>
      <p:sp>
        <p:nvSpPr>
          <p:cNvPr id="19" name="TextBox 18"/>
          <p:cNvSpPr txBox="1"/>
          <p:nvPr/>
        </p:nvSpPr>
        <p:spPr>
          <a:xfrm>
            <a:off x="1641474" y="4850730"/>
            <a:ext cx="663900" cy="461665"/>
          </a:xfrm>
          <a:prstGeom prst="rect">
            <a:avLst/>
          </a:prstGeom>
          <a:noFill/>
        </p:spPr>
        <p:txBody>
          <a:bodyPr wrap="none" rtlCol="0" anchor="ctr">
            <a:spAutoFit/>
          </a:bodyPr>
          <a:lstStyle/>
          <a:p>
            <a:pPr algn="ctr"/>
            <a:r>
              <a:rPr lang="en-US" sz="2400" b="1" dirty="0">
                <a:solidFill>
                  <a:schemeClr val="bg1">
                    <a:lumMod val="65000"/>
                  </a:schemeClr>
                </a:solidFill>
              </a:rPr>
              <a:t>afts</a:t>
            </a:r>
          </a:p>
        </p:txBody>
      </p:sp>
      <p:sp>
        <p:nvSpPr>
          <p:cNvPr id="20" name="TextBox 19"/>
          <p:cNvSpPr txBox="1"/>
          <p:nvPr/>
        </p:nvSpPr>
        <p:spPr>
          <a:xfrm>
            <a:off x="9889481" y="4850730"/>
            <a:ext cx="683136" cy="461665"/>
          </a:xfrm>
          <a:prstGeom prst="rect">
            <a:avLst/>
          </a:prstGeom>
          <a:noFill/>
        </p:spPr>
        <p:txBody>
          <a:bodyPr wrap="none" rtlCol="0" anchor="ctr">
            <a:spAutoFit/>
          </a:bodyPr>
          <a:lstStyle/>
          <a:p>
            <a:pPr algn="ctr"/>
            <a:r>
              <a:rPr lang="en-US" sz="2400" b="1" dirty="0">
                <a:solidFill>
                  <a:schemeClr val="bg1">
                    <a:lumMod val="65000"/>
                  </a:schemeClr>
                </a:solidFill>
              </a:rPr>
              <a:t>afm</a:t>
            </a:r>
            <a:endParaRPr lang="en-US" b="1" dirty="0">
              <a:solidFill>
                <a:schemeClr val="bg1">
                  <a:lumMod val="65000"/>
                </a:schemeClr>
              </a:solidFill>
            </a:endParaRPr>
          </a:p>
        </p:txBody>
      </p:sp>
      <p:pic>
        <p:nvPicPr>
          <p:cNvPr id="21" name="Picture 20"/>
          <p:cNvPicPr>
            <a:picLocks noChangeAspect="1"/>
          </p:cNvPicPr>
          <p:nvPr/>
        </p:nvPicPr>
        <p:blipFill>
          <a:blip r:embed="rId2"/>
          <a:stretch>
            <a:fillRect/>
          </a:stretch>
        </p:blipFill>
        <p:spPr>
          <a:xfrm>
            <a:off x="503852" y="5447522"/>
            <a:ext cx="11080103" cy="1151118"/>
          </a:xfrm>
          <a:prstGeom prst="rect">
            <a:avLst/>
          </a:prstGeom>
        </p:spPr>
      </p:pic>
      <p:grpSp>
        <p:nvGrpSpPr>
          <p:cNvPr id="15" name="Group 14"/>
          <p:cNvGrpSpPr/>
          <p:nvPr/>
        </p:nvGrpSpPr>
        <p:grpSpPr>
          <a:xfrm>
            <a:off x="8496300" y="2661339"/>
            <a:ext cx="3213618" cy="1991695"/>
            <a:chOff x="8496300" y="2661339"/>
            <a:chExt cx="3213618" cy="1991695"/>
          </a:xfrm>
        </p:grpSpPr>
        <p:sp>
          <p:nvSpPr>
            <p:cNvPr id="9" name="Rectangle 8"/>
            <p:cNvSpPr/>
            <p:nvPr/>
          </p:nvSpPr>
          <p:spPr>
            <a:xfrm>
              <a:off x="8496300" y="4050044"/>
              <a:ext cx="3213618" cy="60299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C/C++ Libraries and Services</a:t>
              </a:r>
            </a:p>
          </p:txBody>
        </p:sp>
        <p:sp>
          <p:nvSpPr>
            <p:cNvPr id="13" name="Rectangle 12"/>
            <p:cNvSpPr/>
            <p:nvPr/>
          </p:nvSpPr>
          <p:spPr>
            <a:xfrm>
              <a:off x="8496300" y="2661339"/>
              <a:ext cx="3213618" cy="60299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Fossil-SCM</a:t>
              </a:r>
            </a:p>
          </p:txBody>
        </p:sp>
        <p:sp>
          <p:nvSpPr>
            <p:cNvPr id="14" name="Rectangle 13"/>
            <p:cNvSpPr/>
            <p:nvPr/>
          </p:nvSpPr>
          <p:spPr>
            <a:xfrm>
              <a:off x="8496300" y="3359579"/>
              <a:ext cx="3213618" cy="60299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SqLite</a:t>
              </a:r>
            </a:p>
          </p:txBody>
        </p:sp>
        <p:sp>
          <p:nvSpPr>
            <p:cNvPr id="24" name="Flowchart: Magnetic Disk 23"/>
            <p:cNvSpPr/>
            <p:nvPr/>
          </p:nvSpPr>
          <p:spPr>
            <a:xfrm>
              <a:off x="10646210" y="3112033"/>
              <a:ext cx="956411" cy="728071"/>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Consolas" panose="020B0609020204030204" pitchFamily="49" charset="0"/>
                </a:rPr>
                <a:t>.</a:t>
              </a:r>
              <a:r>
                <a:rPr lang="en-US" sz="1600" dirty="0" err="1">
                  <a:latin typeface="Consolas" panose="020B0609020204030204" pitchFamily="49" charset="0"/>
                </a:rPr>
                <a:t>afr</a:t>
              </a:r>
              <a:endParaRPr lang="en-US" sz="1600" dirty="0">
                <a:latin typeface="Consolas" panose="020B0609020204030204" pitchFamily="49" charset="0"/>
              </a:endParaRPr>
            </a:p>
            <a:p>
              <a:pPr algn="ctr"/>
              <a:r>
                <a:rPr lang="en-US" sz="1400" i="1" dirty="0"/>
                <a:t>Repo </a:t>
              </a:r>
              <a:r>
                <a:rPr lang="en-US" sz="1400" i="1" dirty="0" err="1"/>
                <a:t>db</a:t>
              </a:r>
              <a:r>
                <a:rPr lang="en-US" sz="1400" i="1" dirty="0"/>
                <a:t>(s)</a:t>
              </a:r>
            </a:p>
          </p:txBody>
        </p:sp>
      </p:grpSp>
      <p:sp>
        <p:nvSpPr>
          <p:cNvPr id="25" name="Rectangle: Diagonal Corners Snipped 24"/>
          <p:cNvSpPr/>
          <p:nvPr/>
        </p:nvSpPr>
        <p:spPr>
          <a:xfrm>
            <a:off x="2795986" y="4940458"/>
            <a:ext cx="1578772" cy="282210"/>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Intel, ARM, …</a:t>
            </a:r>
          </a:p>
        </p:txBody>
      </p:sp>
      <p:sp>
        <p:nvSpPr>
          <p:cNvPr id="26" name="Rectangle: Diagonal Corners Snipped 25"/>
          <p:cNvSpPr/>
          <p:nvPr/>
        </p:nvSpPr>
        <p:spPr>
          <a:xfrm>
            <a:off x="7839527" y="4921267"/>
            <a:ext cx="1576976" cy="320592"/>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*nix, ms-windows</a:t>
            </a:r>
          </a:p>
        </p:txBody>
      </p:sp>
      <p:pic>
        <p:nvPicPr>
          <p:cNvPr id="2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050" y="771320"/>
            <a:ext cx="535107" cy="513172"/>
          </a:xfrm>
          <a:prstGeom prst="rect">
            <a:avLst/>
          </a:prstGeom>
        </p:spPr>
      </p:pic>
      <p:sp>
        <p:nvSpPr>
          <p:cNvPr id="30" name="Rectangle 29"/>
          <p:cNvSpPr/>
          <p:nvPr/>
        </p:nvSpPr>
        <p:spPr>
          <a:xfrm>
            <a:off x="8516893" y="2677622"/>
            <a:ext cx="490840" cy="3693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txBody>
          <a:bodyPr wrap="none">
            <a:spAutoFit/>
          </a:bodyPr>
          <a:lstStyle/>
          <a:p>
            <a:r>
              <a:rPr lang="en-US" dirty="0">
                <a:solidFill>
                  <a:srgbClr val="C00000"/>
                </a:solidFill>
              </a:rPr>
              <a:t>②</a:t>
            </a:r>
          </a:p>
        </p:txBody>
      </p:sp>
      <p:sp>
        <p:nvSpPr>
          <p:cNvPr id="31" name="Rectangle 30"/>
          <p:cNvSpPr/>
          <p:nvPr/>
        </p:nvSpPr>
        <p:spPr>
          <a:xfrm>
            <a:off x="529252" y="2716255"/>
            <a:ext cx="490840" cy="3693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txBody>
          <a:bodyPr wrap="none">
            <a:spAutoFit/>
          </a:bodyPr>
          <a:lstStyle/>
          <a:p>
            <a:r>
              <a:rPr lang="en-US" dirty="0">
                <a:solidFill>
                  <a:srgbClr val="C00000"/>
                </a:solidFill>
              </a:rPr>
              <a:t>①</a:t>
            </a:r>
          </a:p>
        </p:txBody>
      </p:sp>
      <p:sp>
        <p:nvSpPr>
          <p:cNvPr id="17" name="TextBox 16"/>
          <p:cNvSpPr txBox="1"/>
          <p:nvPr/>
        </p:nvSpPr>
        <p:spPr>
          <a:xfrm>
            <a:off x="832757" y="1223194"/>
            <a:ext cx="10515600" cy="1200329"/>
          </a:xfrm>
          <a:prstGeom prst="rect">
            <a:avLst/>
          </a:prstGeom>
          <a:noFill/>
        </p:spPr>
        <p:txBody>
          <a:bodyPr wrap="square" rtlCol="0">
            <a:spAutoFit/>
          </a:bodyPr>
          <a:lstStyle/>
          <a:p>
            <a:r>
              <a:rPr lang="en-US" i="1" dirty="0"/>
              <a:t>Self-installing single host executable that uses </a:t>
            </a:r>
            <a:r>
              <a:rPr lang="en-US" b="1" i="1" dirty="0"/>
              <a:t>symbolic-link</a:t>
            </a:r>
            <a:r>
              <a:rPr lang="en-US" b="1" i="1" dirty="0">
                <a:solidFill>
                  <a:schemeClr val="bg2">
                    <a:lumMod val="50000"/>
                  </a:schemeClr>
                </a:solidFill>
              </a:rPr>
              <a:t> </a:t>
            </a:r>
            <a:r>
              <a:rPr lang="en-US" i="1" dirty="0"/>
              <a:t>file-naming to determine its execution behavior</a:t>
            </a:r>
          </a:p>
          <a:p>
            <a:endParaRPr lang="en-US" dirty="0"/>
          </a:p>
          <a:p>
            <a:r>
              <a:rPr lang="en-US" dirty="0">
                <a:solidFill>
                  <a:schemeClr val="bg1">
                    <a:lumMod val="50000"/>
                  </a:schemeClr>
                </a:solidFill>
              </a:rPr>
              <a:t>The executable’s </a:t>
            </a:r>
            <a:r>
              <a:rPr lang="en-US" b="1" dirty="0"/>
              <a:t>File Name</a:t>
            </a:r>
            <a:r>
              <a:rPr lang="en-US" dirty="0"/>
              <a:t> is used by </a:t>
            </a:r>
            <a:r>
              <a:rPr lang="en-US" b="1" dirty="0"/>
              <a:t>afconfig</a:t>
            </a:r>
            <a:r>
              <a:rPr lang="en-US" dirty="0"/>
              <a:t> </a:t>
            </a:r>
            <a:r>
              <a:rPr lang="en-US" dirty="0">
                <a:solidFill>
                  <a:schemeClr val="bg1">
                    <a:lumMod val="50000"/>
                  </a:schemeClr>
                </a:solidFill>
              </a:rPr>
              <a:t>code to determine the execution path as it examines the </a:t>
            </a:r>
            <a:r>
              <a:rPr lang="en-US" b="1" dirty="0"/>
              <a:t>exec</a:t>
            </a:r>
            <a:r>
              <a:rPr lang="en-US" dirty="0"/>
              <a:t> </a:t>
            </a:r>
            <a:r>
              <a:rPr lang="en-US" b="1" i="1" dirty="0">
                <a:solidFill>
                  <a:schemeClr val="bg1">
                    <a:lumMod val="75000"/>
                  </a:schemeClr>
                </a:solidFill>
              </a:rPr>
              <a:t>command line</a:t>
            </a:r>
            <a:r>
              <a:rPr lang="en-US" dirty="0">
                <a:solidFill>
                  <a:schemeClr val="bg1">
                    <a:lumMod val="65000"/>
                  </a:schemeClr>
                </a:solidFill>
              </a:rPr>
              <a:t>;</a:t>
            </a:r>
            <a:r>
              <a:rPr lang="en-US" dirty="0"/>
              <a:t> </a:t>
            </a:r>
            <a:r>
              <a:rPr lang="en-US" dirty="0">
                <a:solidFill>
                  <a:schemeClr val="bg1">
                    <a:lumMod val="50000"/>
                  </a:schemeClr>
                </a:solidFill>
              </a:rPr>
              <a:t>this allows efficient creation of </a:t>
            </a:r>
            <a:r>
              <a:rPr lang="en-US" b="1" dirty="0">
                <a:solidFill>
                  <a:schemeClr val="bg1">
                    <a:lumMod val="50000"/>
                  </a:schemeClr>
                </a:solidFill>
              </a:rPr>
              <a:t>single shared binary </a:t>
            </a:r>
            <a:r>
              <a:rPr lang="en-US" dirty="0">
                <a:solidFill>
                  <a:schemeClr val="bg1">
                    <a:lumMod val="50000"/>
                  </a:schemeClr>
                </a:solidFill>
              </a:rPr>
              <a:t>tools using </a:t>
            </a:r>
            <a:r>
              <a:rPr lang="en-US" dirty="0"/>
              <a:t>symbolic-link </a:t>
            </a:r>
            <a:r>
              <a:rPr lang="en-US" dirty="0">
                <a:solidFill>
                  <a:schemeClr val="bg1">
                    <a:lumMod val="50000"/>
                  </a:schemeClr>
                </a:solidFill>
              </a:rPr>
              <a:t>naming patterns.</a:t>
            </a:r>
          </a:p>
        </p:txBody>
      </p:sp>
      <p:sp>
        <p:nvSpPr>
          <p:cNvPr id="5" name="Date Placeholder 4"/>
          <p:cNvSpPr>
            <a:spLocks noGrp="1"/>
          </p:cNvSpPr>
          <p:nvPr>
            <p:ph type="dt" sz="half" idx="10"/>
          </p:nvPr>
        </p:nvSpPr>
        <p:spPr/>
        <p:txBody>
          <a:bodyPr/>
          <a:lstStyle/>
          <a:p>
            <a:r>
              <a:rPr lang="en-US"/>
              <a:t>11/17/2016</a:t>
            </a:r>
          </a:p>
        </p:txBody>
      </p:sp>
      <p:sp>
        <p:nvSpPr>
          <p:cNvPr id="16" name="Footer Placeholder 15"/>
          <p:cNvSpPr>
            <a:spLocks noGrp="1"/>
          </p:cNvSpPr>
          <p:nvPr>
            <p:ph type="ftr" sz="quarter" idx="11"/>
          </p:nvPr>
        </p:nvSpPr>
        <p:spPr/>
        <p:txBody>
          <a:bodyPr/>
          <a:lstStyle/>
          <a:p>
            <a:r>
              <a:rPr lang="en-US"/>
              <a:t>TSL Talk by David Simmons, Smallscript Corp (c) 2016</a:t>
            </a:r>
          </a:p>
        </p:txBody>
      </p:sp>
      <p:sp>
        <p:nvSpPr>
          <p:cNvPr id="28" name="Slide Number Placeholder 27"/>
          <p:cNvSpPr>
            <a:spLocks noGrp="1"/>
          </p:cNvSpPr>
          <p:nvPr>
            <p:ph type="sldNum" sz="quarter" idx="12"/>
          </p:nvPr>
        </p:nvSpPr>
        <p:spPr/>
        <p:txBody>
          <a:bodyPr/>
          <a:lstStyle/>
          <a:p>
            <a:fld id="{105BAA42-C468-4EF5-AA42-7CC2BF194DB1}" type="slidenum">
              <a:rPr lang="en-US" smtClean="0"/>
              <a:t>6</a:t>
            </a:fld>
            <a:endParaRPr lang="en-US"/>
          </a:p>
        </p:txBody>
      </p:sp>
    </p:spTree>
    <p:extLst>
      <p:ext uri="{BB962C8B-B14F-4D97-AF65-F5344CB8AC3E}">
        <p14:creationId xmlns:p14="http://schemas.microsoft.com/office/powerpoint/2010/main" val="706460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Diagonal Corners Rounded 22"/>
          <p:cNvSpPr/>
          <p:nvPr/>
        </p:nvSpPr>
        <p:spPr>
          <a:xfrm>
            <a:off x="688130" y="3247058"/>
            <a:ext cx="2869163" cy="3270379"/>
          </a:xfrm>
          <a:prstGeom prst="round2Diag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dirty="0"/>
              <a:t>Startup sequence</a:t>
            </a:r>
          </a:p>
        </p:txBody>
      </p:sp>
      <p:sp>
        <p:nvSpPr>
          <p:cNvPr id="3" name="Rectangle 2"/>
          <p:cNvSpPr/>
          <p:nvPr/>
        </p:nvSpPr>
        <p:spPr>
          <a:xfrm>
            <a:off x="838200" y="2174043"/>
            <a:ext cx="2567473" cy="755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Process Exec</a:t>
            </a:r>
          </a:p>
        </p:txBody>
      </p:sp>
      <p:sp>
        <p:nvSpPr>
          <p:cNvPr id="4" name="Rectangle 3"/>
          <p:cNvSpPr/>
          <p:nvPr/>
        </p:nvSpPr>
        <p:spPr>
          <a:xfrm>
            <a:off x="4812263" y="2178708"/>
            <a:ext cx="2567472" cy="755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onsolas" panose="020B0609020204030204" pitchFamily="49" charset="0"/>
              </a:rPr>
              <a:t>main</a:t>
            </a:r>
          </a:p>
          <a:p>
            <a:pPr algn="ctr"/>
            <a:r>
              <a:rPr lang="en-US" sz="1600" i="1" dirty="0"/>
              <a:t>primary thread</a:t>
            </a:r>
          </a:p>
        </p:txBody>
      </p:sp>
      <p:sp>
        <p:nvSpPr>
          <p:cNvPr id="5" name="Rectangle 4"/>
          <p:cNvSpPr/>
          <p:nvPr/>
        </p:nvSpPr>
        <p:spPr>
          <a:xfrm>
            <a:off x="838200" y="3445815"/>
            <a:ext cx="2567473" cy="75578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latin typeface="Consolas" panose="020B0609020204030204" pitchFamily="49" charset="0"/>
              </a:rPr>
              <a:t>afconfig.tsl</a:t>
            </a:r>
          </a:p>
          <a:p>
            <a:pPr algn="ctr"/>
            <a:r>
              <a:rPr lang="en-US" sz="1600" i="1" dirty="0"/>
              <a:t>config located and run</a:t>
            </a:r>
          </a:p>
        </p:txBody>
      </p:sp>
      <p:sp>
        <p:nvSpPr>
          <p:cNvPr id="6" name="Rectangle 5"/>
          <p:cNvSpPr/>
          <p:nvPr/>
        </p:nvSpPr>
        <p:spPr>
          <a:xfrm>
            <a:off x="8780107" y="2174043"/>
            <a:ext cx="2611016" cy="755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onsolas" panose="020B0609020204030204" pitchFamily="49" charset="0"/>
              </a:rPr>
              <a:t>Engine Init</a:t>
            </a:r>
          </a:p>
          <a:p>
            <a:pPr algn="ctr"/>
            <a:r>
              <a:rPr lang="en-US" sz="1600" i="1" dirty="0"/>
              <a:t>TSL Core Registered</a:t>
            </a:r>
          </a:p>
        </p:txBody>
      </p:sp>
      <p:sp>
        <p:nvSpPr>
          <p:cNvPr id="7" name="Arrow: Right 6"/>
          <p:cNvSpPr/>
          <p:nvPr/>
        </p:nvSpPr>
        <p:spPr>
          <a:xfrm>
            <a:off x="3777342" y="2381649"/>
            <a:ext cx="545841" cy="3405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p:cNvSpPr/>
          <p:nvPr/>
        </p:nvSpPr>
        <p:spPr>
          <a:xfrm>
            <a:off x="7887477" y="2381648"/>
            <a:ext cx="545841" cy="3405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Magnetic Disk 8"/>
          <p:cNvSpPr/>
          <p:nvPr/>
        </p:nvSpPr>
        <p:spPr>
          <a:xfrm>
            <a:off x="847531" y="4492690"/>
            <a:ext cx="2558142" cy="1950098"/>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r>
              <a:rPr lang="en-US" sz="1600" i="1" dirty="0"/>
              <a:t>current directory</a:t>
            </a:r>
          </a:p>
          <a:p>
            <a:pPr marL="342900" indent="-342900">
              <a:buFont typeface="+mj-lt"/>
              <a:buAutoNum type="arabicPeriod"/>
            </a:pPr>
            <a:r>
              <a:rPr lang="en-US" sz="1600" i="1" dirty="0"/>
              <a:t>~/ user‘s home directory</a:t>
            </a:r>
          </a:p>
          <a:p>
            <a:pPr marL="342900" indent="-342900">
              <a:buFont typeface="+mj-lt"/>
              <a:buAutoNum type="arabicPeriod"/>
            </a:pPr>
            <a:r>
              <a:rPr lang="en-US" sz="1600" i="1" dirty="0" err="1"/>
              <a:t>ee‘s</a:t>
            </a:r>
            <a:r>
              <a:rPr lang="en-US" sz="1600" i="1" dirty="0"/>
              <a:t> home directory</a:t>
            </a:r>
          </a:p>
          <a:p>
            <a:pPr marL="342900" indent="-342900">
              <a:buFont typeface="+mj-lt"/>
              <a:buAutoNum type="arabicPeriod"/>
            </a:pPr>
            <a:r>
              <a:rPr lang="en-US" sz="1600" i="1" dirty="0" err="1"/>
              <a:t>coff-builtin</a:t>
            </a:r>
            <a:r>
              <a:rPr lang="en-US" sz="1600" i="1" dirty="0"/>
              <a:t> directory</a:t>
            </a:r>
          </a:p>
        </p:txBody>
      </p:sp>
      <p:sp>
        <p:nvSpPr>
          <p:cNvPr id="10" name="Rectangle 9"/>
          <p:cNvSpPr/>
          <p:nvPr/>
        </p:nvSpPr>
        <p:spPr>
          <a:xfrm>
            <a:off x="4812262" y="3443969"/>
            <a:ext cx="2567473" cy="75578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Link-name executed as command, if available</a:t>
            </a:r>
          </a:p>
        </p:txBody>
      </p:sp>
      <p:sp>
        <p:nvSpPr>
          <p:cNvPr id="11" name="Rectangle 10"/>
          <p:cNvSpPr/>
          <p:nvPr/>
        </p:nvSpPr>
        <p:spPr>
          <a:xfrm>
            <a:off x="8780107" y="3443969"/>
            <a:ext cx="2567474" cy="75578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Not-found Hook Invoked to load command</a:t>
            </a:r>
          </a:p>
        </p:txBody>
      </p:sp>
      <p:sp>
        <p:nvSpPr>
          <p:cNvPr id="12" name="Rectangle 11"/>
          <p:cNvSpPr/>
          <p:nvPr/>
        </p:nvSpPr>
        <p:spPr>
          <a:xfrm>
            <a:off x="4812262" y="5089849"/>
            <a:ext cx="2567472" cy="755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onsolas" panose="020B0609020204030204" pitchFamily="49" charset="0"/>
              </a:rPr>
              <a:t>afm</a:t>
            </a:r>
          </a:p>
          <a:p>
            <a:pPr algn="ctr"/>
            <a:r>
              <a:rPr lang="en-US" sz="1600" i="1" dirty="0"/>
              <a:t>Fall-through to </a:t>
            </a:r>
            <a:r>
              <a:rPr lang="en-US" sz="1600" b="1" i="1" dirty="0"/>
              <a:t>fossil-default</a:t>
            </a:r>
          </a:p>
        </p:txBody>
      </p:sp>
      <p:sp>
        <p:nvSpPr>
          <p:cNvPr id="14" name="Rectangle 13"/>
          <p:cNvSpPr/>
          <p:nvPr/>
        </p:nvSpPr>
        <p:spPr>
          <a:xfrm>
            <a:off x="8780106" y="5089849"/>
            <a:ext cx="2567473" cy="75578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Command Executed as Program</a:t>
            </a:r>
          </a:p>
        </p:txBody>
      </p:sp>
      <p:sp>
        <p:nvSpPr>
          <p:cNvPr id="16" name="Arrow: Left-Right 15"/>
          <p:cNvSpPr/>
          <p:nvPr/>
        </p:nvSpPr>
        <p:spPr>
          <a:xfrm>
            <a:off x="7776675" y="5267131"/>
            <a:ext cx="606490" cy="33590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rrow: Right 18"/>
          <p:cNvSpPr/>
          <p:nvPr/>
        </p:nvSpPr>
        <p:spPr>
          <a:xfrm>
            <a:off x="8001773" y="3651575"/>
            <a:ext cx="545841" cy="3405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Down 19"/>
          <p:cNvSpPr/>
          <p:nvPr/>
        </p:nvSpPr>
        <p:spPr>
          <a:xfrm>
            <a:off x="7917798" y="3903986"/>
            <a:ext cx="344457" cy="79397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Right 20"/>
          <p:cNvSpPr/>
          <p:nvPr/>
        </p:nvSpPr>
        <p:spPr>
          <a:xfrm>
            <a:off x="3777342" y="3563418"/>
            <a:ext cx="545841" cy="3405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7844920" y="5605856"/>
            <a:ext cx="470000" cy="369332"/>
          </a:xfrm>
          <a:prstGeom prst="rect">
            <a:avLst/>
          </a:prstGeom>
          <a:noFill/>
        </p:spPr>
        <p:txBody>
          <a:bodyPr wrap="none" rtlCol="0">
            <a:spAutoFit/>
          </a:bodyPr>
          <a:lstStyle/>
          <a:p>
            <a:r>
              <a:rPr lang="en-US" b="1" dirty="0"/>
              <a:t>OR</a:t>
            </a:r>
          </a:p>
        </p:txBody>
      </p:sp>
      <p:sp>
        <p:nvSpPr>
          <p:cNvPr id="24" name="TextBox 23"/>
          <p:cNvSpPr txBox="1"/>
          <p:nvPr/>
        </p:nvSpPr>
        <p:spPr>
          <a:xfrm>
            <a:off x="837355" y="1182333"/>
            <a:ext cx="10510224" cy="984885"/>
          </a:xfrm>
          <a:prstGeom prst="rect">
            <a:avLst/>
          </a:prstGeom>
          <a:noFill/>
        </p:spPr>
        <p:txBody>
          <a:bodyPr wrap="square" rtlCol="0">
            <a:spAutoFit/>
          </a:bodyPr>
          <a:lstStyle/>
          <a:p>
            <a:r>
              <a:rPr lang="en-US" i="1" dirty="0"/>
              <a:t>Script binding:</a:t>
            </a:r>
          </a:p>
          <a:p>
            <a:endParaRPr lang="en-US" sz="400" dirty="0"/>
          </a:p>
          <a:p>
            <a:r>
              <a:rPr lang="en-US" dirty="0">
                <a:solidFill>
                  <a:schemeClr val="accent5"/>
                </a:solidFill>
              </a:rPr>
              <a:t>shebang		</a:t>
            </a:r>
            <a:r>
              <a:rPr lang="en-US" sz="1400" dirty="0">
                <a:latin typeface="Consolas" panose="020B0609020204030204" pitchFamily="49" charset="0"/>
              </a:rPr>
              <a:t>#! /local/bin/</a:t>
            </a:r>
            <a:r>
              <a:rPr lang="en-US" sz="1400" dirty="0" err="1">
                <a:latin typeface="Consolas" panose="020B0609020204030204" pitchFamily="49" charset="0"/>
              </a:rPr>
              <a:t>afts</a:t>
            </a:r>
            <a:endParaRPr lang="en-US" dirty="0">
              <a:latin typeface="Consolas" panose="020B0609020204030204" pitchFamily="49" charset="0"/>
            </a:endParaRPr>
          </a:p>
          <a:p>
            <a:r>
              <a:rPr lang="en-US" dirty="0" err="1">
                <a:solidFill>
                  <a:schemeClr val="accent5"/>
                </a:solidFill>
              </a:rPr>
              <a:t>ms-pathext</a:t>
            </a:r>
            <a:r>
              <a:rPr lang="en-US" dirty="0">
                <a:solidFill>
                  <a:schemeClr val="accent5"/>
                </a:solidFill>
              </a:rPr>
              <a:t>	</a:t>
            </a:r>
            <a:r>
              <a:rPr lang="en-US" sz="1400" dirty="0">
                <a:latin typeface="Consolas" panose="020B0609020204030204" pitchFamily="49" charset="0"/>
              </a:rPr>
              <a:t>ftype.exe &amp;&amp; assoc.exe </a:t>
            </a:r>
            <a:r>
              <a:rPr lang="en-US" sz="1400" dirty="0">
                <a:solidFill>
                  <a:schemeClr val="accent5"/>
                </a:solidFill>
                <a:latin typeface="Consolas" panose="020B0609020204030204" pitchFamily="49" charset="0"/>
              </a:rPr>
              <a:t>	</a:t>
            </a:r>
            <a:r>
              <a:rPr lang="en-US" i="1" dirty="0">
                <a:solidFill>
                  <a:schemeClr val="accent5"/>
                </a:solidFill>
              </a:rPr>
              <a:t>registry mapping</a:t>
            </a:r>
          </a:p>
        </p:txBody>
      </p:sp>
      <p:pic>
        <p:nvPicPr>
          <p:cNvPr id="25" name="Picture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18907" y="2292421"/>
            <a:ext cx="535107" cy="513172"/>
          </a:xfrm>
          <a:prstGeom prst="rect">
            <a:avLst/>
          </a:prstGeom>
        </p:spPr>
      </p:pic>
      <p:cxnSp>
        <p:nvCxnSpPr>
          <p:cNvPr id="15" name="Connector: Elbow 14"/>
          <p:cNvCxnSpPr>
            <a:stCxn id="6" idx="3"/>
            <a:endCxn id="23" idx="3"/>
          </p:cNvCxnSpPr>
          <p:nvPr/>
        </p:nvCxnSpPr>
        <p:spPr>
          <a:xfrm flipH="1">
            <a:off x="2122712" y="2551933"/>
            <a:ext cx="9268411" cy="695125"/>
          </a:xfrm>
          <a:prstGeom prst="bentConnector4">
            <a:avLst>
              <a:gd name="adj1" fmla="val -2466"/>
              <a:gd name="adj2" fmla="val 7718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8776737" y="4697581"/>
            <a:ext cx="490840" cy="3693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txBody>
          <a:bodyPr wrap="none">
            <a:spAutoFit/>
          </a:bodyPr>
          <a:lstStyle/>
          <a:p>
            <a:r>
              <a:rPr lang="en-US" dirty="0">
                <a:solidFill>
                  <a:srgbClr val="C00000"/>
                </a:solidFill>
              </a:rPr>
              <a:t>①</a:t>
            </a:r>
          </a:p>
        </p:txBody>
      </p:sp>
      <p:sp>
        <p:nvSpPr>
          <p:cNvPr id="27" name="Rectangle 26"/>
          <p:cNvSpPr/>
          <p:nvPr/>
        </p:nvSpPr>
        <p:spPr>
          <a:xfrm>
            <a:off x="4812262" y="4697581"/>
            <a:ext cx="490840" cy="3693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txBody>
          <a:bodyPr wrap="none">
            <a:spAutoFit/>
          </a:bodyPr>
          <a:lstStyle/>
          <a:p>
            <a:r>
              <a:rPr lang="en-US" dirty="0">
                <a:solidFill>
                  <a:srgbClr val="C00000"/>
                </a:solidFill>
              </a:rPr>
              <a:t>②</a:t>
            </a:r>
          </a:p>
        </p:txBody>
      </p:sp>
      <p:sp>
        <p:nvSpPr>
          <p:cNvPr id="13" name="Date Placeholder 12"/>
          <p:cNvSpPr>
            <a:spLocks noGrp="1"/>
          </p:cNvSpPr>
          <p:nvPr>
            <p:ph type="dt" sz="half" idx="10"/>
          </p:nvPr>
        </p:nvSpPr>
        <p:spPr/>
        <p:txBody>
          <a:bodyPr/>
          <a:lstStyle/>
          <a:p>
            <a:r>
              <a:rPr lang="en-US"/>
              <a:t>11/17/2016</a:t>
            </a:r>
          </a:p>
        </p:txBody>
      </p:sp>
      <p:sp>
        <p:nvSpPr>
          <p:cNvPr id="17" name="Footer Placeholder 16"/>
          <p:cNvSpPr>
            <a:spLocks noGrp="1"/>
          </p:cNvSpPr>
          <p:nvPr>
            <p:ph type="ftr" sz="quarter" idx="11"/>
          </p:nvPr>
        </p:nvSpPr>
        <p:spPr/>
        <p:txBody>
          <a:bodyPr/>
          <a:lstStyle/>
          <a:p>
            <a:r>
              <a:rPr lang="en-US"/>
              <a:t>TSL Talk by David Simmons, Smallscript Corp (c) 2016</a:t>
            </a:r>
          </a:p>
        </p:txBody>
      </p:sp>
      <p:sp>
        <p:nvSpPr>
          <p:cNvPr id="18" name="Slide Number Placeholder 17"/>
          <p:cNvSpPr>
            <a:spLocks noGrp="1"/>
          </p:cNvSpPr>
          <p:nvPr>
            <p:ph type="sldNum" sz="quarter" idx="12"/>
          </p:nvPr>
        </p:nvSpPr>
        <p:spPr/>
        <p:txBody>
          <a:bodyPr/>
          <a:lstStyle/>
          <a:p>
            <a:fld id="{105BAA42-C468-4EF5-AA42-7CC2BF194DB1}" type="slidenum">
              <a:rPr lang="en-US" smtClean="0"/>
              <a:t>7</a:t>
            </a:fld>
            <a:endParaRPr lang="en-US"/>
          </a:p>
        </p:txBody>
      </p:sp>
    </p:spTree>
    <p:extLst>
      <p:ext uri="{BB962C8B-B14F-4D97-AF65-F5344CB8AC3E}">
        <p14:creationId xmlns:p14="http://schemas.microsoft.com/office/powerpoint/2010/main" val="2879554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Language</a:t>
            </a:r>
            <a:br>
              <a:rPr lang="en-US" dirty="0"/>
            </a:br>
            <a:r>
              <a:rPr lang="en-US" sz="2000" i="1" dirty="0">
                <a:solidFill>
                  <a:schemeClr val="bg1">
                    <a:lumMod val="50000"/>
                  </a:schemeClr>
                </a:solidFill>
              </a:rPr>
              <a:t>Statements, Expressions and other Concepts</a:t>
            </a:r>
            <a:endParaRPr lang="en-US" i="1" dirty="0">
              <a:solidFill>
                <a:schemeClr val="bg1">
                  <a:lumMod val="50000"/>
                </a:schemeClr>
              </a:solidFill>
            </a:endParaRPr>
          </a:p>
        </p:txBody>
      </p:sp>
      <p:sp>
        <p:nvSpPr>
          <p:cNvPr id="3" name="Text Placeholder 2"/>
          <p:cNvSpPr>
            <a:spLocks noGrp="1"/>
          </p:cNvSpPr>
          <p:nvPr>
            <p:ph type="body" idx="1"/>
          </p:nvPr>
        </p:nvSpPr>
        <p:spPr/>
        <p:txBody>
          <a:bodyPr/>
          <a:lstStyle/>
          <a:p>
            <a:r>
              <a:rPr lang="en-US" dirty="0"/>
              <a:t>TCL</a:t>
            </a:r>
          </a:p>
        </p:txBody>
      </p:sp>
      <p:sp>
        <p:nvSpPr>
          <p:cNvPr id="4" name="Content Placeholder 3"/>
          <p:cNvSpPr>
            <a:spLocks noGrp="1"/>
          </p:cNvSpPr>
          <p:nvPr>
            <p:ph sz="half" idx="2"/>
          </p:nvPr>
        </p:nvSpPr>
        <p:spPr/>
        <p:txBody>
          <a:bodyPr/>
          <a:lstStyle/>
          <a:p>
            <a:r>
              <a:rPr lang="en-US" dirty="0"/>
              <a:t>Statement</a:t>
            </a:r>
          </a:p>
          <a:p>
            <a:pPr lvl="1"/>
            <a:r>
              <a:rPr lang="en-US" dirty="0"/>
              <a:t>Composed of Words</a:t>
            </a:r>
          </a:p>
          <a:p>
            <a:pPr lvl="2"/>
            <a:r>
              <a:rPr lang="en-US" dirty="0"/>
              <a:t>First Word is </a:t>
            </a:r>
            <a:r>
              <a:rPr lang="en-US" b="1" dirty="0"/>
              <a:t>Command</a:t>
            </a:r>
          </a:p>
          <a:p>
            <a:pPr lvl="2"/>
            <a:r>
              <a:rPr lang="en-US" dirty="0"/>
              <a:t>Rest is </a:t>
            </a:r>
            <a:r>
              <a:rPr lang="en-US" i="1" dirty="0"/>
              <a:t>Command</a:t>
            </a:r>
            <a:r>
              <a:rPr lang="en-US" dirty="0"/>
              <a:t> Macro </a:t>
            </a:r>
            <a:r>
              <a:rPr lang="en-US" b="1" dirty="0"/>
              <a:t>Params</a:t>
            </a:r>
          </a:p>
          <a:p>
            <a:r>
              <a:rPr lang="en-US" dirty="0"/>
              <a:t>Expressions</a:t>
            </a:r>
          </a:p>
          <a:p>
            <a:r>
              <a:rPr lang="en-US" dirty="0"/>
              <a:t>Things</a:t>
            </a:r>
          </a:p>
          <a:p>
            <a:pPr lvl="1"/>
            <a:r>
              <a:rPr lang="en-US" dirty="0"/>
              <a:t>Scalars</a:t>
            </a:r>
          </a:p>
          <a:p>
            <a:pPr lvl="1"/>
            <a:r>
              <a:rPr lang="en-US" dirty="0"/>
              <a:t>Key-Value Containers</a:t>
            </a:r>
          </a:p>
        </p:txBody>
      </p:sp>
      <p:sp>
        <p:nvSpPr>
          <p:cNvPr id="5" name="Text Placeholder 4"/>
          <p:cNvSpPr>
            <a:spLocks noGrp="1"/>
          </p:cNvSpPr>
          <p:nvPr>
            <p:ph type="body" sz="quarter" idx="3"/>
          </p:nvPr>
        </p:nvSpPr>
        <p:spPr/>
        <p:txBody>
          <a:bodyPr/>
          <a:lstStyle/>
          <a:p>
            <a:r>
              <a:rPr lang="en-US" dirty="0"/>
              <a:t>TSL</a:t>
            </a:r>
          </a:p>
        </p:txBody>
      </p:sp>
      <p:sp>
        <p:nvSpPr>
          <p:cNvPr id="6" name="Content Placeholder 5"/>
          <p:cNvSpPr>
            <a:spLocks noGrp="1"/>
          </p:cNvSpPr>
          <p:nvPr>
            <p:ph sz="quarter" idx="4"/>
          </p:nvPr>
        </p:nvSpPr>
        <p:spPr/>
        <p:txBody>
          <a:bodyPr>
            <a:normAutofit/>
          </a:bodyPr>
          <a:lstStyle/>
          <a:p>
            <a:r>
              <a:rPr lang="en-US" dirty="0"/>
              <a:t>Statement</a:t>
            </a:r>
          </a:p>
          <a:p>
            <a:pPr lvl="1"/>
            <a:r>
              <a:rPr lang="en-US" dirty="0"/>
              <a:t>Composed of First Word and Rest</a:t>
            </a:r>
          </a:p>
          <a:p>
            <a:pPr lvl="1"/>
            <a:r>
              <a:rPr lang="en-US" dirty="0"/>
              <a:t>First Word is </a:t>
            </a:r>
            <a:r>
              <a:rPr lang="en-US" b="1" dirty="0"/>
              <a:t>Message</a:t>
            </a:r>
          </a:p>
          <a:p>
            <a:pPr lvl="2"/>
            <a:r>
              <a:rPr lang="en-US" dirty="0"/>
              <a:t>Command</a:t>
            </a:r>
            <a:r>
              <a:rPr lang="en-US" b="1" dirty="0"/>
              <a:t>, </a:t>
            </a:r>
            <a:r>
              <a:rPr lang="en-US" dirty="0"/>
              <a:t>Function or Method</a:t>
            </a:r>
          </a:p>
          <a:p>
            <a:pPr lvl="1"/>
            <a:r>
              <a:rPr lang="en-US" dirty="0"/>
              <a:t>Rest is Message DSL </a:t>
            </a:r>
            <a:r>
              <a:rPr lang="en-US" b="1" dirty="0"/>
              <a:t>Params</a:t>
            </a:r>
          </a:p>
          <a:p>
            <a:pPr lvl="2"/>
            <a:r>
              <a:rPr lang="en-US" dirty="0"/>
              <a:t>Literal, Macro, Eval</a:t>
            </a:r>
          </a:p>
          <a:p>
            <a:r>
              <a:rPr lang="en-US" dirty="0"/>
              <a:t>Things</a:t>
            </a:r>
          </a:p>
          <a:p>
            <a:pPr lvl="1"/>
            <a:r>
              <a:rPr lang="en-US" dirty="0"/>
              <a:t>Scalars</a:t>
            </a:r>
          </a:p>
          <a:p>
            <a:pPr lvl="1"/>
            <a:r>
              <a:rPr lang="en-US" dirty="0"/>
              <a:t>Mixin Prototype Dynamic Objects </a:t>
            </a:r>
          </a:p>
        </p:txBody>
      </p:sp>
      <p:pic>
        <p:nvPicPr>
          <p:cNvPr id="1026" name="Picture 2" descr="https://opensource.com/sites/default/files/styles/image-full-size/public/code3.png?itok=XganpTYu"/>
          <p:cNvPicPr>
            <a:picLocks noChangeAspect="1" noChangeArrowheads="1"/>
          </p:cNvPicPr>
          <p:nvPr/>
        </p:nvPicPr>
        <p:blipFill rotWithShape="1">
          <a:blip r:embed="rId2">
            <a:extLst>
              <a:ext uri="{28A0092B-C50C-407E-A947-70E740481C1C}">
                <a14:useLocalDpi xmlns:a14="http://schemas.microsoft.com/office/drawing/2010/main" val="0"/>
              </a:ext>
            </a:extLst>
          </a:blip>
          <a:srcRect b="13337"/>
          <a:stretch/>
        </p:blipFill>
        <p:spPr bwMode="auto">
          <a:xfrm>
            <a:off x="8654726" y="365126"/>
            <a:ext cx="2700662" cy="1316038"/>
          </a:xfrm>
          <a:prstGeom prst="rect">
            <a:avLst/>
          </a:prstGeom>
          <a:noFill/>
          <a:extLst>
            <a:ext uri="{909E8E84-426E-40DD-AFC4-6F175D3DCCD1}">
              <a14:hiddenFill xmlns:a14="http://schemas.microsoft.com/office/drawing/2010/main">
                <a:solidFill>
                  <a:srgbClr val="FFFFFF"/>
                </a:solidFill>
              </a14:hiddenFill>
            </a:ext>
          </a:extLst>
        </p:spPr>
      </p:pic>
      <p:sp>
        <p:nvSpPr>
          <p:cNvPr id="7" name="Date Placeholder 6"/>
          <p:cNvSpPr>
            <a:spLocks noGrp="1"/>
          </p:cNvSpPr>
          <p:nvPr>
            <p:ph type="dt" sz="half" idx="10"/>
          </p:nvPr>
        </p:nvSpPr>
        <p:spPr/>
        <p:txBody>
          <a:bodyPr/>
          <a:lstStyle/>
          <a:p>
            <a:r>
              <a:rPr lang="en-US"/>
              <a:t>11/17/2016</a:t>
            </a:r>
          </a:p>
        </p:txBody>
      </p:sp>
      <p:sp>
        <p:nvSpPr>
          <p:cNvPr id="8" name="Footer Placeholder 7"/>
          <p:cNvSpPr>
            <a:spLocks noGrp="1"/>
          </p:cNvSpPr>
          <p:nvPr>
            <p:ph type="ftr" sz="quarter" idx="11"/>
          </p:nvPr>
        </p:nvSpPr>
        <p:spPr/>
        <p:txBody>
          <a:bodyPr/>
          <a:lstStyle/>
          <a:p>
            <a:r>
              <a:rPr lang="en-US"/>
              <a:t>TSL Talk by David Simmons, Smallscript Corp (c) 2016</a:t>
            </a:r>
          </a:p>
        </p:txBody>
      </p:sp>
      <p:sp>
        <p:nvSpPr>
          <p:cNvPr id="9" name="Slide Number Placeholder 8"/>
          <p:cNvSpPr>
            <a:spLocks noGrp="1"/>
          </p:cNvSpPr>
          <p:nvPr>
            <p:ph type="sldNum" sz="quarter" idx="12"/>
          </p:nvPr>
        </p:nvSpPr>
        <p:spPr/>
        <p:txBody>
          <a:bodyPr/>
          <a:lstStyle/>
          <a:p>
            <a:fld id="{105BAA42-C468-4EF5-AA42-7CC2BF194DB1}" type="slidenum">
              <a:rPr lang="en-US" smtClean="0"/>
              <a:t>8</a:t>
            </a:fld>
            <a:endParaRPr lang="en-US"/>
          </a:p>
        </p:txBody>
      </p:sp>
    </p:spTree>
    <p:extLst>
      <p:ext uri="{BB962C8B-B14F-4D97-AF65-F5344CB8AC3E}">
        <p14:creationId xmlns:p14="http://schemas.microsoft.com/office/powerpoint/2010/main" val="137004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4000" dirty="0"/>
              <a:t>Operators and Keywords</a:t>
            </a:r>
            <a:br>
              <a:rPr lang="en-US" sz="4000" dirty="0"/>
            </a:br>
            <a:r>
              <a:rPr lang="en-US" sz="2800" dirty="0">
                <a:solidFill>
                  <a:schemeClr val="tx1">
                    <a:lumMod val="50000"/>
                    <a:lumOff val="50000"/>
                  </a:schemeClr>
                </a:solidFill>
              </a:rPr>
              <a:t>Syntax, Semantics and DSL patterns</a:t>
            </a:r>
            <a:endParaRPr lang="en-US" sz="4000" dirty="0">
              <a:solidFill>
                <a:schemeClr val="tx1">
                  <a:lumMod val="50000"/>
                  <a:lumOff val="50000"/>
                </a:schemeClr>
              </a:solidFill>
            </a:endParaRPr>
          </a:p>
        </p:txBody>
      </p:sp>
      <p:sp>
        <p:nvSpPr>
          <p:cNvPr id="8" name="TextBox 7"/>
          <p:cNvSpPr txBox="1"/>
          <p:nvPr/>
        </p:nvSpPr>
        <p:spPr>
          <a:xfrm>
            <a:off x="838200" y="1634597"/>
            <a:ext cx="10515600" cy="5170646"/>
          </a:xfrm>
          <a:prstGeom prst="rect">
            <a:avLst/>
          </a:prstGeom>
          <a:noFill/>
        </p:spPr>
        <p:txBody>
          <a:bodyPr wrap="square" rtlCol="0">
            <a:spAutoFit/>
          </a:bodyPr>
          <a:lstStyle/>
          <a:p>
            <a:pPr marL="2743200" indent="-2743200">
              <a:tabLst>
                <a:tab pos="1712913" algn="l"/>
                <a:tab pos="5032375" algn="l"/>
              </a:tabLst>
            </a:pPr>
            <a:r>
              <a:rPr lang="en-US" b="1" u="sng" dirty="0"/>
              <a:t>Operator</a:t>
            </a:r>
            <a:r>
              <a:rPr lang="en-US" b="1" dirty="0"/>
              <a:t>	</a:t>
            </a:r>
            <a:r>
              <a:rPr lang="en-US" b="1" u="sng" dirty="0"/>
              <a:t>Language</a:t>
            </a:r>
            <a:r>
              <a:rPr lang="en-US" b="1" dirty="0"/>
              <a:t>	</a:t>
            </a:r>
            <a:r>
              <a:rPr lang="en-US" b="1" u="sng" dirty="0"/>
              <a:t>Type</a:t>
            </a:r>
            <a:r>
              <a:rPr lang="en-US" b="1" dirty="0"/>
              <a:t>	</a:t>
            </a:r>
            <a:r>
              <a:rPr lang="en-US" b="1" u="sng" dirty="0"/>
              <a:t>Patterns</a:t>
            </a:r>
          </a:p>
          <a:p>
            <a:pPr marL="2743200" indent="-2743200">
              <a:tabLst>
                <a:tab pos="1712913" algn="l"/>
                <a:tab pos="5032375" algn="l"/>
              </a:tabLst>
            </a:pPr>
            <a:r>
              <a:rPr lang="en-US" dirty="0"/>
              <a:t>{</a:t>
            </a:r>
            <a:r>
              <a:rPr lang="en-US" dirty="0">
                <a:solidFill>
                  <a:schemeClr val="bg1">
                    <a:lumMod val="65000"/>
                  </a:schemeClr>
                </a:solidFill>
              </a:rPr>
              <a:t>…</a:t>
            </a:r>
            <a:r>
              <a:rPr lang="en-US" dirty="0"/>
              <a:t>}	</a:t>
            </a:r>
            <a:r>
              <a:rPr lang="en-US" dirty="0" err="1"/>
              <a:t>tcl</a:t>
            </a:r>
            <a:r>
              <a:rPr lang="en-US" dirty="0"/>
              <a:t>	</a:t>
            </a:r>
            <a:r>
              <a:rPr lang="en-US" b="1" i="1" dirty="0">
                <a:solidFill>
                  <a:schemeClr val="accent1"/>
                </a:solidFill>
              </a:rPr>
              <a:t>Literal	</a:t>
            </a:r>
            <a:r>
              <a:rPr lang="en-US" dirty="0">
                <a:solidFill>
                  <a:schemeClr val="bg1">
                    <a:lumMod val="50000"/>
                  </a:schemeClr>
                </a:solidFill>
              </a:rPr>
              <a:t>text patterns.</a:t>
            </a:r>
            <a:endParaRPr lang="en-US" b="1" i="1" dirty="0">
              <a:solidFill>
                <a:schemeClr val="bg1">
                  <a:lumMod val="50000"/>
                </a:schemeClr>
              </a:solidFill>
            </a:endParaRPr>
          </a:p>
          <a:p>
            <a:pPr marL="2743200" indent="-2743200">
              <a:tabLst>
                <a:tab pos="1712913" algn="l"/>
                <a:tab pos="5032375" algn="l"/>
              </a:tabLst>
            </a:pPr>
            <a:r>
              <a:rPr lang="en-US" u="wavyHeavy" dirty="0">
                <a:uFill>
                  <a:solidFill>
                    <a:srgbClr val="C00000"/>
                  </a:solidFill>
                </a:uFill>
              </a:rPr>
              <a:t>"</a:t>
            </a:r>
            <a:r>
              <a:rPr lang="en-US" u="wavyHeavy" dirty="0">
                <a:solidFill>
                  <a:schemeClr val="bg1">
                    <a:lumMod val="65000"/>
                  </a:schemeClr>
                </a:solidFill>
                <a:uFill>
                  <a:solidFill>
                    <a:srgbClr val="C00000"/>
                  </a:solidFill>
                </a:uFill>
              </a:rPr>
              <a:t>…</a:t>
            </a:r>
            <a:r>
              <a:rPr lang="en-US" u="wavyHeavy" dirty="0">
                <a:uFill>
                  <a:solidFill>
                    <a:srgbClr val="C00000"/>
                  </a:solidFill>
                </a:uFill>
              </a:rPr>
              <a:t>"</a:t>
            </a:r>
            <a:r>
              <a:rPr lang="en-US" dirty="0"/>
              <a:t> </a:t>
            </a:r>
            <a:r>
              <a:rPr lang="en-US" u="wavyHeavy" dirty="0">
                <a:uFill>
                  <a:solidFill>
                    <a:schemeClr val="accent6"/>
                  </a:solidFill>
                </a:uFill>
              </a:rPr>
              <a:t>'</a:t>
            </a:r>
            <a:r>
              <a:rPr lang="en-US" u="wavyHeavy" dirty="0">
                <a:solidFill>
                  <a:schemeClr val="bg1">
                    <a:lumMod val="65000"/>
                  </a:schemeClr>
                </a:solidFill>
                <a:uFill>
                  <a:solidFill>
                    <a:schemeClr val="accent6"/>
                  </a:solidFill>
                </a:uFill>
              </a:rPr>
              <a:t>…</a:t>
            </a:r>
            <a:r>
              <a:rPr lang="en-US" u="wavyHeavy" dirty="0">
                <a:uFill>
                  <a:solidFill>
                    <a:schemeClr val="accent6"/>
                  </a:solidFill>
                </a:uFill>
              </a:rPr>
              <a:t>' `</a:t>
            </a:r>
            <a:r>
              <a:rPr lang="en-US" u="wavyHeavy" dirty="0">
                <a:solidFill>
                  <a:schemeClr val="bg1">
                    <a:lumMod val="65000"/>
                  </a:schemeClr>
                </a:solidFill>
                <a:uFill>
                  <a:solidFill>
                    <a:schemeClr val="accent6"/>
                  </a:solidFill>
                </a:uFill>
              </a:rPr>
              <a:t>…</a:t>
            </a:r>
            <a:r>
              <a:rPr lang="en-US" u="wavyHeavy" dirty="0">
                <a:uFill>
                  <a:solidFill>
                    <a:schemeClr val="accent6"/>
                  </a:solidFill>
                </a:uFill>
              </a:rPr>
              <a:t>`</a:t>
            </a:r>
            <a:r>
              <a:rPr lang="en-US" dirty="0"/>
              <a:t>	</a:t>
            </a:r>
            <a:r>
              <a:rPr lang="en-US" dirty="0" err="1"/>
              <a:t>tcl</a:t>
            </a:r>
            <a:r>
              <a:rPr lang="en-US" dirty="0">
                <a:solidFill>
                  <a:schemeClr val="accent6"/>
                </a:solidFill>
              </a:rPr>
              <a:t>+</a:t>
            </a:r>
            <a:r>
              <a:rPr lang="en-US" dirty="0"/>
              <a:t>	</a:t>
            </a:r>
            <a:r>
              <a:rPr lang="en-US" b="1" i="1" dirty="0">
                <a:solidFill>
                  <a:schemeClr val="accent1"/>
                </a:solidFill>
              </a:rPr>
              <a:t>Macro	</a:t>
            </a:r>
            <a:r>
              <a:rPr lang="en-US" dirty="0">
                <a:solidFill>
                  <a:schemeClr val="bg1">
                    <a:lumMod val="50000"/>
                  </a:schemeClr>
                </a:solidFill>
              </a:rPr>
              <a:t>prefix-names. </a:t>
            </a:r>
            <a:r>
              <a:rPr lang="en-US" sz="1400" dirty="0">
                <a:solidFill>
                  <a:schemeClr val="bg1">
                    <a:lumMod val="50000"/>
                  </a:schemeClr>
                </a:solidFill>
              </a:rPr>
              <a:t>$(</a:t>
            </a:r>
            <a:r>
              <a:rPr lang="en-US" sz="1400" dirty="0">
                <a:solidFill>
                  <a:schemeClr val="bg1">
                    <a:lumMod val="85000"/>
                  </a:schemeClr>
                </a:solidFill>
              </a:rPr>
              <a:t>…</a:t>
            </a:r>
            <a:r>
              <a:rPr lang="en-US" sz="1400" dirty="0">
                <a:solidFill>
                  <a:schemeClr val="bg1">
                    <a:lumMod val="50000"/>
                  </a:schemeClr>
                </a:solidFill>
              </a:rPr>
              <a:t>), $[</a:t>
            </a:r>
            <a:r>
              <a:rPr lang="en-US" sz="1400" dirty="0">
                <a:solidFill>
                  <a:schemeClr val="bg1">
                    <a:lumMod val="85000"/>
                  </a:schemeClr>
                </a:solidFill>
              </a:rPr>
              <a:t>…</a:t>
            </a:r>
            <a:r>
              <a:rPr lang="en-US" sz="1400" dirty="0">
                <a:solidFill>
                  <a:schemeClr val="bg1">
                    <a:lumMod val="50000"/>
                  </a:schemeClr>
                </a:solidFill>
              </a:rPr>
              <a:t>], ${</a:t>
            </a:r>
            <a:r>
              <a:rPr lang="en-US" sz="1400" dirty="0">
                <a:solidFill>
                  <a:schemeClr val="bg1">
                    <a:lumMod val="85000"/>
                  </a:schemeClr>
                </a:solidFill>
              </a:rPr>
              <a:t>…</a:t>
            </a:r>
            <a:r>
              <a:rPr lang="en-US" sz="1400" dirty="0">
                <a:solidFill>
                  <a:schemeClr val="bg1">
                    <a:lumMod val="50000"/>
                  </a:schemeClr>
                </a:solidFill>
              </a:rPr>
              <a:t>} forms. (</a:t>
            </a:r>
            <a:r>
              <a:rPr lang="en-US" sz="1400" dirty="0">
                <a:solidFill>
                  <a:schemeClr val="bg1">
                    <a:lumMod val="85000"/>
                  </a:schemeClr>
                </a:solidFill>
              </a:rPr>
              <a:t>…</a:t>
            </a:r>
            <a:r>
              <a:rPr lang="en-US" sz="1400" dirty="0">
                <a:solidFill>
                  <a:schemeClr val="bg1">
                    <a:lumMod val="50000"/>
                  </a:schemeClr>
                </a:solidFill>
              </a:rPr>
              <a:t>) invocation. </a:t>
            </a:r>
            <a:r>
              <a:rPr lang="en-US" sz="1400" dirty="0">
                <a:solidFill>
                  <a:srgbClr val="C00000"/>
                </a:solidFill>
              </a:rPr>
              <a:t>Quirks for "[</a:t>
            </a:r>
            <a:r>
              <a:rPr lang="en-US" sz="1400" dirty="0">
                <a:solidFill>
                  <a:srgbClr val="FFBDBD"/>
                </a:solidFill>
              </a:rPr>
              <a:t>…</a:t>
            </a:r>
            <a:r>
              <a:rPr lang="en-US" sz="1400" dirty="0">
                <a:solidFill>
                  <a:srgbClr val="C00000"/>
                </a:solidFill>
              </a:rPr>
              <a:t>]".</a:t>
            </a:r>
            <a:endParaRPr lang="en-US" sz="1400" dirty="0">
              <a:solidFill>
                <a:schemeClr val="bg1">
                  <a:lumMod val="50000"/>
                </a:schemeClr>
              </a:solidFill>
            </a:endParaRPr>
          </a:p>
          <a:p>
            <a:pPr marL="2743200" indent="-2743200">
              <a:tabLst>
                <a:tab pos="1712913" algn="l"/>
                <a:tab pos="5032375" algn="l"/>
              </a:tabLst>
            </a:pPr>
            <a:r>
              <a:rPr lang="en-US" dirty="0"/>
              <a:t>[</a:t>
            </a:r>
            <a:r>
              <a:rPr lang="en-US" dirty="0">
                <a:solidFill>
                  <a:schemeClr val="bg1">
                    <a:lumMod val="65000"/>
                  </a:schemeClr>
                </a:solidFill>
              </a:rPr>
              <a:t>…</a:t>
            </a:r>
            <a:r>
              <a:rPr lang="en-US" dirty="0"/>
              <a:t>]	</a:t>
            </a:r>
            <a:r>
              <a:rPr lang="en-US" dirty="0" err="1"/>
              <a:t>tcl</a:t>
            </a:r>
            <a:r>
              <a:rPr lang="en-US" baseline="30000" dirty="0">
                <a:solidFill>
                  <a:srgbClr val="C00000"/>
                </a:solidFill>
              </a:rPr>
              <a:t>†</a:t>
            </a:r>
            <a:r>
              <a:rPr lang="en-US" dirty="0"/>
              <a:t>	</a:t>
            </a:r>
            <a:r>
              <a:rPr lang="en-US" b="1" i="1" dirty="0">
                <a:solidFill>
                  <a:schemeClr val="accent1"/>
                </a:solidFill>
              </a:rPr>
              <a:t>Command	</a:t>
            </a:r>
            <a:r>
              <a:rPr lang="en-US" b="1" dirty="0">
                <a:solidFill>
                  <a:schemeClr val="bg1">
                    <a:lumMod val="50000"/>
                  </a:schemeClr>
                </a:solidFill>
                <a:latin typeface="Consolas" panose="020B0609020204030204" pitchFamily="49" charset="0"/>
              </a:rPr>
              <a:t>proc</a:t>
            </a:r>
            <a:r>
              <a:rPr lang="en-US" dirty="0">
                <a:solidFill>
                  <a:schemeClr val="bg1">
                    <a:lumMod val="50000"/>
                  </a:schemeClr>
                </a:solidFill>
              </a:rPr>
              <a:t>, </a:t>
            </a:r>
            <a:r>
              <a:rPr lang="en-US" b="1" dirty="0">
                <a:solidFill>
                  <a:schemeClr val="bg1">
                    <a:lumMod val="50000"/>
                  </a:schemeClr>
                </a:solidFill>
                <a:latin typeface="Consolas" panose="020B0609020204030204" pitchFamily="49" charset="0"/>
              </a:rPr>
              <a:t>func</a:t>
            </a:r>
            <a:r>
              <a:rPr lang="en-US" dirty="0">
                <a:solidFill>
                  <a:schemeClr val="bg1">
                    <a:lumMod val="50000"/>
                  </a:schemeClr>
                </a:solidFill>
              </a:rPr>
              <a:t>, </a:t>
            </a:r>
            <a:r>
              <a:rPr lang="en-US" b="1" dirty="0">
                <a:solidFill>
                  <a:schemeClr val="bg1">
                    <a:lumMod val="50000"/>
                  </a:schemeClr>
                </a:solidFill>
                <a:latin typeface="Consolas" panose="020B0609020204030204" pitchFamily="49" charset="0"/>
              </a:rPr>
              <a:t>method</a:t>
            </a:r>
            <a:r>
              <a:rPr lang="en-US" dirty="0">
                <a:solidFill>
                  <a:schemeClr val="bg1">
                    <a:lumMod val="50000"/>
                  </a:schemeClr>
                </a:solidFill>
              </a:rPr>
              <a:t> patterns. </a:t>
            </a:r>
            <a:r>
              <a:rPr lang="en-US" sz="1050" dirty="0">
                <a:solidFill>
                  <a:schemeClr val="bg1">
                    <a:lumMod val="50000"/>
                  </a:schemeClr>
                </a:solidFill>
              </a:rPr>
              <a:t>Unary and binary </a:t>
            </a:r>
            <a:r>
              <a:rPr lang="en-US" sz="1050" b="1" dirty="0">
                <a:solidFill>
                  <a:schemeClr val="bg1">
                    <a:lumMod val="50000"/>
                  </a:schemeClr>
                </a:solidFill>
              </a:rPr>
              <a:t>symbol</a:t>
            </a:r>
            <a:r>
              <a:rPr lang="en-US" sz="1050" dirty="0">
                <a:solidFill>
                  <a:schemeClr val="bg1">
                    <a:lumMod val="50000"/>
                  </a:schemeClr>
                </a:solidFill>
              </a:rPr>
              <a:t> </a:t>
            </a:r>
            <a:r>
              <a:rPr lang="en-US" sz="1050" b="1" dirty="0">
                <a:solidFill>
                  <a:schemeClr val="bg1">
                    <a:lumMod val="50000"/>
                  </a:schemeClr>
                </a:solidFill>
              </a:rPr>
              <a:t>method</a:t>
            </a:r>
            <a:r>
              <a:rPr lang="en-US" sz="1050" dirty="0">
                <a:solidFill>
                  <a:schemeClr val="bg1">
                    <a:lumMod val="50000"/>
                  </a:schemeClr>
                </a:solidFill>
              </a:rPr>
              <a:t> patterns.</a:t>
            </a:r>
            <a:endParaRPr lang="en-US" dirty="0">
              <a:solidFill>
                <a:schemeClr val="bg1">
                  <a:lumMod val="50000"/>
                </a:schemeClr>
              </a:solidFill>
            </a:endParaRPr>
          </a:p>
          <a:p>
            <a:pPr marL="2743200" indent="-2743200">
              <a:tabLst>
                <a:tab pos="1712913" algn="l"/>
                <a:tab pos="5032375" algn="l"/>
              </a:tabLst>
            </a:pPr>
            <a:r>
              <a:rPr lang="en-US" dirty="0"/>
              <a:t>(</a:t>
            </a:r>
            <a:r>
              <a:rPr lang="en-US" dirty="0">
                <a:solidFill>
                  <a:schemeClr val="bg1">
                    <a:lumMod val="65000"/>
                  </a:schemeClr>
                </a:solidFill>
              </a:rPr>
              <a:t>…</a:t>
            </a:r>
            <a:r>
              <a:rPr lang="en-US" dirty="0"/>
              <a:t>)	</a:t>
            </a:r>
            <a:r>
              <a:rPr lang="en-US" dirty="0" err="1">
                <a:solidFill>
                  <a:schemeClr val="accent6"/>
                </a:solidFill>
              </a:rPr>
              <a:t>tsl</a:t>
            </a:r>
            <a:r>
              <a:rPr lang="en-US" dirty="0"/>
              <a:t>	</a:t>
            </a:r>
            <a:r>
              <a:rPr lang="en-US" b="1" dirty="0">
                <a:solidFill>
                  <a:schemeClr val="accent1"/>
                </a:solidFill>
              </a:rPr>
              <a:t>Expr</a:t>
            </a:r>
            <a:r>
              <a:rPr lang="en-US" sz="1100" dirty="0">
                <a:solidFill>
                  <a:schemeClr val="bg1">
                    <a:lumMod val="50000"/>
                  </a:schemeClr>
                </a:solidFill>
              </a:rPr>
              <a:t> </a:t>
            </a:r>
            <a:r>
              <a:rPr lang="en-US" sz="1100" i="1" dirty="0">
                <a:solidFill>
                  <a:schemeClr val="bg1">
                    <a:lumMod val="50000"/>
                  </a:schemeClr>
                </a:solidFill>
              </a:rPr>
              <a:t>(eval)	</a:t>
            </a:r>
            <a:r>
              <a:rPr lang="en-US" dirty="0">
                <a:solidFill>
                  <a:schemeClr val="bg1">
                    <a:lumMod val="50000"/>
                  </a:schemeClr>
                </a:solidFill>
              </a:rPr>
              <a:t>implicit </a:t>
            </a:r>
            <a:r>
              <a:rPr lang="en-US" b="1" dirty="0">
                <a:solidFill>
                  <a:schemeClr val="bg1">
                    <a:lumMod val="50000"/>
                  </a:schemeClr>
                </a:solidFill>
                <a:latin typeface="Consolas" panose="020B0609020204030204" pitchFamily="49" charset="0"/>
              </a:rPr>
              <a:t>eval</a:t>
            </a:r>
            <a:r>
              <a:rPr lang="en-US" dirty="0">
                <a:solidFill>
                  <a:schemeClr val="bg1">
                    <a:lumMod val="50000"/>
                  </a:schemeClr>
                </a:solidFill>
              </a:rPr>
              <a:t> pattern.</a:t>
            </a:r>
            <a:endParaRPr lang="en-US" sz="800" b="1" dirty="0">
              <a:solidFill>
                <a:schemeClr val="tx1">
                  <a:lumMod val="50000"/>
                  <a:lumOff val="50000"/>
                </a:schemeClr>
              </a:solidFill>
            </a:endParaRPr>
          </a:p>
          <a:p>
            <a:pPr marL="2743200" indent="-2743200">
              <a:tabLst>
                <a:tab pos="1712913" algn="l"/>
                <a:tab pos="5032375" algn="l"/>
              </a:tabLst>
            </a:pPr>
            <a:r>
              <a:rPr lang="en-US" sz="800" b="1" dirty="0">
                <a:solidFill>
                  <a:schemeClr val="tx1">
                    <a:lumMod val="50000"/>
                    <a:lumOff val="50000"/>
                  </a:schemeClr>
                </a:solidFill>
              </a:rPr>
              <a:t>--</a:t>
            </a:r>
          </a:p>
          <a:p>
            <a:pPr marL="2743200" indent="-2743200">
              <a:tabLst>
                <a:tab pos="1712913" algn="l"/>
                <a:tab pos="5032375" algn="l"/>
              </a:tabLst>
            </a:pPr>
            <a:r>
              <a:rPr lang="en-US" dirty="0"/>
              <a:t>$	</a:t>
            </a:r>
            <a:r>
              <a:rPr lang="en-US" dirty="0" err="1"/>
              <a:t>tcl</a:t>
            </a:r>
            <a:r>
              <a:rPr lang="en-US" dirty="0">
                <a:solidFill>
                  <a:schemeClr val="accent6"/>
                </a:solidFill>
              </a:rPr>
              <a:t>+</a:t>
            </a:r>
            <a:r>
              <a:rPr lang="en-US" dirty="0"/>
              <a:t>	MX</a:t>
            </a:r>
            <a:r>
              <a:rPr lang="en-US" dirty="0">
                <a:solidFill>
                  <a:schemeClr val="bg1">
                    <a:lumMod val="50000"/>
                  </a:schemeClr>
                </a:solidFill>
              </a:rPr>
              <a:t> </a:t>
            </a:r>
            <a:r>
              <a:rPr lang="en-US" sz="1400" i="1" dirty="0">
                <a:solidFill>
                  <a:schemeClr val="bg1">
                    <a:lumMod val="50000"/>
                  </a:schemeClr>
                </a:solidFill>
              </a:rPr>
              <a:t>path</a:t>
            </a:r>
            <a:r>
              <a:rPr lang="en-US" dirty="0">
                <a:solidFill>
                  <a:schemeClr val="bg1">
                    <a:lumMod val="50000"/>
                  </a:schemeClr>
                </a:solidFill>
              </a:rPr>
              <a:t> </a:t>
            </a:r>
            <a:r>
              <a:rPr lang="en-US" dirty="0"/>
              <a:t>Operator	</a:t>
            </a:r>
            <a:r>
              <a:rPr lang="en-US" dirty="0">
                <a:solidFill>
                  <a:schemeClr val="bg1">
                    <a:lumMod val="50000"/>
                  </a:schemeClr>
                </a:solidFill>
              </a:rPr>
              <a:t>macro-expand operator for variables and other tokens.</a:t>
            </a:r>
          </a:p>
          <a:p>
            <a:pPr marL="2743200" indent="-2743200">
              <a:tabLst>
                <a:tab pos="1712913" algn="l"/>
                <a:tab pos="5032375" algn="l"/>
              </a:tabLst>
            </a:pPr>
            <a:r>
              <a:rPr lang="en-US" u="wavyHeavy" dirty="0">
                <a:uFill>
                  <a:solidFill>
                    <a:schemeClr val="accent6"/>
                  </a:solidFill>
                </a:uFill>
              </a:rPr>
              <a:t>&amp;</a:t>
            </a:r>
            <a:r>
              <a:rPr lang="en-US" dirty="0"/>
              <a:t>	</a:t>
            </a:r>
            <a:r>
              <a:rPr lang="en-US" dirty="0" err="1">
                <a:solidFill>
                  <a:schemeClr val="accent6"/>
                </a:solidFill>
              </a:rPr>
              <a:t>tsl</a:t>
            </a:r>
            <a:r>
              <a:rPr lang="en-US" dirty="0"/>
              <a:t>	Ref</a:t>
            </a:r>
            <a:r>
              <a:rPr lang="en-US" sz="1400" dirty="0">
                <a:solidFill>
                  <a:schemeClr val="bg1">
                    <a:lumMod val="50000"/>
                  </a:schemeClr>
                </a:solidFill>
              </a:rPr>
              <a:t> </a:t>
            </a:r>
            <a:r>
              <a:rPr lang="en-US" sz="1400" i="1" dirty="0">
                <a:solidFill>
                  <a:schemeClr val="bg1">
                    <a:lumMod val="50000"/>
                  </a:schemeClr>
                </a:solidFill>
              </a:rPr>
              <a:t>path</a:t>
            </a:r>
            <a:r>
              <a:rPr lang="en-US" sz="1400" dirty="0">
                <a:solidFill>
                  <a:schemeClr val="bg1">
                    <a:lumMod val="50000"/>
                  </a:schemeClr>
                </a:solidFill>
              </a:rPr>
              <a:t> </a:t>
            </a:r>
            <a:r>
              <a:rPr lang="en-US" dirty="0"/>
              <a:t>Operator	</a:t>
            </a:r>
            <a:r>
              <a:rPr lang="en-US" dirty="0">
                <a:solidFill>
                  <a:schemeClr val="bg1">
                    <a:lumMod val="50000"/>
                  </a:schemeClr>
                </a:solidFill>
              </a:rPr>
              <a:t>reference operator for variables and path expressions.</a:t>
            </a:r>
          </a:p>
          <a:p>
            <a:pPr marL="2743200" indent="-2743200">
              <a:tabLst>
                <a:tab pos="1712913" algn="l"/>
                <a:tab pos="5032375" algn="l"/>
              </a:tabLst>
            </a:pPr>
            <a:r>
              <a:rPr lang="en-US" sz="800" b="1" dirty="0">
                <a:solidFill>
                  <a:schemeClr val="tx1">
                    <a:lumMod val="50000"/>
                    <a:lumOff val="50000"/>
                  </a:schemeClr>
                </a:solidFill>
              </a:rPr>
              <a:t>--</a:t>
            </a:r>
          </a:p>
          <a:p>
            <a:pPr marL="2743200" indent="-2743200">
              <a:tabLst>
                <a:tab pos="1712913" algn="l"/>
                <a:tab pos="5032375" algn="l"/>
              </a:tabLst>
            </a:pPr>
            <a:r>
              <a:rPr lang="en-US" dirty="0"/>
              <a:t>\	</a:t>
            </a:r>
            <a:r>
              <a:rPr lang="en-US" dirty="0" err="1"/>
              <a:t>tcl</a:t>
            </a:r>
            <a:r>
              <a:rPr lang="en-US" dirty="0">
                <a:solidFill>
                  <a:schemeClr val="accent6"/>
                </a:solidFill>
              </a:rPr>
              <a:t>+	</a:t>
            </a:r>
            <a:r>
              <a:rPr lang="en-US" dirty="0"/>
              <a:t>Escape Operator	</a:t>
            </a:r>
            <a:r>
              <a:rPr lang="en-US" dirty="0">
                <a:solidFill>
                  <a:schemeClr val="bg1">
                    <a:lumMod val="50000"/>
                  </a:schemeClr>
                </a:solidFill>
              </a:rPr>
              <a:t>enables UTF8, </a:t>
            </a:r>
            <a:r>
              <a:rPr lang="en-US" dirty="0" err="1">
                <a:solidFill>
                  <a:schemeClr val="bg1">
                    <a:lumMod val="50000"/>
                  </a:schemeClr>
                </a:solidFill>
              </a:rPr>
              <a:t>ascii</a:t>
            </a:r>
            <a:r>
              <a:rPr lang="en-US" dirty="0">
                <a:solidFill>
                  <a:schemeClr val="bg1">
                    <a:lumMod val="50000"/>
                  </a:schemeClr>
                </a:solidFill>
              </a:rPr>
              <a:t> and inline-operator escapes.</a:t>
            </a:r>
          </a:p>
          <a:p>
            <a:pPr marL="2743200" indent="-2743200">
              <a:tabLst>
                <a:tab pos="1712913" algn="l"/>
                <a:tab pos="5032375" algn="l"/>
              </a:tabLst>
            </a:pPr>
            <a:r>
              <a:rPr lang="en-US" dirty="0"/>
              <a:t>;	</a:t>
            </a:r>
            <a:r>
              <a:rPr lang="en-US" dirty="0" err="1"/>
              <a:t>tcl</a:t>
            </a:r>
            <a:r>
              <a:rPr lang="en-US" baseline="30000" dirty="0">
                <a:solidFill>
                  <a:srgbClr val="C00000"/>
                </a:solidFill>
              </a:rPr>
              <a:t> † </a:t>
            </a:r>
            <a:r>
              <a:rPr lang="en-US" dirty="0"/>
              <a:t>	</a:t>
            </a:r>
            <a:r>
              <a:rPr lang="en-US" u="wavyHeavy" dirty="0">
                <a:uFill>
                  <a:solidFill>
                    <a:srgbClr val="C00000"/>
                  </a:solidFill>
                </a:uFill>
              </a:rPr>
              <a:t>End-of-statement</a:t>
            </a:r>
            <a:r>
              <a:rPr lang="en-US" dirty="0"/>
              <a:t> 	</a:t>
            </a:r>
            <a:r>
              <a:rPr lang="en-US" dirty="0">
                <a:solidFill>
                  <a:srgbClr val="C00000"/>
                </a:solidFill>
              </a:rPr>
              <a:t>TCL</a:t>
            </a:r>
            <a:r>
              <a:rPr lang="en-US" dirty="0"/>
              <a:t> </a:t>
            </a:r>
            <a:r>
              <a:rPr lang="en-US" dirty="0">
                <a:solidFill>
                  <a:srgbClr val="C00000"/>
                </a:solidFill>
              </a:rPr>
              <a:t>quirks mode for newline and curly-brace EOS.</a:t>
            </a:r>
          </a:p>
          <a:p>
            <a:pPr marL="2743200" indent="-2743200">
              <a:tabLst>
                <a:tab pos="1712913" algn="l"/>
                <a:tab pos="5032375" algn="l"/>
              </a:tabLst>
            </a:pPr>
            <a:r>
              <a:rPr lang="en-US" u="wavyHeavy" dirty="0">
                <a:uFill>
                  <a:solidFill>
                    <a:schemeClr val="accent6"/>
                  </a:solidFill>
                </a:uFill>
              </a:rPr>
              <a:t>,</a:t>
            </a:r>
            <a:r>
              <a:rPr lang="en-US" dirty="0"/>
              <a:t>	</a:t>
            </a:r>
            <a:r>
              <a:rPr lang="en-US" dirty="0" err="1">
                <a:solidFill>
                  <a:schemeClr val="accent6"/>
                </a:solidFill>
              </a:rPr>
              <a:t>tsl</a:t>
            </a:r>
            <a:r>
              <a:rPr lang="en-US" dirty="0"/>
              <a:t>	End-of-expression	</a:t>
            </a:r>
            <a:r>
              <a:rPr lang="en-US" dirty="0">
                <a:solidFill>
                  <a:schemeClr val="bg1">
                    <a:lumMod val="50000"/>
                  </a:schemeClr>
                </a:solidFill>
              </a:rPr>
              <a:t>Expr </a:t>
            </a:r>
            <a:r>
              <a:rPr lang="en-US" b="1" dirty="0">
                <a:solidFill>
                  <a:schemeClr val="bg1">
                    <a:lumMod val="50000"/>
                  </a:schemeClr>
                </a:solidFill>
                <a:latin typeface="Consolas" panose="020B0609020204030204" pitchFamily="49" charset="0"/>
              </a:rPr>
              <a:t>eval</a:t>
            </a:r>
            <a:r>
              <a:rPr lang="en-US" dirty="0">
                <a:solidFill>
                  <a:schemeClr val="bg1">
                    <a:lumMod val="50000"/>
                  </a:schemeClr>
                </a:solidFill>
              </a:rPr>
              <a:t> param delimiter.</a:t>
            </a:r>
          </a:p>
          <a:p>
            <a:pPr marL="2743200" indent="-2743200">
              <a:tabLst>
                <a:tab pos="1712913" algn="l"/>
                <a:tab pos="5032375" algn="l"/>
              </a:tabLst>
            </a:pPr>
            <a:r>
              <a:rPr lang="en-US" sz="800" b="1" dirty="0">
                <a:solidFill>
                  <a:schemeClr val="tx1">
                    <a:lumMod val="50000"/>
                    <a:lumOff val="50000"/>
                  </a:schemeClr>
                </a:solidFill>
              </a:rPr>
              <a:t>--</a:t>
            </a:r>
          </a:p>
          <a:p>
            <a:pPr marL="2743200" indent="-2743200">
              <a:tabLst>
                <a:tab pos="1712913" algn="l"/>
                <a:tab pos="5032375" algn="l"/>
              </a:tabLst>
            </a:pPr>
            <a:r>
              <a:rPr lang="en-US" dirty="0"/>
              <a:t>#</a:t>
            </a:r>
            <a:r>
              <a:rPr lang="en-US" dirty="0">
                <a:solidFill>
                  <a:schemeClr val="accent6"/>
                </a:solidFill>
              </a:rPr>
              <a:t> </a:t>
            </a:r>
            <a:r>
              <a:rPr lang="en-US" u="wavyHeavy" dirty="0">
                <a:solidFill>
                  <a:schemeClr val="accent6">
                    <a:lumMod val="75000"/>
                  </a:schemeClr>
                </a:solidFill>
                <a:uFill>
                  <a:solidFill>
                    <a:schemeClr val="accent6"/>
                  </a:solidFill>
                </a:uFill>
              </a:rPr>
              <a:t>/* */ //</a:t>
            </a:r>
            <a:r>
              <a:rPr lang="en-US" dirty="0"/>
              <a:t>	</a:t>
            </a:r>
            <a:r>
              <a:rPr lang="en-US" dirty="0" err="1"/>
              <a:t>tcl</a:t>
            </a:r>
            <a:r>
              <a:rPr lang="en-US" dirty="0">
                <a:solidFill>
                  <a:schemeClr val="accent6"/>
                </a:solidFill>
              </a:rPr>
              <a:t>+</a:t>
            </a:r>
            <a:r>
              <a:rPr lang="en-US" baseline="30000" dirty="0">
                <a:solidFill>
                  <a:srgbClr val="C00000"/>
                </a:solidFill>
              </a:rPr>
              <a:t> † </a:t>
            </a:r>
            <a:r>
              <a:rPr lang="en-US" dirty="0"/>
              <a:t>	Comments	</a:t>
            </a:r>
            <a:r>
              <a:rPr lang="en-US" dirty="0">
                <a:solidFill>
                  <a:schemeClr val="bg1">
                    <a:lumMod val="50000"/>
                  </a:schemeClr>
                </a:solidFill>
              </a:rPr>
              <a:t>JavaScript/C++ compatible comments. </a:t>
            </a:r>
            <a:r>
              <a:rPr lang="en-US" dirty="0">
                <a:solidFill>
                  <a:srgbClr val="C00000"/>
                </a:solidFill>
              </a:rPr>
              <a:t>Quirks for TCL #.</a:t>
            </a:r>
          </a:p>
          <a:p>
            <a:pPr marL="2743200" indent="-2743200">
              <a:tabLst>
                <a:tab pos="1712913" algn="l"/>
                <a:tab pos="5032375" algn="l"/>
              </a:tabLst>
            </a:pPr>
            <a:endParaRPr lang="en-US" dirty="0"/>
          </a:p>
          <a:p>
            <a:pPr marL="2743200" indent="-2743200">
              <a:tabLst>
                <a:tab pos="1712913" algn="l"/>
                <a:tab pos="5032375" algn="l"/>
              </a:tabLst>
            </a:pPr>
            <a:r>
              <a:rPr lang="en-US" b="1" u="sng" dirty="0"/>
              <a:t>Keywords</a:t>
            </a:r>
            <a:r>
              <a:rPr lang="en-US" b="1" dirty="0"/>
              <a:t>		</a:t>
            </a:r>
            <a:r>
              <a:rPr lang="en-US" b="1" u="sng" dirty="0"/>
              <a:t>Description</a:t>
            </a:r>
          </a:p>
          <a:p>
            <a:pPr marL="2743200" indent="-2743200">
              <a:tabLst>
                <a:tab pos="1712913" algn="l"/>
                <a:tab pos="5032375" algn="l"/>
              </a:tabLst>
            </a:pPr>
            <a:r>
              <a:rPr lang="en-US" u="wavyHeavy" dirty="0">
                <a:uFill>
                  <a:solidFill>
                    <a:schemeClr val="accent6"/>
                  </a:solidFill>
                </a:uFill>
              </a:rPr>
              <a:t>super</a:t>
            </a:r>
            <a:r>
              <a:rPr lang="en-US" dirty="0"/>
              <a:t> </a:t>
            </a:r>
            <a:r>
              <a:rPr lang="en-US" i="1" u="wavyHeavy" dirty="0">
                <a:uFill>
                  <a:solidFill>
                    <a:schemeClr val="accent6"/>
                  </a:solidFill>
                </a:uFill>
              </a:rPr>
              <a:t>this</a:t>
            </a:r>
            <a:r>
              <a:rPr lang="en-US" baseline="30000" dirty="0">
                <a:solidFill>
                  <a:srgbClr val="C00000"/>
                </a:solidFill>
              </a:rPr>
              <a:t> † </a:t>
            </a:r>
            <a:r>
              <a:rPr lang="en-US" dirty="0"/>
              <a:t>	</a:t>
            </a:r>
            <a:r>
              <a:rPr lang="en-US" dirty="0" err="1">
                <a:solidFill>
                  <a:schemeClr val="accent6"/>
                </a:solidFill>
              </a:rPr>
              <a:t>tsl</a:t>
            </a:r>
            <a:r>
              <a:rPr lang="en-US" dirty="0"/>
              <a:t>	inheritance operator and contextual variable for accessing inheritance and behavior properties. Within command declaration: </a:t>
            </a:r>
            <a:r>
              <a:rPr lang="en-US" i="1" dirty="0">
                <a:solidFill>
                  <a:schemeClr val="accent6"/>
                </a:solidFill>
              </a:rPr>
              <a:t>this</a:t>
            </a:r>
            <a:r>
              <a:rPr lang="en-US" dirty="0"/>
              <a:t>,</a:t>
            </a:r>
            <a:r>
              <a:rPr lang="en-US" dirty="0">
                <a:solidFill>
                  <a:schemeClr val="accent6"/>
                </a:solidFill>
              </a:rPr>
              <a:t> …</a:t>
            </a:r>
            <a:r>
              <a:rPr lang="en-US" dirty="0"/>
              <a:t>,</a:t>
            </a:r>
            <a:r>
              <a:rPr lang="en-US" dirty="0">
                <a:solidFill>
                  <a:schemeClr val="accent6"/>
                </a:solidFill>
              </a:rPr>
              <a:t> args</a:t>
            </a:r>
            <a:r>
              <a:rPr lang="en-US" dirty="0"/>
              <a:t>,</a:t>
            </a:r>
            <a:r>
              <a:rPr lang="en-US" dirty="0">
                <a:solidFill>
                  <a:schemeClr val="accent6"/>
                </a:solidFill>
              </a:rPr>
              <a:t> *</a:t>
            </a:r>
            <a:r>
              <a:rPr lang="en-US" dirty="0"/>
              <a:t>, </a:t>
            </a:r>
            <a:r>
              <a:rPr lang="en-US" dirty="0">
                <a:solidFill>
                  <a:schemeClr val="accent6"/>
                </a:solidFill>
              </a:rPr>
              <a:t>&amp;</a:t>
            </a:r>
            <a:r>
              <a:rPr lang="en-US" dirty="0"/>
              <a:t>, </a:t>
            </a:r>
            <a:r>
              <a:rPr lang="en-US" dirty="0">
                <a:solidFill>
                  <a:schemeClr val="accent6"/>
                </a:solidFill>
              </a:rPr>
              <a:t>^</a:t>
            </a:r>
            <a:r>
              <a:rPr lang="en-US" dirty="0"/>
              <a:t>.</a:t>
            </a:r>
          </a:p>
          <a:p>
            <a:pPr marL="2743200" indent="-2743200">
              <a:tabLst>
                <a:tab pos="1712913" algn="l"/>
                <a:tab pos="5032375" algn="l"/>
              </a:tabLst>
            </a:pPr>
            <a:r>
              <a:rPr lang="en-US" u="wavyHeavy" dirty="0">
                <a:uFill>
                  <a:solidFill>
                    <a:schemeClr val="accent6"/>
                  </a:solidFill>
                </a:uFill>
              </a:rPr>
              <a:t>@</a:t>
            </a:r>
            <a:r>
              <a:rPr lang="en-US" dirty="0"/>
              <a:t>	</a:t>
            </a:r>
            <a:r>
              <a:rPr lang="en-US" dirty="0" err="1">
                <a:solidFill>
                  <a:schemeClr val="accent6"/>
                </a:solidFill>
              </a:rPr>
              <a:t>tsl</a:t>
            </a:r>
            <a:r>
              <a:rPr lang="en-US" dirty="0"/>
              <a:t>	identifier character whose usage rules are restricted to rules defined by the language system.</a:t>
            </a:r>
          </a:p>
        </p:txBody>
      </p:sp>
      <p:sp>
        <p:nvSpPr>
          <p:cNvPr id="2" name="Date Placeholder 1"/>
          <p:cNvSpPr>
            <a:spLocks noGrp="1"/>
          </p:cNvSpPr>
          <p:nvPr>
            <p:ph type="dt" sz="half" idx="10"/>
          </p:nvPr>
        </p:nvSpPr>
        <p:spPr/>
        <p:txBody>
          <a:bodyPr/>
          <a:lstStyle/>
          <a:p>
            <a:r>
              <a:rPr lang="en-US"/>
              <a:t>11/17/2016</a:t>
            </a:r>
          </a:p>
        </p:txBody>
      </p:sp>
      <p:sp>
        <p:nvSpPr>
          <p:cNvPr id="3" name="Footer Placeholder 2"/>
          <p:cNvSpPr>
            <a:spLocks noGrp="1"/>
          </p:cNvSpPr>
          <p:nvPr>
            <p:ph type="ftr" sz="quarter" idx="11"/>
          </p:nvPr>
        </p:nvSpPr>
        <p:spPr/>
        <p:txBody>
          <a:bodyPr/>
          <a:lstStyle/>
          <a:p>
            <a:r>
              <a:rPr lang="en-US"/>
              <a:t>TSL Talk by David Simmons, Smallscript Corp (c) 2016</a:t>
            </a:r>
          </a:p>
        </p:txBody>
      </p:sp>
      <p:sp>
        <p:nvSpPr>
          <p:cNvPr id="4" name="Slide Number Placeholder 3"/>
          <p:cNvSpPr>
            <a:spLocks noGrp="1"/>
          </p:cNvSpPr>
          <p:nvPr>
            <p:ph type="sldNum" sz="quarter" idx="12"/>
          </p:nvPr>
        </p:nvSpPr>
        <p:spPr/>
        <p:txBody>
          <a:bodyPr/>
          <a:lstStyle/>
          <a:p>
            <a:fld id="{105BAA42-C468-4EF5-AA42-7CC2BF194DB1}" type="slidenum">
              <a:rPr lang="en-US" smtClean="0"/>
              <a:t>9</a:t>
            </a:fld>
            <a:endParaRPr lang="en-US"/>
          </a:p>
        </p:txBody>
      </p:sp>
    </p:spTree>
    <p:extLst>
      <p:ext uri="{BB962C8B-B14F-4D97-AF65-F5344CB8AC3E}">
        <p14:creationId xmlns:p14="http://schemas.microsoft.com/office/powerpoint/2010/main" val="2146669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838200" y="1424688"/>
            <a:ext cx="10515600" cy="115226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9" name="Title 8"/>
          <p:cNvSpPr>
            <a:spLocks noGrp="1"/>
          </p:cNvSpPr>
          <p:nvPr>
            <p:ph type="title"/>
          </p:nvPr>
        </p:nvSpPr>
        <p:spPr/>
        <p:txBody>
          <a:bodyPr/>
          <a:lstStyle/>
          <a:p>
            <a:r>
              <a:rPr lang="en-US" dirty="0"/>
              <a:t>Command </a:t>
            </a:r>
            <a:r>
              <a:rPr lang="en-US" i="1" dirty="0">
                <a:solidFill>
                  <a:schemeClr val="tx1">
                    <a:lumMod val="50000"/>
                    <a:lumOff val="50000"/>
                  </a:schemeClr>
                </a:solidFill>
              </a:rPr>
              <a:t>re-examined as </a:t>
            </a:r>
            <a:r>
              <a:rPr lang="en-US" dirty="0"/>
              <a:t>Message</a:t>
            </a:r>
            <a:endParaRPr lang="en-US" i="1" dirty="0"/>
          </a:p>
        </p:txBody>
      </p:sp>
      <p:sp>
        <p:nvSpPr>
          <p:cNvPr id="10" name="Rectangle 9"/>
          <p:cNvSpPr/>
          <p:nvPr/>
        </p:nvSpPr>
        <p:spPr>
          <a:xfrm>
            <a:off x="998913" y="1981639"/>
            <a:ext cx="1812175" cy="4987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Command</a:t>
            </a:r>
          </a:p>
        </p:txBody>
      </p:sp>
      <p:sp>
        <p:nvSpPr>
          <p:cNvPr id="11" name="Rectangle 10"/>
          <p:cNvSpPr/>
          <p:nvPr/>
        </p:nvSpPr>
        <p:spPr>
          <a:xfrm>
            <a:off x="5036820" y="1981639"/>
            <a:ext cx="2118360" cy="49876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Params </a:t>
            </a:r>
            <a:r>
              <a:rPr lang="en-US" i="1" dirty="0"/>
              <a:t>(aka words)</a:t>
            </a:r>
            <a:endParaRPr lang="en-US" dirty="0"/>
          </a:p>
        </p:txBody>
      </p:sp>
      <p:sp>
        <p:nvSpPr>
          <p:cNvPr id="13" name="Rectangle 12"/>
          <p:cNvSpPr/>
          <p:nvPr/>
        </p:nvSpPr>
        <p:spPr>
          <a:xfrm>
            <a:off x="854825" y="1441313"/>
            <a:ext cx="1206731" cy="308546"/>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i="1" dirty="0"/>
              <a:t>statement</a:t>
            </a:r>
          </a:p>
        </p:txBody>
      </p:sp>
      <p:grpSp>
        <p:nvGrpSpPr>
          <p:cNvPr id="31" name="Group 30"/>
          <p:cNvGrpSpPr/>
          <p:nvPr/>
        </p:nvGrpSpPr>
        <p:grpSpPr>
          <a:xfrm>
            <a:off x="638694" y="2784772"/>
            <a:ext cx="11702242" cy="3539430"/>
            <a:chOff x="638694" y="3050772"/>
            <a:chExt cx="11702242" cy="3539430"/>
          </a:xfrm>
        </p:grpSpPr>
        <p:sp>
          <p:nvSpPr>
            <p:cNvPr id="14" name="TextBox 13"/>
            <p:cNvSpPr txBox="1"/>
            <p:nvPr/>
          </p:nvSpPr>
          <p:spPr>
            <a:xfrm>
              <a:off x="638694" y="3050772"/>
              <a:ext cx="11702242" cy="3539430"/>
            </a:xfrm>
            <a:prstGeom prst="rect">
              <a:avLst/>
            </a:prstGeom>
            <a:noFill/>
          </p:spPr>
          <p:txBody>
            <a:bodyPr wrap="none" rtlCol="0">
              <a:spAutoFit/>
            </a:bodyPr>
            <a:lstStyle/>
            <a:p>
              <a:pPr>
                <a:lnSpc>
                  <a:spcPct val="200000"/>
                </a:lnSpc>
              </a:pPr>
              <a:r>
                <a:rPr lang="en-US" sz="2800" dirty="0">
                  <a:solidFill>
                    <a:schemeClr val="accent1"/>
                  </a:solidFill>
                  <a:latin typeface="Consolas" panose="020B0609020204030204" pitchFamily="49" charset="0"/>
                </a:rPr>
                <a:t>putl</a:t>
              </a:r>
              <a:r>
                <a:rPr lang="en-US" sz="2800" dirty="0">
                  <a:latin typeface="Consolas" panose="020B0609020204030204" pitchFamily="49" charset="0"/>
                </a:rPr>
                <a:t> </a:t>
              </a:r>
              <a:r>
                <a:rPr lang="en-US" sz="2800" dirty="0">
                  <a:solidFill>
                    <a:schemeClr val="accent6"/>
                  </a:solidFill>
                  <a:latin typeface="Consolas" panose="020B0609020204030204" pitchFamily="49" charset="0"/>
                </a:rPr>
                <a:t>$msg</a:t>
              </a:r>
              <a:r>
                <a:rPr lang="en-US" sz="2800" dirty="0">
                  <a:latin typeface="Consolas" panose="020B0609020204030204" pitchFamily="49" charset="0"/>
                </a:rPr>
                <a:t>;  			</a:t>
              </a:r>
              <a:r>
                <a:rPr lang="en-US" sz="2800" dirty="0">
                  <a:solidFill>
                    <a:schemeClr val="tx1">
                      <a:lumMod val="50000"/>
                      <a:lumOff val="50000"/>
                    </a:schemeClr>
                  </a:solidFill>
                  <a:latin typeface="Consolas" panose="020B0609020204030204" pitchFamily="49" charset="0"/>
                </a:rPr>
                <a:t># A TCL command with macro-param</a:t>
              </a:r>
            </a:p>
            <a:p>
              <a:pPr>
                <a:lnSpc>
                  <a:spcPct val="200000"/>
                </a:lnSpc>
              </a:pPr>
              <a:r>
                <a:rPr lang="en-US" sz="2800" dirty="0">
                  <a:solidFill>
                    <a:schemeClr val="accent1"/>
                  </a:solidFill>
                  <a:latin typeface="Consolas" panose="020B0609020204030204" pitchFamily="49" charset="0"/>
                </a:rPr>
                <a:t>putl(msg)</a:t>
              </a:r>
              <a:r>
                <a:rPr lang="en-US" sz="2800" dirty="0">
                  <a:latin typeface="Consolas" panose="020B0609020204030204" pitchFamily="49" charset="0"/>
                </a:rPr>
                <a:t>				</a:t>
              </a:r>
              <a:r>
                <a:rPr lang="en-US" sz="2800" dirty="0">
                  <a:solidFill>
                    <a:schemeClr val="tx1">
                      <a:lumMod val="50000"/>
                      <a:lumOff val="50000"/>
                    </a:schemeClr>
                  </a:solidFill>
                  <a:latin typeface="Consolas" panose="020B0609020204030204" pitchFamily="49" charset="0"/>
                </a:rPr>
                <a:t># A TSL function with expr-param</a:t>
              </a:r>
            </a:p>
            <a:p>
              <a:pPr>
                <a:lnSpc>
                  <a:spcPct val="200000"/>
                </a:lnSpc>
              </a:pPr>
              <a:r>
                <a:rPr lang="en-US" sz="2800" dirty="0">
                  <a:solidFill>
                    <a:schemeClr val="accent1"/>
                  </a:solidFill>
                  <a:latin typeface="Consolas" panose="020B0609020204030204" pitchFamily="49" charset="0"/>
                </a:rPr>
                <a:t>stream.putl(msg)</a:t>
              </a:r>
              <a:r>
                <a:rPr lang="en-US" sz="2800" dirty="0">
                  <a:latin typeface="Consolas" panose="020B0609020204030204" pitchFamily="49" charset="0"/>
                </a:rPr>
                <a:t>;		</a:t>
              </a:r>
              <a:r>
                <a:rPr lang="en-US" sz="2800" dirty="0">
                  <a:solidFill>
                    <a:schemeClr val="tx1">
                      <a:lumMod val="50000"/>
                      <a:lumOff val="50000"/>
                    </a:schemeClr>
                  </a:solidFill>
                  <a:latin typeface="Consolas" panose="020B0609020204030204" pitchFamily="49" charset="0"/>
                </a:rPr>
                <a:t># A TSL method with an expr-param</a:t>
              </a:r>
            </a:p>
            <a:p>
              <a:pPr>
                <a:lnSpc>
                  <a:spcPct val="200000"/>
                </a:lnSpc>
              </a:pPr>
              <a:r>
                <a:rPr lang="en-US" sz="2800" dirty="0">
                  <a:solidFill>
                    <a:schemeClr val="accent1"/>
                  </a:solidFill>
                  <a:latin typeface="Consolas" panose="020B0609020204030204" pitchFamily="49" charset="0"/>
                </a:rPr>
                <a:t>stream.putl() </a:t>
              </a:r>
              <a:r>
                <a:rPr lang="en-US" sz="2800" dirty="0">
                  <a:solidFill>
                    <a:schemeClr val="accent6"/>
                  </a:solidFill>
                  <a:latin typeface="Consolas" panose="020B0609020204030204" pitchFamily="49" charset="0"/>
                </a:rPr>
                <a:t>$msg</a:t>
              </a:r>
              <a:r>
                <a:rPr lang="en-US" sz="2800" dirty="0">
                  <a:latin typeface="Consolas" panose="020B0609020204030204" pitchFamily="49" charset="0"/>
                </a:rPr>
                <a:t>;	</a:t>
              </a:r>
              <a:r>
                <a:rPr lang="en-US" sz="2800" dirty="0">
                  <a:solidFill>
                    <a:schemeClr val="tx1">
                      <a:lumMod val="50000"/>
                      <a:lumOff val="50000"/>
                    </a:schemeClr>
                  </a:solidFill>
                  <a:latin typeface="Consolas" panose="020B0609020204030204" pitchFamily="49" charset="0"/>
                </a:rPr>
                <a:t># A TSL method with </a:t>
              </a:r>
              <a:r>
                <a:rPr lang="en-US" sz="2800">
                  <a:solidFill>
                    <a:schemeClr val="tx1">
                      <a:lumMod val="50000"/>
                      <a:lumOff val="50000"/>
                    </a:schemeClr>
                  </a:solidFill>
                  <a:latin typeface="Consolas" panose="020B0609020204030204" pitchFamily="49" charset="0"/>
                </a:rPr>
                <a:t>a macro-param</a:t>
              </a:r>
              <a:endParaRPr lang="en-US" sz="2800" dirty="0">
                <a:solidFill>
                  <a:schemeClr val="tx1">
                    <a:lumMod val="50000"/>
                    <a:lumOff val="50000"/>
                  </a:schemeClr>
                </a:solidFill>
                <a:latin typeface="Consolas" panose="020B0609020204030204" pitchFamily="49" charset="0"/>
              </a:endParaRPr>
            </a:p>
          </p:txBody>
        </p:sp>
        <p:sp>
          <p:nvSpPr>
            <p:cNvPr id="16" name="Arrow: Curved Down 15"/>
            <p:cNvSpPr/>
            <p:nvPr/>
          </p:nvSpPr>
          <p:spPr>
            <a:xfrm>
              <a:off x="789016" y="3216081"/>
              <a:ext cx="597131" cy="191192"/>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Arrow: Curved Down 17"/>
            <p:cNvSpPr/>
            <p:nvPr/>
          </p:nvSpPr>
          <p:spPr>
            <a:xfrm>
              <a:off x="789015" y="3903787"/>
              <a:ext cx="1621675" cy="33570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Arrow: Curved Down 18"/>
            <p:cNvSpPr/>
            <p:nvPr/>
          </p:nvSpPr>
          <p:spPr>
            <a:xfrm>
              <a:off x="739138" y="4767357"/>
              <a:ext cx="3034840" cy="325149"/>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Arrow: Curved Down 19"/>
            <p:cNvSpPr/>
            <p:nvPr/>
          </p:nvSpPr>
          <p:spPr>
            <a:xfrm>
              <a:off x="756459" y="5678779"/>
              <a:ext cx="2452254" cy="277297"/>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2" name="Straight Connector 21"/>
            <p:cNvCxnSpPr/>
            <p:nvPr/>
          </p:nvCxnSpPr>
          <p:spPr>
            <a:xfrm flipV="1">
              <a:off x="739138" y="5519650"/>
              <a:ext cx="1322418" cy="16626"/>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739138" y="6413269"/>
              <a:ext cx="1322418" cy="16626"/>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2061556" y="5115374"/>
              <a:ext cx="749532" cy="9423"/>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2061556" y="5977817"/>
              <a:ext cx="749532" cy="9423"/>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3090946" y="5519649"/>
              <a:ext cx="566652" cy="1"/>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32" name="Rectangle 31"/>
          <p:cNvSpPr/>
          <p:nvPr/>
        </p:nvSpPr>
        <p:spPr>
          <a:xfrm>
            <a:off x="4471561" y="1536415"/>
            <a:ext cx="3425534" cy="362092"/>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i="1" dirty="0"/>
              <a:t>word-tokens: literal, macro-forms</a:t>
            </a:r>
          </a:p>
        </p:txBody>
      </p:sp>
      <p:sp>
        <p:nvSpPr>
          <p:cNvPr id="33" name="Rectangle 32"/>
          <p:cNvSpPr/>
          <p:nvPr/>
        </p:nvSpPr>
        <p:spPr>
          <a:xfrm>
            <a:off x="7943851" y="1536415"/>
            <a:ext cx="1848542" cy="362092"/>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a:solidFill>
                  <a:schemeClr val="tx1"/>
                </a:solidFill>
                <a:latin typeface="Consolas" panose="020B0609020204030204" pitchFamily="49" charset="0"/>
              </a:rPr>
              <a:t>$ "…" […] {…}</a:t>
            </a:r>
          </a:p>
        </p:txBody>
      </p:sp>
      <p:sp>
        <p:nvSpPr>
          <p:cNvPr id="2" name="Date Placeholder 1"/>
          <p:cNvSpPr>
            <a:spLocks noGrp="1"/>
          </p:cNvSpPr>
          <p:nvPr>
            <p:ph type="dt" sz="half" idx="10"/>
          </p:nvPr>
        </p:nvSpPr>
        <p:spPr/>
        <p:txBody>
          <a:bodyPr/>
          <a:lstStyle/>
          <a:p>
            <a:r>
              <a:rPr lang="en-US"/>
              <a:t>11/17/2016</a:t>
            </a:r>
          </a:p>
        </p:txBody>
      </p:sp>
      <p:sp>
        <p:nvSpPr>
          <p:cNvPr id="3" name="Footer Placeholder 2"/>
          <p:cNvSpPr>
            <a:spLocks noGrp="1"/>
          </p:cNvSpPr>
          <p:nvPr>
            <p:ph type="ftr" sz="quarter" idx="11"/>
          </p:nvPr>
        </p:nvSpPr>
        <p:spPr/>
        <p:txBody>
          <a:bodyPr/>
          <a:lstStyle/>
          <a:p>
            <a:r>
              <a:rPr lang="en-US"/>
              <a:t>TSL Talk by David Simmons, Smallscript Corp (c) 2016</a:t>
            </a:r>
          </a:p>
        </p:txBody>
      </p:sp>
      <p:sp>
        <p:nvSpPr>
          <p:cNvPr id="4" name="Slide Number Placeholder 3"/>
          <p:cNvSpPr>
            <a:spLocks noGrp="1"/>
          </p:cNvSpPr>
          <p:nvPr>
            <p:ph type="sldNum" sz="quarter" idx="12"/>
          </p:nvPr>
        </p:nvSpPr>
        <p:spPr/>
        <p:txBody>
          <a:bodyPr/>
          <a:lstStyle/>
          <a:p>
            <a:fld id="{105BAA42-C468-4EF5-AA42-7CC2BF194DB1}" type="slidenum">
              <a:rPr lang="en-US" smtClean="0"/>
              <a:t>10</a:t>
            </a:fld>
            <a:endParaRPr lang="en-US"/>
          </a:p>
        </p:txBody>
      </p:sp>
    </p:spTree>
    <p:extLst>
      <p:ext uri="{BB962C8B-B14F-4D97-AF65-F5344CB8AC3E}">
        <p14:creationId xmlns:p14="http://schemas.microsoft.com/office/powerpoint/2010/main" val="3463227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Variables </a:t>
            </a:r>
            <a:r>
              <a:rPr lang="en-US" i="1" dirty="0">
                <a:solidFill>
                  <a:schemeClr val="tx1">
                    <a:lumMod val="50000"/>
                    <a:lumOff val="50000"/>
                  </a:schemeClr>
                </a:solidFill>
              </a:rPr>
              <a:t>re-examined</a:t>
            </a:r>
            <a:endParaRPr lang="en-US" dirty="0"/>
          </a:p>
        </p:txBody>
      </p:sp>
      <p:sp>
        <p:nvSpPr>
          <p:cNvPr id="3" name="Rectangle 2"/>
          <p:cNvSpPr/>
          <p:nvPr/>
        </p:nvSpPr>
        <p:spPr>
          <a:xfrm>
            <a:off x="838200" y="1690688"/>
            <a:ext cx="1612669" cy="304367"/>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a:t>Declaration</a:t>
            </a:r>
          </a:p>
        </p:txBody>
      </p:sp>
      <p:sp>
        <p:nvSpPr>
          <p:cNvPr id="4" name="TextBox 3"/>
          <p:cNvSpPr txBox="1"/>
          <p:nvPr/>
        </p:nvSpPr>
        <p:spPr>
          <a:xfrm>
            <a:off x="838200" y="2128055"/>
            <a:ext cx="11399274" cy="3785652"/>
          </a:xfrm>
          <a:prstGeom prst="rect">
            <a:avLst/>
          </a:prstGeom>
          <a:noFill/>
        </p:spPr>
        <p:txBody>
          <a:bodyPr wrap="none" rtlCol="0">
            <a:spAutoFit/>
          </a:bodyPr>
          <a:lstStyle/>
          <a:p>
            <a:r>
              <a:rPr lang="en-US" sz="2400" dirty="0">
                <a:solidFill>
                  <a:schemeClr val="accent1"/>
                </a:solidFill>
                <a:latin typeface="Consolas" panose="020B0609020204030204" pitchFamily="49" charset="0"/>
              </a:rPr>
              <a:t>set</a:t>
            </a:r>
            <a:r>
              <a:rPr lang="en-US" sz="2400" dirty="0">
                <a:latin typeface="Consolas" panose="020B0609020204030204" pitchFamily="49" charset="0"/>
              </a:rPr>
              <a:t> </a:t>
            </a:r>
            <a:r>
              <a:rPr lang="en-US" sz="2400" dirty="0" err="1">
                <a:solidFill>
                  <a:schemeClr val="accent6"/>
                </a:solidFill>
                <a:latin typeface="Consolas" panose="020B0609020204030204" pitchFamily="49" charset="0"/>
              </a:rPr>
              <a:t>varName</a:t>
            </a:r>
            <a:r>
              <a:rPr lang="en-US" sz="2400" dirty="0">
                <a:latin typeface="Consolas" panose="020B0609020204030204" pitchFamily="49" charset="0"/>
              </a:rPr>
              <a:t> </a:t>
            </a:r>
            <a:r>
              <a:rPr lang="en-US" sz="2400" i="1" dirty="0" err="1">
                <a:solidFill>
                  <a:schemeClr val="tx1">
                    <a:lumMod val="50000"/>
                    <a:lumOff val="50000"/>
                  </a:schemeClr>
                </a:solidFill>
                <a:latin typeface="Consolas" panose="020B0609020204030204" pitchFamily="49" charset="0"/>
              </a:rPr>
              <a:t>valueParamWord</a:t>
            </a:r>
            <a:r>
              <a:rPr lang="en-US" sz="2400" dirty="0">
                <a:latin typeface="Consolas" panose="020B0609020204030204" pitchFamily="49" charset="0"/>
              </a:rPr>
              <a:t>;		# TCL assignment form</a:t>
            </a:r>
          </a:p>
          <a:p>
            <a:r>
              <a:rPr lang="en-US" sz="2400" dirty="0">
                <a:solidFill>
                  <a:schemeClr val="accent1"/>
                </a:solidFill>
                <a:latin typeface="Consolas" panose="020B0609020204030204" pitchFamily="49" charset="0"/>
              </a:rPr>
              <a:t>set</a:t>
            </a:r>
            <a:r>
              <a:rPr lang="en-US" sz="2400" dirty="0">
                <a:latin typeface="Consolas" panose="020B0609020204030204" pitchFamily="49" charset="0"/>
              </a:rPr>
              <a:t> </a:t>
            </a:r>
            <a:r>
              <a:rPr lang="en-US" sz="2400" dirty="0" err="1">
                <a:solidFill>
                  <a:schemeClr val="accent6"/>
                </a:solidFill>
                <a:latin typeface="Consolas" panose="020B0609020204030204" pitchFamily="49" charset="0"/>
              </a:rPr>
              <a:t>varName</a:t>
            </a:r>
            <a:r>
              <a:rPr lang="en-US" sz="2400" dirty="0">
                <a:latin typeface="Consolas" panose="020B0609020204030204" pitchFamily="49" charset="0"/>
              </a:rPr>
              <a:t>;				# TCL get command</a:t>
            </a:r>
          </a:p>
          <a:p>
            <a:endParaRPr lang="en-US" sz="2400" dirty="0">
              <a:latin typeface="Consolas" panose="020B0609020204030204" pitchFamily="49" charset="0"/>
            </a:endParaRPr>
          </a:p>
          <a:p>
            <a:r>
              <a:rPr lang="en-US" sz="2400" dirty="0">
                <a:solidFill>
                  <a:schemeClr val="accent1"/>
                </a:solidFill>
                <a:latin typeface="Consolas" panose="020B0609020204030204" pitchFamily="49" charset="0"/>
              </a:rPr>
              <a:t>var</a:t>
            </a:r>
            <a:r>
              <a:rPr lang="en-US" sz="2400" dirty="0">
                <a:latin typeface="Consolas" panose="020B0609020204030204" pitchFamily="49" charset="0"/>
              </a:rPr>
              <a:t> </a:t>
            </a:r>
            <a:r>
              <a:rPr lang="en-US" sz="2400" dirty="0" err="1">
                <a:solidFill>
                  <a:schemeClr val="accent6"/>
                </a:solidFill>
                <a:latin typeface="Consolas" panose="020B0609020204030204" pitchFamily="49" charset="0"/>
              </a:rPr>
              <a:t>varRef</a:t>
            </a:r>
            <a:r>
              <a:rPr lang="en-US" sz="2400" dirty="0">
                <a:latin typeface="Consolas" panose="020B0609020204030204" pitchFamily="49" charset="0"/>
              </a:rPr>
              <a:t> = </a:t>
            </a:r>
            <a:r>
              <a:rPr lang="en-US" sz="2400" i="1" dirty="0">
                <a:solidFill>
                  <a:schemeClr val="tx1">
                    <a:lumMod val="50000"/>
                    <a:lumOff val="50000"/>
                  </a:schemeClr>
                </a:solidFill>
                <a:latin typeface="Consolas" panose="020B0609020204030204" pitchFamily="49" charset="0"/>
              </a:rPr>
              <a:t>eval-expr</a:t>
            </a:r>
            <a:r>
              <a:rPr lang="en-US" sz="2400" dirty="0">
                <a:latin typeface="Consolas" panose="020B0609020204030204" pitchFamily="49" charset="0"/>
              </a:rPr>
              <a:t>;		# TSL assignment form</a:t>
            </a:r>
          </a:p>
          <a:p>
            <a:r>
              <a:rPr lang="en-US" sz="2400" dirty="0">
                <a:solidFill>
                  <a:schemeClr val="accent1"/>
                </a:solidFill>
                <a:latin typeface="Consolas" panose="020B0609020204030204" pitchFamily="49" charset="0"/>
              </a:rPr>
              <a:t>var</a:t>
            </a:r>
            <a:r>
              <a:rPr lang="en-US" sz="2400" dirty="0">
                <a:latin typeface="Consolas" panose="020B0609020204030204" pitchFamily="49" charset="0"/>
              </a:rPr>
              <a:t> </a:t>
            </a:r>
            <a:r>
              <a:rPr lang="en-US" sz="2400" dirty="0" err="1">
                <a:solidFill>
                  <a:schemeClr val="accent6"/>
                </a:solidFill>
                <a:latin typeface="Consolas" panose="020B0609020204030204" pitchFamily="49" charset="0"/>
              </a:rPr>
              <a:t>varRef</a:t>
            </a:r>
            <a:r>
              <a:rPr lang="en-US" sz="2400" dirty="0">
                <a:latin typeface="Consolas" panose="020B0609020204030204" pitchFamily="49" charset="0"/>
              </a:rPr>
              <a:t>;				# TSL decl command form</a:t>
            </a:r>
          </a:p>
          <a:p>
            <a:endParaRPr lang="en-US" sz="2400" dirty="0">
              <a:latin typeface="Consolas" panose="020B0609020204030204" pitchFamily="49" charset="0"/>
            </a:endParaRPr>
          </a:p>
          <a:p>
            <a:r>
              <a:rPr lang="en-US" sz="2400" dirty="0">
                <a:latin typeface="Consolas" panose="020B0609020204030204" pitchFamily="49" charset="0"/>
              </a:rPr>
              <a:t>Variable Reference is a </a:t>
            </a:r>
            <a:r>
              <a:rPr lang="en-US" sz="2400" b="1" dirty="0">
                <a:latin typeface="Consolas" panose="020B0609020204030204" pitchFamily="49" charset="0"/>
              </a:rPr>
              <a:t>path</a:t>
            </a:r>
          </a:p>
          <a:p>
            <a:endParaRPr lang="en-US" sz="2400" b="1" dirty="0">
              <a:latin typeface="Consolas" panose="020B0609020204030204" pitchFamily="49" charset="0"/>
            </a:endParaRPr>
          </a:p>
          <a:p>
            <a:r>
              <a:rPr lang="en-US" sz="2400" b="1" dirty="0">
                <a:solidFill>
                  <a:schemeClr val="tx1">
                    <a:lumMod val="50000"/>
                    <a:lumOff val="50000"/>
                  </a:schemeClr>
                </a:solidFill>
                <a:latin typeface="Consolas" panose="020B0609020204030204" pitchFamily="49" charset="0"/>
              </a:rPr>
              <a:t>Path roots are:</a:t>
            </a:r>
          </a:p>
          <a:p>
            <a:r>
              <a:rPr lang="en-US" sz="2400" dirty="0">
                <a:latin typeface="Consolas" panose="020B0609020204030204" pitchFamily="49" charset="0"/>
              </a:rPr>
              <a:t>Global</a:t>
            </a:r>
            <a:r>
              <a:rPr lang="en-US" sz="2400" dirty="0">
                <a:solidFill>
                  <a:schemeClr val="tx1">
                    <a:lumMod val="50000"/>
                    <a:lumOff val="50000"/>
                  </a:schemeClr>
                </a:solidFill>
                <a:latin typeface="Consolas" panose="020B0609020204030204" pitchFamily="49" charset="0"/>
              </a:rPr>
              <a:t>, or in </a:t>
            </a:r>
            <a:r>
              <a:rPr lang="en-US" sz="2400" dirty="0">
                <a:latin typeface="Consolas" panose="020B0609020204030204" pitchFamily="49" charset="0"/>
              </a:rPr>
              <a:t>Stack Frame Context </a:t>
            </a:r>
            <a:r>
              <a:rPr lang="en-US" sz="2400" dirty="0">
                <a:solidFill>
                  <a:schemeClr val="tx1">
                    <a:lumMod val="50000"/>
                    <a:lumOff val="50000"/>
                  </a:schemeClr>
                </a:solidFill>
                <a:latin typeface="Consolas" panose="020B0609020204030204" pitchFamily="49" charset="0"/>
              </a:rPr>
              <a:t>down-level of </a:t>
            </a:r>
            <a:r>
              <a:rPr lang="en-US" sz="2400" dirty="0">
                <a:latin typeface="Consolas" panose="020B0609020204030204" pitchFamily="49" charset="0"/>
              </a:rPr>
              <a:t>global-root-frame</a:t>
            </a:r>
            <a:r>
              <a:rPr lang="en-US" sz="2400" dirty="0">
                <a:solidFill>
                  <a:schemeClr val="tx1">
                    <a:lumMod val="50000"/>
                    <a:lumOff val="50000"/>
                  </a:schemeClr>
                </a:solidFill>
                <a:latin typeface="Consolas" panose="020B0609020204030204" pitchFamily="49" charset="0"/>
              </a:rPr>
              <a:t>.</a:t>
            </a:r>
          </a:p>
        </p:txBody>
      </p:sp>
      <p:cxnSp>
        <p:nvCxnSpPr>
          <p:cNvPr id="6" name="Straight Connector 5"/>
          <p:cNvCxnSpPr/>
          <p:nvPr/>
        </p:nvCxnSpPr>
        <p:spPr>
          <a:xfrm>
            <a:off x="1612669" y="2959327"/>
            <a:ext cx="3707476" cy="0"/>
          </a:xfrm>
          <a:prstGeom prst="line">
            <a:avLst/>
          </a:prstGeom>
          <a:ln w="76200">
            <a:solidFill>
              <a:schemeClr val="accent6"/>
            </a:solidFill>
          </a:ln>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a:off x="1612669" y="4059378"/>
            <a:ext cx="3707476" cy="0"/>
          </a:xfrm>
          <a:prstGeom prst="line">
            <a:avLst/>
          </a:prstGeom>
          <a:ln w="76200">
            <a:solidFill>
              <a:schemeClr val="accent6"/>
            </a:solidFill>
          </a:ln>
        </p:spPr>
        <p:style>
          <a:lnRef idx="3">
            <a:schemeClr val="accent3"/>
          </a:lnRef>
          <a:fillRef idx="0">
            <a:schemeClr val="accent3"/>
          </a:fillRef>
          <a:effectRef idx="2">
            <a:schemeClr val="accent3"/>
          </a:effectRef>
          <a:fontRef idx="minor">
            <a:schemeClr val="tx1"/>
          </a:fontRef>
        </p:style>
      </p:cxnSp>
      <p:cxnSp>
        <p:nvCxnSpPr>
          <p:cNvPr id="9" name="Straight Connector 8"/>
          <p:cNvCxnSpPr/>
          <p:nvPr/>
        </p:nvCxnSpPr>
        <p:spPr>
          <a:xfrm>
            <a:off x="931026" y="3269953"/>
            <a:ext cx="483525" cy="1"/>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931026" y="2189448"/>
            <a:ext cx="483525" cy="1"/>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r>
              <a:rPr lang="en-US"/>
              <a:t>11/17/2016</a:t>
            </a:r>
          </a:p>
        </p:txBody>
      </p:sp>
      <p:sp>
        <p:nvSpPr>
          <p:cNvPr id="7" name="Footer Placeholder 6"/>
          <p:cNvSpPr>
            <a:spLocks noGrp="1"/>
          </p:cNvSpPr>
          <p:nvPr>
            <p:ph type="ftr" sz="quarter" idx="11"/>
          </p:nvPr>
        </p:nvSpPr>
        <p:spPr/>
        <p:txBody>
          <a:bodyPr/>
          <a:lstStyle/>
          <a:p>
            <a:r>
              <a:rPr lang="en-US"/>
              <a:t>TSL Talk by David Simmons, Smallscript Corp (c) 2016</a:t>
            </a:r>
          </a:p>
        </p:txBody>
      </p:sp>
      <p:sp>
        <p:nvSpPr>
          <p:cNvPr id="10" name="Slide Number Placeholder 9"/>
          <p:cNvSpPr>
            <a:spLocks noGrp="1"/>
          </p:cNvSpPr>
          <p:nvPr>
            <p:ph type="sldNum" sz="quarter" idx="12"/>
          </p:nvPr>
        </p:nvSpPr>
        <p:spPr/>
        <p:txBody>
          <a:bodyPr/>
          <a:lstStyle/>
          <a:p>
            <a:fld id="{105BAA42-C468-4EF5-AA42-7CC2BF194DB1}" type="slidenum">
              <a:rPr lang="en-US" smtClean="0"/>
              <a:t>11</a:t>
            </a:fld>
            <a:endParaRPr lang="en-US"/>
          </a:p>
        </p:txBody>
      </p:sp>
    </p:spTree>
    <p:extLst>
      <p:ext uri="{BB962C8B-B14F-4D97-AF65-F5344CB8AC3E}">
        <p14:creationId xmlns:p14="http://schemas.microsoft.com/office/powerpoint/2010/main" val="160578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520950" y="1943894"/>
            <a:ext cx="1320800" cy="13255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dirty="0"/>
              <a:t>Variable Path Expressions</a:t>
            </a:r>
            <a:br>
              <a:rPr lang="en-US" dirty="0"/>
            </a:br>
            <a:r>
              <a:rPr lang="en-US" sz="1800" i="1" dirty="0">
                <a:solidFill>
                  <a:schemeClr val="bg1">
                    <a:lumMod val="50000"/>
                  </a:schemeClr>
                </a:solidFill>
              </a:rPr>
              <a:t>JSON Expressions and TCL quirks mode support</a:t>
            </a:r>
          </a:p>
        </p:txBody>
      </p:sp>
      <p:sp>
        <p:nvSpPr>
          <p:cNvPr id="9" name="Rectangle 8"/>
          <p:cNvSpPr/>
          <p:nvPr/>
        </p:nvSpPr>
        <p:spPr>
          <a:xfrm>
            <a:off x="2051050" y="1943894"/>
            <a:ext cx="304800" cy="13255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0" name="Rectangle 9"/>
          <p:cNvSpPr/>
          <p:nvPr/>
        </p:nvSpPr>
        <p:spPr>
          <a:xfrm>
            <a:off x="3949700" y="1943894"/>
            <a:ext cx="431800" cy="132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330324" y="1943894"/>
            <a:ext cx="409575" cy="1325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 name="TextBox 3"/>
          <p:cNvSpPr txBox="1"/>
          <p:nvPr/>
        </p:nvSpPr>
        <p:spPr>
          <a:xfrm>
            <a:off x="838200" y="1758950"/>
            <a:ext cx="10471150" cy="5201424"/>
          </a:xfrm>
          <a:prstGeom prst="rect">
            <a:avLst/>
          </a:prstGeom>
          <a:noFill/>
        </p:spPr>
        <p:txBody>
          <a:bodyPr wrap="square" rtlCol="0">
            <a:spAutoFit/>
          </a:bodyPr>
          <a:lstStyle/>
          <a:p>
            <a:pPr>
              <a:tabLst>
                <a:tab pos="457200" algn="l"/>
                <a:tab pos="1200150" algn="l"/>
                <a:tab pos="1657350" algn="l"/>
                <a:tab pos="2743200" algn="ctr"/>
                <a:tab pos="3086100" algn="l"/>
              </a:tabLst>
            </a:pPr>
            <a:r>
              <a:rPr lang="en-US" dirty="0"/>
              <a:t>				…</a:t>
            </a:r>
          </a:p>
          <a:p>
            <a:pPr>
              <a:tabLst>
                <a:tab pos="457200" algn="l"/>
                <a:tab pos="1200150" algn="l"/>
                <a:tab pos="1657350" algn="l"/>
                <a:tab pos="2743200" algn="ctr"/>
                <a:tab pos="3086100" algn="l"/>
              </a:tabLst>
            </a:pPr>
            <a:r>
              <a:rPr lang="en-US" dirty="0">
                <a:latin typeface="Consolas" panose="020B0609020204030204" pitchFamily="49" charset="0"/>
              </a:rPr>
              <a:t>$	&amp;	::	</a:t>
            </a:r>
            <a:r>
              <a:rPr lang="en-US" i="1" dirty="0">
                <a:solidFill>
                  <a:schemeClr val="bg1">
                    <a:lumMod val="50000"/>
                  </a:schemeClr>
                </a:solidFill>
              </a:rPr>
              <a:t>identifier</a:t>
            </a:r>
            <a:r>
              <a:rPr lang="en-US" dirty="0">
                <a:latin typeface="Consolas" panose="020B0609020204030204" pitchFamily="49" charset="0"/>
              </a:rPr>
              <a:t>	.	(…)</a:t>
            </a:r>
          </a:p>
          <a:p>
            <a:pPr>
              <a:tabLst>
                <a:tab pos="457200" algn="l"/>
                <a:tab pos="1200150" algn="l"/>
                <a:tab pos="1657350" algn="l"/>
                <a:tab pos="2743200" algn="ctr"/>
                <a:tab pos="3086100" algn="l"/>
              </a:tabLst>
            </a:pPr>
            <a:r>
              <a:rPr lang="en-US" dirty="0">
                <a:latin typeface="Consolas" panose="020B0609020204030204" pitchFamily="49" charset="0"/>
              </a:rPr>
              <a:t>	&amp;&amp;	^	 {…}	::	</a:t>
            </a:r>
          </a:p>
          <a:p>
            <a:pPr>
              <a:tabLst>
                <a:tab pos="457200" algn="l"/>
                <a:tab pos="1200150" algn="l"/>
                <a:tab pos="1657350" algn="l"/>
                <a:tab pos="2743200" algn="ctr"/>
                <a:tab pos="3086100" algn="l"/>
              </a:tabLst>
            </a:pPr>
            <a:r>
              <a:rPr lang="en-US" dirty="0">
                <a:latin typeface="Consolas" panose="020B0609020204030204" pitchFamily="49" charset="0"/>
              </a:rPr>
              <a:t>		.	 […]</a:t>
            </a:r>
          </a:p>
          <a:p>
            <a:pPr>
              <a:tabLst>
                <a:tab pos="457200" algn="l"/>
                <a:tab pos="1200150" algn="l"/>
                <a:tab pos="1657350" algn="l"/>
                <a:tab pos="2743200" algn="ctr"/>
                <a:tab pos="3086100" algn="l"/>
              </a:tabLst>
            </a:pPr>
            <a:r>
              <a:rPr lang="en-US" sz="2000" u="sng" dirty="0">
                <a:solidFill>
                  <a:schemeClr val="accent6">
                    <a:lumMod val="75000"/>
                  </a:schemeClr>
                </a:solidFill>
              </a:rPr>
              <a:t>Examples</a:t>
            </a:r>
            <a:r>
              <a:rPr lang="en-US" sz="2000" dirty="0">
                <a:solidFill>
                  <a:schemeClr val="accent6">
                    <a:lumMod val="75000"/>
                  </a:schemeClr>
                </a:solidFill>
              </a:rPr>
              <a:t>:</a:t>
            </a:r>
          </a:p>
          <a:p>
            <a:pPr>
              <a:tabLst>
                <a:tab pos="457200" algn="l"/>
                <a:tab pos="1200150" algn="l"/>
                <a:tab pos="1657350" algn="l"/>
                <a:tab pos="2743200" algn="ctr"/>
                <a:tab pos="3086100" algn="l"/>
              </a:tabLst>
            </a:pPr>
            <a:endParaRPr lang="en-US" sz="800" dirty="0"/>
          </a:p>
          <a:p>
            <a:pPr>
              <a:spcAft>
                <a:spcPts val="600"/>
              </a:spcAft>
            </a:pPr>
            <a:r>
              <a:rPr lang="en-US" dirty="0">
                <a:latin typeface="Consolas" panose="020B0609020204030204" pitchFamily="49" charset="0"/>
              </a:rPr>
              <a:t>$[putl "Hello"]</a:t>
            </a:r>
            <a:r>
              <a:rPr lang="en-US" u="wavyHeavy" baseline="30000" dirty="0">
                <a:solidFill>
                  <a:schemeClr val="accent1"/>
                </a:solidFill>
                <a:uFill>
                  <a:solidFill>
                    <a:schemeClr val="accent1"/>
                  </a:solidFill>
                </a:uFill>
                <a:latin typeface="Consolas" panose="020B0609020204030204" pitchFamily="49" charset="0"/>
              </a:rPr>
              <a:t>1</a:t>
            </a:r>
            <a:r>
              <a:rPr lang="en-US" dirty="0"/>
              <a:t>		</a:t>
            </a:r>
            <a:r>
              <a:rPr lang="en-US" dirty="0">
                <a:latin typeface="Consolas" panose="020B0609020204030204" pitchFamily="49" charset="0"/>
              </a:rPr>
              <a:t>${putl "Hello"}</a:t>
            </a:r>
            <a:r>
              <a:rPr lang="en-US" baseline="30000" dirty="0">
                <a:solidFill>
                  <a:srgbClr val="C00000"/>
                </a:solidFill>
              </a:rPr>
              <a:t> </a:t>
            </a:r>
            <a:r>
              <a:rPr lang="en-US" sz="2400" baseline="30000" dirty="0">
                <a:solidFill>
                  <a:srgbClr val="C00000"/>
                </a:solidFill>
              </a:rPr>
              <a:t>†</a:t>
            </a:r>
            <a:r>
              <a:rPr lang="en-US" baseline="30000" dirty="0">
                <a:solidFill>
                  <a:srgbClr val="C00000"/>
                </a:solidFill>
              </a:rPr>
              <a:t> </a:t>
            </a:r>
            <a:r>
              <a:rPr lang="en-US" dirty="0">
                <a:latin typeface="Consolas" panose="020B0609020204030204" pitchFamily="49" charset="0"/>
              </a:rPr>
              <a:t>		$(17 + 5 % 3)</a:t>
            </a:r>
            <a:r>
              <a:rPr lang="en-US" u="wavyHeavy" baseline="30000" dirty="0">
                <a:solidFill>
                  <a:schemeClr val="accent1"/>
                </a:solidFill>
                <a:uFill>
                  <a:solidFill>
                    <a:schemeClr val="accent1"/>
                  </a:solidFill>
                </a:uFill>
                <a:latin typeface="Consolas" panose="020B0609020204030204" pitchFamily="49" charset="0"/>
              </a:rPr>
              <a:t>3</a:t>
            </a:r>
            <a:endParaRPr lang="en-US" dirty="0">
              <a:latin typeface="Consolas" panose="020B0609020204030204" pitchFamily="49" charset="0"/>
            </a:endParaRPr>
          </a:p>
          <a:p>
            <a:pPr>
              <a:spcAft>
                <a:spcPts val="600"/>
              </a:spcAft>
            </a:pPr>
            <a:r>
              <a:rPr lang="en-US" dirty="0"/>
              <a:t>$::</a:t>
            </a:r>
            <a:r>
              <a:rPr lang="en-US" i="1" dirty="0">
                <a:solidFill>
                  <a:schemeClr val="bg1">
                    <a:lumMod val="50000"/>
                  </a:schemeClr>
                </a:solidFill>
              </a:rPr>
              <a:t>identifier-expr</a:t>
            </a:r>
            <a:r>
              <a:rPr lang="en-US" i="1" dirty="0"/>
              <a:t>			</a:t>
            </a:r>
            <a:r>
              <a:rPr lang="en-US" dirty="0"/>
              <a:t>$^</a:t>
            </a:r>
            <a:r>
              <a:rPr lang="en-US" i="1" dirty="0">
                <a:solidFill>
                  <a:schemeClr val="bg1">
                    <a:lumMod val="50000"/>
                  </a:schemeClr>
                </a:solidFill>
              </a:rPr>
              <a:t>identifier-expr</a:t>
            </a:r>
            <a:r>
              <a:rPr lang="en-US" i="1" dirty="0"/>
              <a:t>			</a:t>
            </a:r>
            <a:r>
              <a:rPr lang="en-US" dirty="0"/>
              <a:t>$</a:t>
            </a:r>
            <a:r>
              <a:rPr lang="en-US" i="1" dirty="0">
                <a:solidFill>
                  <a:schemeClr val="bg1">
                    <a:lumMod val="50000"/>
                  </a:schemeClr>
                </a:solidFill>
              </a:rPr>
              <a:t>identifier-expr</a:t>
            </a:r>
          </a:p>
          <a:p>
            <a:pPr>
              <a:spcAft>
                <a:spcPts val="600"/>
              </a:spcAft>
            </a:pPr>
            <a:r>
              <a:rPr lang="en-US" dirty="0"/>
              <a:t>$</a:t>
            </a:r>
            <a:r>
              <a:rPr lang="en-US" i="1" dirty="0">
                <a:solidFill>
                  <a:schemeClr val="bg1">
                    <a:lumMod val="50000"/>
                  </a:schemeClr>
                </a:solidFill>
              </a:rPr>
              <a:t>identifier</a:t>
            </a:r>
            <a:r>
              <a:rPr lang="en-US" dirty="0"/>
              <a:t>.{</a:t>
            </a:r>
            <a:r>
              <a:rPr lang="en-US" i="1" dirty="0">
                <a:solidFill>
                  <a:schemeClr val="bg1">
                    <a:lumMod val="50000"/>
                  </a:schemeClr>
                </a:solidFill>
              </a:rPr>
              <a:t>literal-key</a:t>
            </a:r>
            <a:r>
              <a:rPr lang="en-US" dirty="0"/>
              <a:t>}.[</a:t>
            </a:r>
            <a:r>
              <a:rPr lang="en-US" i="1" dirty="0">
                <a:solidFill>
                  <a:schemeClr val="bg1">
                    <a:lumMod val="50000"/>
                  </a:schemeClr>
                </a:solidFill>
              </a:rPr>
              <a:t>expr-key</a:t>
            </a:r>
            <a:r>
              <a:rPr lang="en-US" dirty="0"/>
              <a:t>]	$a.b[3]	$a::b[3] 	 $a.b::[3] 		$a{b}[3]["z"]	</a:t>
            </a:r>
          </a:p>
          <a:p>
            <a:pPr>
              <a:spcAft>
                <a:spcPts val="600"/>
              </a:spcAft>
            </a:pPr>
            <a:r>
              <a:rPr lang="en-US" dirty="0"/>
              <a:t>$</a:t>
            </a:r>
            <a:r>
              <a:rPr lang="en-US" i="1" dirty="0">
                <a:solidFill>
                  <a:schemeClr val="bg1">
                    <a:lumMod val="50000"/>
                  </a:schemeClr>
                </a:solidFill>
              </a:rPr>
              <a:t>receiver-path-expr</a:t>
            </a:r>
            <a:r>
              <a:rPr lang="en-US" dirty="0"/>
              <a:t>::</a:t>
            </a:r>
            <a:r>
              <a:rPr lang="en-US" i="1" dirty="0">
                <a:solidFill>
                  <a:schemeClr val="bg1">
                    <a:lumMod val="50000"/>
                  </a:schemeClr>
                </a:solidFill>
              </a:rPr>
              <a:t>namespace-expr</a:t>
            </a:r>
            <a:r>
              <a:rPr lang="en-US" dirty="0"/>
              <a:t>(</a:t>
            </a:r>
            <a:r>
              <a:rPr lang="en-US" i="1" dirty="0">
                <a:solidFill>
                  <a:schemeClr val="bg1">
                    <a:lumMod val="50000"/>
                  </a:schemeClr>
                </a:solidFill>
              </a:rPr>
              <a:t>?invoke-expr-param?, …</a:t>
            </a:r>
            <a:r>
              <a:rPr lang="en-US" dirty="0"/>
              <a:t>)</a:t>
            </a:r>
          </a:p>
          <a:p>
            <a:pPr>
              <a:tabLst>
                <a:tab pos="457200" algn="l"/>
                <a:tab pos="1200150" algn="l"/>
                <a:tab pos="1657350" algn="l"/>
                <a:tab pos="2743200" algn="ctr"/>
                <a:tab pos="3086100" algn="l"/>
              </a:tabLst>
            </a:pPr>
            <a:r>
              <a:rPr lang="en-US" sz="2400" u="sng" dirty="0">
                <a:solidFill>
                  <a:schemeClr val="accent5">
                    <a:lumMod val="75000"/>
                  </a:schemeClr>
                </a:solidFill>
              </a:rPr>
              <a:t>Cases of Note</a:t>
            </a:r>
            <a:r>
              <a:rPr lang="en-US" sz="2400" dirty="0">
                <a:solidFill>
                  <a:schemeClr val="accent5">
                    <a:lumMod val="75000"/>
                  </a:schemeClr>
                </a:solidFill>
              </a:rPr>
              <a:t>:</a:t>
            </a:r>
          </a:p>
          <a:p>
            <a:pPr>
              <a:tabLst>
                <a:tab pos="457200" algn="l"/>
                <a:tab pos="1200150" algn="l"/>
                <a:tab pos="1657350" algn="l"/>
                <a:tab pos="2743200" algn="ctr"/>
                <a:tab pos="3086100" algn="l"/>
              </a:tabLst>
            </a:pPr>
            <a:endParaRPr lang="en-US" sz="800" u="sng" dirty="0">
              <a:solidFill>
                <a:schemeClr val="accent5">
                  <a:lumMod val="75000"/>
                </a:schemeClr>
              </a:solidFill>
            </a:endParaRPr>
          </a:p>
          <a:p>
            <a:pPr marL="3887788" indent="-3887788"/>
            <a:r>
              <a:rPr lang="en-US" dirty="0">
                <a:latin typeface="Consolas" panose="020B0609020204030204" pitchFamily="49" charset="0"/>
              </a:rPr>
              <a:t>&amp;{</a:t>
            </a:r>
            <a:r>
              <a:rPr lang="en-US" dirty="0"/>
              <a:t> </a:t>
            </a:r>
            <a:r>
              <a:rPr lang="en-US" i="1" dirty="0">
                <a:solidFill>
                  <a:schemeClr val="bg1">
                    <a:lumMod val="50000"/>
                  </a:schemeClr>
                </a:solidFill>
              </a:rPr>
              <a:t>… JSON pojo …</a:t>
            </a:r>
            <a:r>
              <a:rPr lang="en-US" dirty="0"/>
              <a:t> </a:t>
            </a:r>
            <a:r>
              <a:rPr lang="en-US" dirty="0">
                <a:latin typeface="Consolas" panose="020B0609020204030204" pitchFamily="49" charset="0"/>
              </a:rPr>
              <a:t>}</a:t>
            </a:r>
            <a:r>
              <a:rPr lang="en-US" dirty="0"/>
              <a:t>	</a:t>
            </a:r>
            <a:r>
              <a:rPr lang="en-US" b="1" dirty="0">
                <a:solidFill>
                  <a:schemeClr val="accent5">
                    <a:lumMod val="75000"/>
                  </a:schemeClr>
                </a:solidFill>
              </a:rPr>
              <a:t>JSON</a:t>
            </a:r>
            <a:r>
              <a:rPr lang="en-US" dirty="0"/>
              <a:t> pojo supporting TSL </a:t>
            </a:r>
            <a:r>
              <a:rPr lang="en-US" b="1" dirty="0">
                <a:latin typeface="Consolas" panose="020B0609020204030204" pitchFamily="49" charset="0"/>
              </a:rPr>
              <a:t>eval</a:t>
            </a:r>
            <a:r>
              <a:rPr lang="en-US" dirty="0"/>
              <a:t> </a:t>
            </a:r>
            <a:r>
              <a:rPr lang="en-US" i="1" dirty="0"/>
              <a:t>expr</a:t>
            </a:r>
            <a:r>
              <a:rPr lang="en-US" dirty="0"/>
              <a:t> extensions and auto-conversion. </a:t>
            </a:r>
          </a:p>
          <a:p>
            <a:pPr marL="3887788" indent="-3887788"/>
            <a:r>
              <a:rPr lang="en-US" dirty="0">
                <a:latin typeface="Consolas" panose="020B0609020204030204" pitchFamily="49" charset="0"/>
              </a:rPr>
              <a:t>&amp;[</a:t>
            </a:r>
            <a:r>
              <a:rPr lang="en-US" dirty="0"/>
              <a:t> </a:t>
            </a:r>
            <a:r>
              <a:rPr lang="en-US" i="1" dirty="0">
                <a:solidFill>
                  <a:schemeClr val="bg1">
                    <a:lumMod val="50000"/>
                  </a:schemeClr>
                </a:solidFill>
              </a:rPr>
              <a:t>… JSON poja …</a:t>
            </a:r>
            <a:r>
              <a:rPr lang="en-US" dirty="0"/>
              <a:t> </a:t>
            </a:r>
            <a:r>
              <a:rPr lang="en-US" dirty="0">
                <a:latin typeface="Consolas" panose="020B0609020204030204" pitchFamily="49" charset="0"/>
              </a:rPr>
              <a:t>]</a:t>
            </a:r>
            <a:r>
              <a:rPr lang="en-US" dirty="0"/>
              <a:t>	</a:t>
            </a:r>
            <a:r>
              <a:rPr lang="en-US" b="1" dirty="0">
                <a:solidFill>
                  <a:schemeClr val="accent5">
                    <a:lumMod val="75000"/>
                  </a:schemeClr>
                </a:solidFill>
              </a:rPr>
              <a:t>JSON</a:t>
            </a:r>
            <a:r>
              <a:rPr lang="en-US" dirty="0"/>
              <a:t> poja supporting TSL </a:t>
            </a:r>
            <a:r>
              <a:rPr lang="en-US" b="1" dirty="0">
                <a:latin typeface="Consolas" panose="020B0609020204030204" pitchFamily="49" charset="0"/>
              </a:rPr>
              <a:t>eval</a:t>
            </a:r>
            <a:r>
              <a:rPr lang="en-US" dirty="0"/>
              <a:t> </a:t>
            </a:r>
            <a:r>
              <a:rPr lang="en-US" i="1" dirty="0"/>
              <a:t>expr</a:t>
            </a:r>
            <a:r>
              <a:rPr lang="en-US" dirty="0"/>
              <a:t> extensions.</a:t>
            </a:r>
          </a:p>
          <a:p>
            <a:pPr marL="3084513" indent="-3084513"/>
            <a:endParaRPr lang="en-US" dirty="0"/>
          </a:p>
          <a:p>
            <a:pPr marL="3887788" indent="-3887788"/>
            <a:r>
              <a:rPr lang="en-US" dirty="0">
                <a:latin typeface="Consolas" panose="020B0609020204030204" pitchFamily="49" charset="0"/>
              </a:rPr>
              <a:t>var </a:t>
            </a:r>
            <a:r>
              <a:rPr lang="en-US" i="1" dirty="0">
                <a:solidFill>
                  <a:schemeClr val="bg1">
                    <a:lumMod val="50000"/>
                  </a:schemeClr>
                </a:solidFill>
              </a:rPr>
              <a:t>identifier-path</a:t>
            </a:r>
            <a:r>
              <a:rPr lang="en-US" dirty="0">
                <a:latin typeface="Consolas" panose="020B0609020204030204" pitchFamily="49" charset="0"/>
              </a:rPr>
              <a:t> = &amp;&amp;</a:t>
            </a:r>
            <a:r>
              <a:rPr lang="en-US" i="1" dirty="0">
                <a:solidFill>
                  <a:schemeClr val="bg1">
                    <a:lumMod val="50000"/>
                  </a:schemeClr>
                </a:solidFill>
              </a:rPr>
              <a:t>var-ref-path</a:t>
            </a:r>
            <a:r>
              <a:rPr lang="en-US" dirty="0">
                <a:latin typeface="Consolas" panose="020B0609020204030204" pitchFamily="49" charset="0"/>
              </a:rPr>
              <a:t>;	</a:t>
            </a:r>
            <a:r>
              <a:rPr lang="en-US" b="1" dirty="0">
                <a:solidFill>
                  <a:schemeClr val="accent5">
                    <a:lumMod val="75000"/>
                  </a:schemeClr>
                </a:solidFill>
              </a:rPr>
              <a:t>Binds two variables</a:t>
            </a:r>
            <a:r>
              <a:rPr lang="en-US" dirty="0"/>
              <a:t>, as opposed to assignment.</a:t>
            </a:r>
          </a:p>
          <a:p>
            <a:pPr marL="3084513" indent="-3084513"/>
            <a:endParaRPr lang="en-US" dirty="0"/>
          </a:p>
        </p:txBody>
      </p:sp>
      <p:sp>
        <p:nvSpPr>
          <p:cNvPr id="3" name="Date Placeholder 2"/>
          <p:cNvSpPr>
            <a:spLocks noGrp="1"/>
          </p:cNvSpPr>
          <p:nvPr>
            <p:ph type="dt" sz="half" idx="10"/>
          </p:nvPr>
        </p:nvSpPr>
        <p:spPr/>
        <p:txBody>
          <a:bodyPr/>
          <a:lstStyle/>
          <a:p>
            <a:r>
              <a:rPr lang="en-US"/>
              <a:t>11/17/2016</a:t>
            </a:r>
          </a:p>
        </p:txBody>
      </p:sp>
      <p:sp>
        <p:nvSpPr>
          <p:cNvPr id="5" name="Footer Placeholder 4"/>
          <p:cNvSpPr>
            <a:spLocks noGrp="1"/>
          </p:cNvSpPr>
          <p:nvPr>
            <p:ph type="ftr" sz="quarter" idx="11"/>
          </p:nvPr>
        </p:nvSpPr>
        <p:spPr/>
        <p:txBody>
          <a:bodyPr/>
          <a:lstStyle/>
          <a:p>
            <a:r>
              <a:rPr lang="en-US"/>
              <a:t>TSL Talk by David Simmons, Smallscript Corp (c) 2016</a:t>
            </a:r>
          </a:p>
        </p:txBody>
      </p:sp>
      <p:sp>
        <p:nvSpPr>
          <p:cNvPr id="6" name="Slide Number Placeholder 5"/>
          <p:cNvSpPr>
            <a:spLocks noGrp="1"/>
          </p:cNvSpPr>
          <p:nvPr>
            <p:ph type="sldNum" sz="quarter" idx="12"/>
          </p:nvPr>
        </p:nvSpPr>
        <p:spPr/>
        <p:txBody>
          <a:bodyPr/>
          <a:lstStyle/>
          <a:p>
            <a:fld id="{105BAA42-C468-4EF5-AA42-7CC2BF194DB1}" type="slidenum">
              <a:rPr lang="en-US" smtClean="0"/>
              <a:t>12</a:t>
            </a:fld>
            <a:endParaRPr lang="en-US"/>
          </a:p>
        </p:txBody>
      </p:sp>
    </p:spTree>
    <p:extLst>
      <p:ext uri="{BB962C8B-B14F-4D97-AF65-F5344CB8AC3E}">
        <p14:creationId xmlns:p14="http://schemas.microsoft.com/office/powerpoint/2010/main" val="2564800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7" name="TextBox 6"/>
          <p:cNvSpPr txBox="1"/>
          <p:nvPr/>
        </p:nvSpPr>
        <p:spPr>
          <a:xfrm>
            <a:off x="3058126" y="1379964"/>
            <a:ext cx="5774338" cy="4247317"/>
          </a:xfrm>
          <a:prstGeom prst="rect">
            <a:avLst/>
          </a:prstGeom>
          <a:noFill/>
        </p:spPr>
        <p:txBody>
          <a:bodyPr wrap="none" rtlCol="0" anchor="ctr">
            <a:spAutoFit/>
          </a:bodyPr>
          <a:lstStyle/>
          <a:p>
            <a:pPr algn="ctr"/>
            <a:r>
              <a:rPr lang="en-US" sz="7200" dirty="0"/>
              <a:t>DEMO</a:t>
            </a:r>
          </a:p>
          <a:p>
            <a:pPr algn="ctr"/>
            <a:endParaRPr lang="en-US" sz="7200" dirty="0"/>
          </a:p>
          <a:p>
            <a:pPr algn="ctr"/>
            <a:r>
              <a:rPr lang="en-US" sz="7200" dirty="0">
                <a:solidFill>
                  <a:schemeClr val="bg1"/>
                </a:solidFill>
                <a:latin typeface="Consolas" panose="020B0609020204030204" pitchFamily="49" charset="0"/>
              </a:rPr>
              <a:t>var sharing</a:t>
            </a:r>
          </a:p>
          <a:p>
            <a:pPr algn="ctr"/>
            <a:r>
              <a:rPr lang="en-US" sz="5400" i="1" dirty="0"/>
              <a:t>Script Example</a:t>
            </a:r>
          </a:p>
        </p:txBody>
      </p:sp>
      <p:sp>
        <p:nvSpPr>
          <p:cNvPr id="2" name="Date Placeholder 1"/>
          <p:cNvSpPr>
            <a:spLocks noGrp="1"/>
          </p:cNvSpPr>
          <p:nvPr>
            <p:ph type="dt" sz="half" idx="10"/>
          </p:nvPr>
        </p:nvSpPr>
        <p:spPr/>
        <p:txBody>
          <a:bodyPr/>
          <a:lstStyle/>
          <a:p>
            <a:r>
              <a:rPr lang="en-US"/>
              <a:t>11/17/2016</a:t>
            </a:r>
          </a:p>
        </p:txBody>
      </p:sp>
      <p:sp>
        <p:nvSpPr>
          <p:cNvPr id="3" name="Footer Placeholder 2"/>
          <p:cNvSpPr>
            <a:spLocks noGrp="1"/>
          </p:cNvSpPr>
          <p:nvPr>
            <p:ph type="ftr" sz="quarter" idx="11"/>
          </p:nvPr>
        </p:nvSpPr>
        <p:spPr/>
        <p:txBody>
          <a:bodyPr/>
          <a:lstStyle/>
          <a:p>
            <a:r>
              <a:rPr lang="en-US"/>
              <a:t>TSL Talk by David Simmons, Smallscript Corp (c) 2016</a:t>
            </a:r>
          </a:p>
        </p:txBody>
      </p:sp>
      <p:sp>
        <p:nvSpPr>
          <p:cNvPr id="4" name="Slide Number Placeholder 3"/>
          <p:cNvSpPr>
            <a:spLocks noGrp="1"/>
          </p:cNvSpPr>
          <p:nvPr>
            <p:ph type="sldNum" sz="quarter" idx="12"/>
          </p:nvPr>
        </p:nvSpPr>
        <p:spPr/>
        <p:txBody>
          <a:bodyPr/>
          <a:lstStyle/>
          <a:p>
            <a:fld id="{105BAA42-C468-4EF5-AA42-7CC2BF194DB1}" type="slidenum">
              <a:rPr lang="en-US" smtClean="0"/>
              <a:t>13</a:t>
            </a:fld>
            <a:endParaRPr lang="en-US"/>
          </a:p>
        </p:txBody>
      </p:sp>
    </p:spTree>
    <p:extLst>
      <p:ext uri="{BB962C8B-B14F-4D97-AF65-F5344CB8AC3E}">
        <p14:creationId xmlns:p14="http://schemas.microsoft.com/office/powerpoint/2010/main" val="790225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p:cNvSpPr/>
          <p:nvPr/>
        </p:nvSpPr>
        <p:spPr>
          <a:xfrm>
            <a:off x="9919121" y="3693263"/>
            <a:ext cx="1271682" cy="26711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dirty="0"/>
              <a:t>Object Model</a:t>
            </a:r>
          </a:p>
        </p:txBody>
      </p:sp>
      <p:sp>
        <p:nvSpPr>
          <p:cNvPr id="5" name="Rectangle: Diagonal Corners Rounded 4"/>
          <p:cNvSpPr/>
          <p:nvPr/>
        </p:nvSpPr>
        <p:spPr>
          <a:xfrm>
            <a:off x="5966813" y="1194068"/>
            <a:ext cx="5386987" cy="1271682"/>
          </a:xfrm>
          <a:prstGeom prst="round2Diag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4" name="Rectangle 3"/>
          <p:cNvSpPr/>
          <p:nvPr/>
        </p:nvSpPr>
        <p:spPr>
          <a:xfrm>
            <a:off x="8008570" y="1563401"/>
            <a:ext cx="1283793" cy="6671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C/C++ Structured Storage</a:t>
            </a:r>
          </a:p>
        </p:txBody>
      </p:sp>
      <p:sp>
        <p:nvSpPr>
          <p:cNvPr id="6" name="Rectangle 5"/>
          <p:cNvSpPr/>
          <p:nvPr/>
        </p:nvSpPr>
        <p:spPr>
          <a:xfrm>
            <a:off x="6218627" y="1563400"/>
            <a:ext cx="1283793" cy="667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Header</a:t>
            </a:r>
          </a:p>
        </p:txBody>
      </p:sp>
      <p:sp>
        <p:nvSpPr>
          <p:cNvPr id="7" name="Rectangle 6"/>
          <p:cNvSpPr/>
          <p:nvPr/>
        </p:nvSpPr>
        <p:spPr>
          <a:xfrm>
            <a:off x="9798513" y="1563401"/>
            <a:ext cx="1283793" cy="6671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Slots</a:t>
            </a:r>
          </a:p>
        </p:txBody>
      </p:sp>
      <p:sp>
        <p:nvSpPr>
          <p:cNvPr id="8" name="TextBox 7"/>
          <p:cNvSpPr txBox="1"/>
          <p:nvPr/>
        </p:nvSpPr>
        <p:spPr>
          <a:xfrm flipH="1">
            <a:off x="5798061" y="1125470"/>
            <a:ext cx="1104851" cy="369332"/>
          </a:xfrm>
          <a:prstGeom prst="rect">
            <a:avLst/>
          </a:prstGeom>
          <a:noFill/>
        </p:spPr>
        <p:txBody>
          <a:bodyPr wrap="square" rtlCol="0" anchor="ctr">
            <a:spAutoFit/>
          </a:bodyPr>
          <a:lstStyle/>
          <a:p>
            <a:pPr algn="ctr"/>
            <a:r>
              <a:rPr lang="en-US" i="1" dirty="0">
                <a:solidFill>
                  <a:schemeClr val="bg1"/>
                </a:solidFill>
              </a:rPr>
              <a:t>Object</a:t>
            </a:r>
          </a:p>
        </p:txBody>
      </p:sp>
      <p:grpSp>
        <p:nvGrpSpPr>
          <p:cNvPr id="10" name="Group 9"/>
          <p:cNvGrpSpPr/>
          <p:nvPr/>
        </p:nvGrpSpPr>
        <p:grpSpPr>
          <a:xfrm>
            <a:off x="347290" y="5073639"/>
            <a:ext cx="5555739" cy="1340280"/>
            <a:chOff x="669448" y="2196207"/>
            <a:chExt cx="5555739" cy="1340280"/>
          </a:xfrm>
        </p:grpSpPr>
        <p:sp>
          <p:nvSpPr>
            <p:cNvPr id="11" name="Rectangle: Diagonal Corners Rounded 10"/>
            <p:cNvSpPr/>
            <p:nvPr/>
          </p:nvSpPr>
          <p:spPr>
            <a:xfrm>
              <a:off x="838200" y="2264805"/>
              <a:ext cx="5386987" cy="1271682"/>
            </a:xfrm>
            <a:prstGeom prst="round2Diag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12" name="Rectangle 11"/>
            <p:cNvSpPr/>
            <p:nvPr/>
          </p:nvSpPr>
          <p:spPr>
            <a:xfrm>
              <a:off x="2879957" y="2634138"/>
              <a:ext cx="1283793" cy="6671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C/C++ Structured Storage</a:t>
              </a:r>
            </a:p>
          </p:txBody>
        </p:sp>
        <p:sp>
          <p:nvSpPr>
            <p:cNvPr id="13" name="Rectangle 12"/>
            <p:cNvSpPr/>
            <p:nvPr/>
          </p:nvSpPr>
          <p:spPr>
            <a:xfrm>
              <a:off x="1090014" y="2634137"/>
              <a:ext cx="1283793" cy="667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Header</a:t>
              </a:r>
            </a:p>
          </p:txBody>
        </p:sp>
        <p:sp>
          <p:nvSpPr>
            <p:cNvPr id="14" name="Rectangle 13"/>
            <p:cNvSpPr/>
            <p:nvPr/>
          </p:nvSpPr>
          <p:spPr>
            <a:xfrm>
              <a:off x="4669900" y="2634138"/>
              <a:ext cx="1283793" cy="6671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Slots</a:t>
              </a:r>
            </a:p>
          </p:txBody>
        </p:sp>
        <p:sp>
          <p:nvSpPr>
            <p:cNvPr id="15" name="TextBox 14"/>
            <p:cNvSpPr txBox="1"/>
            <p:nvPr/>
          </p:nvSpPr>
          <p:spPr>
            <a:xfrm flipH="1">
              <a:off x="669448" y="2196207"/>
              <a:ext cx="1104851" cy="369332"/>
            </a:xfrm>
            <a:prstGeom prst="rect">
              <a:avLst/>
            </a:prstGeom>
            <a:noFill/>
          </p:spPr>
          <p:txBody>
            <a:bodyPr wrap="square" rtlCol="0" anchor="ctr">
              <a:spAutoFit/>
            </a:bodyPr>
            <a:lstStyle/>
            <a:p>
              <a:pPr algn="ctr"/>
              <a:r>
                <a:rPr lang="en-US" i="1" dirty="0">
                  <a:solidFill>
                    <a:schemeClr val="bg1"/>
                  </a:solidFill>
                </a:rPr>
                <a:t>Object</a:t>
              </a:r>
            </a:p>
          </p:txBody>
        </p:sp>
      </p:grpSp>
      <p:sp>
        <p:nvSpPr>
          <p:cNvPr id="16" name="Rectangle: Diagonal Corners Snipped 15"/>
          <p:cNvSpPr/>
          <p:nvPr/>
        </p:nvSpPr>
        <p:spPr>
          <a:xfrm>
            <a:off x="4066192" y="3354708"/>
            <a:ext cx="3672902" cy="1205829"/>
          </a:xfrm>
          <a:prstGeom prst="snip2Diag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8" name="Rectangle 17"/>
          <p:cNvSpPr/>
          <p:nvPr/>
        </p:nvSpPr>
        <p:spPr>
          <a:xfrm>
            <a:off x="4337683" y="3693263"/>
            <a:ext cx="1283793" cy="6671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Key</a:t>
            </a:r>
            <a:br>
              <a:rPr lang="en-US" dirty="0"/>
            </a:br>
            <a:r>
              <a:rPr lang="en-US" i="1" dirty="0"/>
              <a:t>Symbol</a:t>
            </a:r>
          </a:p>
        </p:txBody>
      </p:sp>
      <p:sp>
        <p:nvSpPr>
          <p:cNvPr id="20" name="Rectangle 19"/>
          <p:cNvSpPr/>
          <p:nvPr/>
        </p:nvSpPr>
        <p:spPr>
          <a:xfrm>
            <a:off x="6179603" y="3666468"/>
            <a:ext cx="1283793" cy="6671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Value</a:t>
            </a:r>
          </a:p>
          <a:p>
            <a:pPr algn="ctr"/>
            <a:r>
              <a:rPr lang="en-US" i="1" dirty="0"/>
              <a:t>ObjRef</a:t>
            </a:r>
          </a:p>
        </p:txBody>
      </p:sp>
      <p:cxnSp>
        <p:nvCxnSpPr>
          <p:cNvPr id="24" name="Connector: Elbow 23"/>
          <p:cNvCxnSpPr>
            <a:stCxn id="7" idx="2"/>
            <a:endCxn id="18" idx="0"/>
          </p:cNvCxnSpPr>
          <p:nvPr/>
        </p:nvCxnSpPr>
        <p:spPr>
          <a:xfrm rot="5400000">
            <a:off x="6978628" y="231480"/>
            <a:ext cx="1462735" cy="5460830"/>
          </a:xfrm>
          <a:prstGeom prst="bentConnector3">
            <a:avLst/>
          </a:prstGeom>
          <a:ln w="762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4" idx="0"/>
            <a:endCxn id="18" idx="2"/>
          </p:cNvCxnSpPr>
          <p:nvPr/>
        </p:nvCxnSpPr>
        <p:spPr>
          <a:xfrm flipH="1" flipV="1">
            <a:off x="4979580" y="4360390"/>
            <a:ext cx="10059" cy="1151180"/>
          </a:xfrm>
          <a:prstGeom prst="straightConnector1">
            <a:avLst/>
          </a:prstGeom>
          <a:ln w="762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105680" y="3327914"/>
            <a:ext cx="2325893" cy="338554"/>
          </a:xfrm>
          <a:prstGeom prst="rect">
            <a:avLst/>
          </a:prstGeom>
          <a:noFill/>
        </p:spPr>
        <p:txBody>
          <a:bodyPr wrap="none" rtlCol="0">
            <a:spAutoFit/>
          </a:bodyPr>
          <a:lstStyle/>
          <a:p>
            <a:r>
              <a:rPr lang="en-US" sz="1600" dirty="0">
                <a:solidFill>
                  <a:schemeClr val="bg1"/>
                </a:solidFill>
              </a:rPr>
              <a:t>Variable </a:t>
            </a:r>
            <a:r>
              <a:rPr lang="en-US" sz="1600" i="1" dirty="0">
                <a:solidFill>
                  <a:schemeClr val="bg1"/>
                </a:solidFill>
              </a:rPr>
              <a:t>(aka Association)</a:t>
            </a:r>
          </a:p>
        </p:txBody>
      </p:sp>
      <p:sp>
        <p:nvSpPr>
          <p:cNvPr id="31" name="Rectangle: Diagonal Corners Rounded 30"/>
          <p:cNvSpPr/>
          <p:nvPr/>
        </p:nvSpPr>
        <p:spPr>
          <a:xfrm>
            <a:off x="6296379" y="5142237"/>
            <a:ext cx="5386987" cy="1271682"/>
          </a:xfrm>
          <a:prstGeom prst="round2Diag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32" name="Rectangle 31"/>
          <p:cNvSpPr/>
          <p:nvPr/>
        </p:nvSpPr>
        <p:spPr>
          <a:xfrm>
            <a:off x="8338136" y="5511570"/>
            <a:ext cx="1283793" cy="6671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C/C++ Structured Storage</a:t>
            </a:r>
          </a:p>
        </p:txBody>
      </p:sp>
      <p:sp>
        <p:nvSpPr>
          <p:cNvPr id="33" name="Rectangle 32"/>
          <p:cNvSpPr/>
          <p:nvPr/>
        </p:nvSpPr>
        <p:spPr>
          <a:xfrm>
            <a:off x="6548193" y="5511569"/>
            <a:ext cx="1283793" cy="667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Header</a:t>
            </a:r>
          </a:p>
        </p:txBody>
      </p:sp>
      <p:sp>
        <p:nvSpPr>
          <p:cNvPr id="34" name="Rectangle 33"/>
          <p:cNvSpPr/>
          <p:nvPr/>
        </p:nvSpPr>
        <p:spPr>
          <a:xfrm>
            <a:off x="10128079" y="5511570"/>
            <a:ext cx="1283793" cy="6671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Slots</a:t>
            </a:r>
          </a:p>
        </p:txBody>
      </p:sp>
      <p:sp>
        <p:nvSpPr>
          <p:cNvPr id="35" name="TextBox 34"/>
          <p:cNvSpPr txBox="1"/>
          <p:nvPr/>
        </p:nvSpPr>
        <p:spPr>
          <a:xfrm flipH="1">
            <a:off x="6127627" y="5073639"/>
            <a:ext cx="1104851" cy="369332"/>
          </a:xfrm>
          <a:prstGeom prst="rect">
            <a:avLst/>
          </a:prstGeom>
          <a:noFill/>
        </p:spPr>
        <p:txBody>
          <a:bodyPr wrap="square" rtlCol="0" anchor="ctr">
            <a:spAutoFit/>
          </a:bodyPr>
          <a:lstStyle/>
          <a:p>
            <a:pPr algn="ctr"/>
            <a:r>
              <a:rPr lang="en-US" i="1" dirty="0">
                <a:solidFill>
                  <a:schemeClr val="bg1"/>
                </a:solidFill>
              </a:rPr>
              <a:t>Object</a:t>
            </a:r>
          </a:p>
        </p:txBody>
      </p:sp>
      <p:cxnSp>
        <p:nvCxnSpPr>
          <p:cNvPr id="37" name="Connector: Elbow 36"/>
          <p:cNvCxnSpPr>
            <a:endCxn id="31" idx="3"/>
          </p:cNvCxnSpPr>
          <p:nvPr/>
        </p:nvCxnSpPr>
        <p:spPr>
          <a:xfrm>
            <a:off x="7502420" y="4026826"/>
            <a:ext cx="1487453" cy="1115411"/>
          </a:xfrm>
          <a:prstGeom prst="bentConnector2">
            <a:avLst/>
          </a:prstGeom>
          <a:ln w="762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918821" y="1349356"/>
            <a:ext cx="4798619" cy="1323439"/>
          </a:xfrm>
          <a:prstGeom prst="rect">
            <a:avLst/>
          </a:prstGeom>
          <a:noFill/>
        </p:spPr>
        <p:txBody>
          <a:bodyPr wrap="square" rtlCol="0" anchor="ctr">
            <a:spAutoFit/>
          </a:bodyPr>
          <a:lstStyle/>
          <a:p>
            <a:r>
              <a:rPr lang="en-US" sz="2000" i="1" dirty="0"/>
              <a:t>Logically, objects reference other objects using </a:t>
            </a:r>
            <a:r>
              <a:rPr lang="en-US" sz="2000" b="1" i="1" dirty="0"/>
              <a:t>key-value</a:t>
            </a:r>
            <a:r>
              <a:rPr lang="en-US" sz="2000" i="1" dirty="0"/>
              <a:t> associations which can be shared. An association can also be called a </a:t>
            </a:r>
            <a:r>
              <a:rPr lang="en-US" sz="2000" b="1" i="1" dirty="0"/>
              <a:t>variable</a:t>
            </a:r>
            <a:r>
              <a:rPr lang="en-US" sz="2000" dirty="0"/>
              <a:t>.</a:t>
            </a:r>
          </a:p>
        </p:txBody>
      </p:sp>
      <p:sp>
        <p:nvSpPr>
          <p:cNvPr id="39" name="TextBox 38"/>
          <p:cNvSpPr txBox="1"/>
          <p:nvPr/>
        </p:nvSpPr>
        <p:spPr>
          <a:xfrm>
            <a:off x="484662" y="2993992"/>
            <a:ext cx="3573957" cy="1200329"/>
          </a:xfrm>
          <a:prstGeom prst="rect">
            <a:avLst/>
          </a:prstGeom>
          <a:noFill/>
        </p:spPr>
        <p:txBody>
          <a:bodyPr wrap="square" rtlCol="0">
            <a:spAutoFit/>
          </a:bodyPr>
          <a:lstStyle/>
          <a:p>
            <a:r>
              <a:rPr lang="en-US" i="1" dirty="0">
                <a:solidFill>
                  <a:schemeClr val="bg1">
                    <a:lumMod val="50000"/>
                  </a:schemeClr>
                </a:solidFill>
              </a:rPr>
              <a:t>In practice, the internals are more highly optimized and only used associations as an object proxy indirection when sharing requires it.</a:t>
            </a:r>
            <a:endParaRPr lang="en-US" dirty="0"/>
          </a:p>
        </p:txBody>
      </p:sp>
      <p:sp>
        <p:nvSpPr>
          <p:cNvPr id="40" name="TextBox 39"/>
          <p:cNvSpPr txBox="1"/>
          <p:nvPr/>
        </p:nvSpPr>
        <p:spPr>
          <a:xfrm>
            <a:off x="5135479" y="2635805"/>
            <a:ext cx="6452007" cy="646331"/>
          </a:xfrm>
          <a:prstGeom prst="rect">
            <a:avLst/>
          </a:prstGeom>
          <a:noFill/>
        </p:spPr>
        <p:txBody>
          <a:bodyPr wrap="square" rtlCol="0">
            <a:spAutoFit/>
          </a:bodyPr>
          <a:lstStyle/>
          <a:p>
            <a:r>
              <a:rPr lang="en-US" i="1" dirty="0">
                <a:solidFill>
                  <a:schemeClr val="bg1">
                    <a:lumMod val="50000"/>
                  </a:schemeClr>
                </a:solidFill>
              </a:rPr>
              <a:t>TSL </a:t>
            </a:r>
            <a:r>
              <a:rPr lang="en-US" b="1" i="1" dirty="0">
                <a:solidFill>
                  <a:schemeClr val="bg1">
                    <a:lumMod val="50000"/>
                  </a:schemeClr>
                </a:solidFill>
              </a:rPr>
              <a:t>variables</a:t>
            </a:r>
            <a:r>
              <a:rPr lang="en-US" i="1" dirty="0">
                <a:solidFill>
                  <a:schemeClr val="bg1">
                    <a:lumMod val="50000"/>
                  </a:schemeClr>
                </a:solidFill>
              </a:rPr>
              <a:t> and </a:t>
            </a:r>
            <a:r>
              <a:rPr lang="en-US" b="1" i="1" dirty="0">
                <a:solidFill>
                  <a:schemeClr val="bg1">
                    <a:lumMod val="50000"/>
                  </a:schemeClr>
                </a:solidFill>
              </a:rPr>
              <a:t>commands</a:t>
            </a:r>
            <a:r>
              <a:rPr lang="en-US" i="1" dirty="0">
                <a:solidFill>
                  <a:schemeClr val="bg1">
                    <a:lumMod val="50000"/>
                  </a:schemeClr>
                </a:solidFill>
              </a:rPr>
              <a:t> play a key role in how </a:t>
            </a:r>
            <a:br>
              <a:rPr lang="en-US" i="1" dirty="0">
                <a:solidFill>
                  <a:schemeClr val="bg1">
                    <a:lumMod val="50000"/>
                  </a:schemeClr>
                </a:solidFill>
              </a:rPr>
            </a:br>
            <a:r>
              <a:rPr lang="en-US" b="1" i="1" dirty="0">
                <a:solidFill>
                  <a:schemeClr val="bg1">
                    <a:lumMod val="50000"/>
                  </a:schemeClr>
                </a:solidFill>
              </a:rPr>
              <a:t>perspective types</a:t>
            </a:r>
            <a:r>
              <a:rPr lang="en-US" i="1" dirty="0">
                <a:solidFill>
                  <a:schemeClr val="bg1">
                    <a:lumMod val="50000"/>
                  </a:schemeClr>
                </a:solidFill>
              </a:rPr>
              <a:t> are used for versioning and dynamic security</a:t>
            </a:r>
            <a:endParaRPr lang="en-US" dirty="0"/>
          </a:p>
        </p:txBody>
      </p:sp>
      <p:sp>
        <p:nvSpPr>
          <p:cNvPr id="41" name="TextBox 40"/>
          <p:cNvSpPr txBox="1"/>
          <p:nvPr/>
        </p:nvSpPr>
        <p:spPr>
          <a:xfrm>
            <a:off x="9116849" y="3374059"/>
            <a:ext cx="2922823" cy="1477328"/>
          </a:xfrm>
          <a:prstGeom prst="rect">
            <a:avLst/>
          </a:prstGeom>
          <a:noFill/>
        </p:spPr>
        <p:txBody>
          <a:bodyPr wrap="square" rtlCol="0">
            <a:spAutoFit/>
          </a:bodyPr>
          <a:lstStyle/>
          <a:p>
            <a:r>
              <a:rPr lang="en-US" b="1" i="1" dirty="0">
                <a:solidFill>
                  <a:schemeClr val="bg1">
                    <a:lumMod val="50000"/>
                  </a:schemeClr>
                </a:solidFill>
              </a:rPr>
              <a:t>ObjRef</a:t>
            </a:r>
            <a:r>
              <a:rPr lang="en-US" i="1" dirty="0">
                <a:solidFill>
                  <a:schemeClr val="bg1">
                    <a:lumMod val="50000"/>
                  </a:schemeClr>
                </a:solidFill>
              </a:rPr>
              <a:t>’s are tagged pointers. Certain </a:t>
            </a:r>
            <a:r>
              <a:rPr lang="en-US" b="1" i="1" dirty="0">
                <a:solidFill>
                  <a:schemeClr val="bg1">
                    <a:lumMod val="50000"/>
                  </a:schemeClr>
                </a:solidFill>
              </a:rPr>
              <a:t>scalar values</a:t>
            </a:r>
            <a:r>
              <a:rPr lang="en-US" i="1" dirty="0">
                <a:solidFill>
                  <a:schemeClr val="bg1">
                    <a:lumMod val="50000"/>
                  </a:schemeClr>
                </a:solidFill>
              </a:rPr>
              <a:t>, like IntPs objects, actually have their value encoded directly in the pointer.</a:t>
            </a:r>
            <a:endParaRPr lang="en-US" dirty="0"/>
          </a:p>
        </p:txBody>
      </p:sp>
      <p:sp>
        <p:nvSpPr>
          <p:cNvPr id="42" name="Rectangle 41"/>
          <p:cNvSpPr/>
          <p:nvPr/>
        </p:nvSpPr>
        <p:spPr>
          <a:xfrm>
            <a:off x="628576" y="4371007"/>
            <a:ext cx="1562352" cy="41178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Expando Type</a:t>
            </a:r>
          </a:p>
        </p:txBody>
      </p:sp>
      <p:cxnSp>
        <p:nvCxnSpPr>
          <p:cNvPr id="43" name="Straight Arrow Connector 42"/>
          <p:cNvCxnSpPr>
            <a:stCxn id="13" idx="0"/>
            <a:endCxn id="42" idx="2"/>
          </p:cNvCxnSpPr>
          <p:nvPr/>
        </p:nvCxnSpPr>
        <p:spPr>
          <a:xfrm flipH="1" flipV="1">
            <a:off x="1409752" y="4782789"/>
            <a:ext cx="1" cy="728780"/>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Diagonal Corners Rounded 2"/>
          <p:cNvSpPr/>
          <p:nvPr/>
        </p:nvSpPr>
        <p:spPr>
          <a:xfrm>
            <a:off x="2557799" y="4333595"/>
            <a:ext cx="1363055" cy="517792"/>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proto-super</a:t>
            </a:r>
          </a:p>
          <a:p>
            <a:pPr algn="ctr"/>
            <a:r>
              <a:rPr lang="en-US" sz="1400" i="1" dirty="0"/>
              <a:t>mixin behavior</a:t>
            </a:r>
            <a:endParaRPr lang="en-US" i="1" dirty="0"/>
          </a:p>
        </p:txBody>
      </p:sp>
      <p:sp>
        <p:nvSpPr>
          <p:cNvPr id="9" name="Arrow: Right 8"/>
          <p:cNvSpPr/>
          <p:nvPr/>
        </p:nvSpPr>
        <p:spPr>
          <a:xfrm>
            <a:off x="2274699" y="4509126"/>
            <a:ext cx="193780" cy="138631"/>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Date Placeholder 16"/>
          <p:cNvSpPr>
            <a:spLocks noGrp="1"/>
          </p:cNvSpPr>
          <p:nvPr>
            <p:ph type="dt" sz="half" idx="10"/>
          </p:nvPr>
        </p:nvSpPr>
        <p:spPr/>
        <p:txBody>
          <a:bodyPr/>
          <a:lstStyle/>
          <a:p>
            <a:r>
              <a:rPr lang="en-US"/>
              <a:t>11/17/2016</a:t>
            </a:r>
          </a:p>
        </p:txBody>
      </p:sp>
      <p:sp>
        <p:nvSpPr>
          <p:cNvPr id="21" name="Footer Placeholder 20"/>
          <p:cNvSpPr>
            <a:spLocks noGrp="1"/>
          </p:cNvSpPr>
          <p:nvPr>
            <p:ph type="ftr" sz="quarter" idx="11"/>
          </p:nvPr>
        </p:nvSpPr>
        <p:spPr/>
        <p:txBody>
          <a:bodyPr/>
          <a:lstStyle/>
          <a:p>
            <a:r>
              <a:rPr lang="en-US"/>
              <a:t>TSL Talk by David Simmons, Smallscript Corp (c) 2016</a:t>
            </a:r>
          </a:p>
        </p:txBody>
      </p:sp>
      <p:sp>
        <p:nvSpPr>
          <p:cNvPr id="22" name="Slide Number Placeholder 21"/>
          <p:cNvSpPr>
            <a:spLocks noGrp="1"/>
          </p:cNvSpPr>
          <p:nvPr>
            <p:ph type="sldNum" sz="quarter" idx="12"/>
          </p:nvPr>
        </p:nvSpPr>
        <p:spPr/>
        <p:txBody>
          <a:bodyPr/>
          <a:lstStyle/>
          <a:p>
            <a:fld id="{105BAA42-C468-4EF5-AA42-7CC2BF194DB1}" type="slidenum">
              <a:rPr lang="en-US" smtClean="0"/>
              <a:t>14</a:t>
            </a:fld>
            <a:endParaRPr lang="en-US"/>
          </a:p>
        </p:txBody>
      </p:sp>
    </p:spTree>
    <p:extLst>
      <p:ext uri="{BB962C8B-B14F-4D97-AF65-F5344CB8AC3E}">
        <p14:creationId xmlns:p14="http://schemas.microsoft.com/office/powerpoint/2010/main" val="2179851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 Space</a:t>
            </a:r>
          </a:p>
        </p:txBody>
      </p:sp>
      <p:sp>
        <p:nvSpPr>
          <p:cNvPr id="4" name="Cloud 3"/>
          <p:cNvSpPr/>
          <p:nvPr/>
        </p:nvSpPr>
        <p:spPr>
          <a:xfrm>
            <a:off x="838200" y="2113417"/>
            <a:ext cx="10515600" cy="4293441"/>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5" name="TextBox 4"/>
          <p:cNvSpPr txBox="1"/>
          <p:nvPr/>
        </p:nvSpPr>
        <p:spPr>
          <a:xfrm>
            <a:off x="838200" y="1338294"/>
            <a:ext cx="9283279" cy="1015663"/>
          </a:xfrm>
          <a:prstGeom prst="rect">
            <a:avLst/>
          </a:prstGeom>
          <a:noFill/>
        </p:spPr>
        <p:txBody>
          <a:bodyPr wrap="square" rtlCol="0">
            <a:spAutoFit/>
          </a:bodyPr>
          <a:lstStyle/>
          <a:p>
            <a:r>
              <a:rPr lang="en-US" dirty="0"/>
              <a:t>One per engine created within a process. </a:t>
            </a:r>
          </a:p>
          <a:p>
            <a:endParaRPr lang="en-US" sz="600" dirty="0"/>
          </a:p>
          <a:p>
            <a:r>
              <a:rPr lang="en-US" dirty="0">
                <a:solidFill>
                  <a:schemeClr val="bg1">
                    <a:lumMod val="50000"/>
                  </a:schemeClr>
                </a:solidFill>
              </a:rPr>
              <a:t>There can be an unlimited number of engines within a process. Each engine takes microseconds to create or release.</a:t>
            </a:r>
          </a:p>
        </p:txBody>
      </p:sp>
      <p:grpSp>
        <p:nvGrpSpPr>
          <p:cNvPr id="8" name="Group 7"/>
          <p:cNvGrpSpPr/>
          <p:nvPr/>
        </p:nvGrpSpPr>
        <p:grpSpPr>
          <a:xfrm>
            <a:off x="2458585" y="2776686"/>
            <a:ext cx="1744022" cy="1132403"/>
            <a:chOff x="2785589" y="2973314"/>
            <a:chExt cx="1744022" cy="1132403"/>
          </a:xfrm>
        </p:grpSpPr>
        <p:sp>
          <p:nvSpPr>
            <p:cNvPr id="6" name="Rectangle: Single Corner Rounded 5"/>
            <p:cNvSpPr/>
            <p:nvPr/>
          </p:nvSpPr>
          <p:spPr>
            <a:xfrm>
              <a:off x="2785589" y="3154983"/>
              <a:ext cx="1744022" cy="950734"/>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Global Root</a:t>
              </a:r>
            </a:p>
          </p:txBody>
        </p:sp>
        <p:sp>
          <p:nvSpPr>
            <p:cNvPr id="7" name="Rectangle: Top Corners Rounded 6"/>
            <p:cNvSpPr/>
            <p:nvPr/>
          </p:nvSpPr>
          <p:spPr>
            <a:xfrm>
              <a:off x="2785589" y="2973314"/>
              <a:ext cx="545006" cy="181669"/>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4900013" y="2776686"/>
            <a:ext cx="1744022" cy="1132403"/>
            <a:chOff x="2785589" y="2973314"/>
            <a:chExt cx="1744022" cy="1132403"/>
          </a:xfrm>
        </p:grpSpPr>
        <p:sp>
          <p:nvSpPr>
            <p:cNvPr id="10" name="Rectangle: Single Corner Rounded 9"/>
            <p:cNvSpPr/>
            <p:nvPr/>
          </p:nvSpPr>
          <p:spPr>
            <a:xfrm>
              <a:off x="2785589" y="3154983"/>
              <a:ext cx="1744022" cy="950734"/>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::system</a:t>
              </a:r>
            </a:p>
          </p:txBody>
        </p:sp>
        <p:sp>
          <p:nvSpPr>
            <p:cNvPr id="11" name="Rectangle: Top Corners Rounded 10"/>
            <p:cNvSpPr/>
            <p:nvPr/>
          </p:nvSpPr>
          <p:spPr>
            <a:xfrm>
              <a:off x="2785589" y="2973314"/>
              <a:ext cx="545006" cy="181669"/>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p:cNvGrpSpPr/>
          <p:nvPr/>
        </p:nvGrpSpPr>
        <p:grpSpPr>
          <a:xfrm>
            <a:off x="7341441" y="4260137"/>
            <a:ext cx="1744022" cy="1132403"/>
            <a:chOff x="2785589" y="2973314"/>
            <a:chExt cx="1744022" cy="1132403"/>
          </a:xfrm>
        </p:grpSpPr>
        <p:sp>
          <p:nvSpPr>
            <p:cNvPr id="16" name="Rectangle: Single Corner Rounded 15"/>
            <p:cNvSpPr/>
            <p:nvPr/>
          </p:nvSpPr>
          <p:spPr>
            <a:xfrm>
              <a:off x="2785589" y="3154983"/>
              <a:ext cx="1744022" cy="950734"/>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::system::commands</a:t>
              </a:r>
            </a:p>
          </p:txBody>
        </p:sp>
        <p:sp>
          <p:nvSpPr>
            <p:cNvPr id="17" name="Rectangle: Top Corners Rounded 16"/>
            <p:cNvSpPr/>
            <p:nvPr/>
          </p:nvSpPr>
          <p:spPr>
            <a:xfrm>
              <a:off x="2785589" y="2973314"/>
              <a:ext cx="545006" cy="181669"/>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2391973" y="4027068"/>
            <a:ext cx="1453351" cy="843699"/>
            <a:chOff x="2391973" y="4172401"/>
            <a:chExt cx="1453351" cy="843699"/>
          </a:xfrm>
        </p:grpSpPr>
        <p:sp>
          <p:nvSpPr>
            <p:cNvPr id="18" name="Rectangle: Diagonal Corners Snipped 17"/>
            <p:cNvSpPr/>
            <p:nvPr/>
          </p:nvSpPr>
          <p:spPr>
            <a:xfrm>
              <a:off x="2458585" y="4228868"/>
              <a:ext cx="1386739" cy="787232"/>
            </a:xfrm>
            <a:prstGeom prst="snip2Diag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9" name="TextBox 18"/>
            <p:cNvSpPr txBox="1"/>
            <p:nvPr/>
          </p:nvSpPr>
          <p:spPr>
            <a:xfrm>
              <a:off x="2391973" y="4172401"/>
              <a:ext cx="1068498" cy="307777"/>
            </a:xfrm>
            <a:prstGeom prst="rect">
              <a:avLst/>
            </a:prstGeom>
            <a:noFill/>
          </p:spPr>
          <p:txBody>
            <a:bodyPr wrap="none" rtlCol="0">
              <a:spAutoFit/>
            </a:bodyPr>
            <a:lstStyle/>
            <a:p>
              <a:r>
                <a:rPr lang="en-US" sz="1400" dirty="0">
                  <a:solidFill>
                    <a:schemeClr val="bg1"/>
                  </a:solidFill>
                </a:rPr>
                <a:t>Stack Frame</a:t>
              </a:r>
            </a:p>
          </p:txBody>
        </p:sp>
      </p:grpSp>
      <p:grpSp>
        <p:nvGrpSpPr>
          <p:cNvPr id="21" name="Group 20"/>
          <p:cNvGrpSpPr/>
          <p:nvPr/>
        </p:nvGrpSpPr>
        <p:grpSpPr>
          <a:xfrm>
            <a:off x="3988892" y="4548841"/>
            <a:ext cx="1453351" cy="843699"/>
            <a:chOff x="2391973" y="4172401"/>
            <a:chExt cx="1453351" cy="843699"/>
          </a:xfrm>
        </p:grpSpPr>
        <p:sp>
          <p:nvSpPr>
            <p:cNvPr id="22" name="Rectangle: Diagonal Corners Snipped 21"/>
            <p:cNvSpPr/>
            <p:nvPr/>
          </p:nvSpPr>
          <p:spPr>
            <a:xfrm>
              <a:off x="2458585" y="4228868"/>
              <a:ext cx="1386739" cy="787232"/>
            </a:xfrm>
            <a:prstGeom prst="snip2Diag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23" name="TextBox 22"/>
            <p:cNvSpPr txBox="1"/>
            <p:nvPr/>
          </p:nvSpPr>
          <p:spPr>
            <a:xfrm>
              <a:off x="2391973" y="4172401"/>
              <a:ext cx="1068498" cy="307777"/>
            </a:xfrm>
            <a:prstGeom prst="rect">
              <a:avLst/>
            </a:prstGeom>
            <a:noFill/>
          </p:spPr>
          <p:txBody>
            <a:bodyPr wrap="none" rtlCol="0">
              <a:spAutoFit/>
            </a:bodyPr>
            <a:lstStyle/>
            <a:p>
              <a:r>
                <a:rPr lang="en-US" sz="1400" dirty="0">
                  <a:solidFill>
                    <a:schemeClr val="bg1"/>
                  </a:solidFill>
                </a:rPr>
                <a:t>Stack Frame</a:t>
              </a:r>
            </a:p>
          </p:txBody>
        </p:sp>
      </p:grpSp>
      <p:grpSp>
        <p:nvGrpSpPr>
          <p:cNvPr id="24" name="Group 23"/>
          <p:cNvGrpSpPr/>
          <p:nvPr/>
        </p:nvGrpSpPr>
        <p:grpSpPr>
          <a:xfrm>
            <a:off x="5585807" y="5051999"/>
            <a:ext cx="1453351" cy="843699"/>
            <a:chOff x="2391973" y="4172401"/>
            <a:chExt cx="1453351" cy="843699"/>
          </a:xfrm>
        </p:grpSpPr>
        <p:sp>
          <p:nvSpPr>
            <p:cNvPr id="25" name="Rectangle: Diagonal Corners Snipped 24"/>
            <p:cNvSpPr/>
            <p:nvPr/>
          </p:nvSpPr>
          <p:spPr>
            <a:xfrm>
              <a:off x="2458585" y="4228868"/>
              <a:ext cx="1386739" cy="787232"/>
            </a:xfrm>
            <a:prstGeom prst="snip2Diag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26" name="TextBox 25"/>
            <p:cNvSpPr txBox="1"/>
            <p:nvPr/>
          </p:nvSpPr>
          <p:spPr>
            <a:xfrm>
              <a:off x="2391973" y="4172401"/>
              <a:ext cx="1068498" cy="307777"/>
            </a:xfrm>
            <a:prstGeom prst="rect">
              <a:avLst/>
            </a:prstGeom>
            <a:noFill/>
          </p:spPr>
          <p:txBody>
            <a:bodyPr wrap="none" rtlCol="0">
              <a:spAutoFit/>
            </a:bodyPr>
            <a:lstStyle/>
            <a:p>
              <a:r>
                <a:rPr lang="en-US" sz="1400" dirty="0">
                  <a:solidFill>
                    <a:schemeClr val="bg1"/>
                  </a:solidFill>
                </a:rPr>
                <a:t>Stack Frame</a:t>
              </a:r>
            </a:p>
          </p:txBody>
        </p:sp>
      </p:grpSp>
      <p:sp>
        <p:nvSpPr>
          <p:cNvPr id="27" name="Rectangle: Diagonal Corners Rounded 26"/>
          <p:cNvSpPr/>
          <p:nvPr/>
        </p:nvSpPr>
        <p:spPr>
          <a:xfrm>
            <a:off x="2594017" y="4322877"/>
            <a:ext cx="1168737" cy="414812"/>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thisFrame</a:t>
            </a:r>
          </a:p>
        </p:txBody>
      </p:sp>
      <p:sp>
        <p:nvSpPr>
          <p:cNvPr id="28" name="Rectangle: Diagonal Corners Rounded 27"/>
          <p:cNvSpPr/>
          <p:nvPr/>
        </p:nvSpPr>
        <p:spPr>
          <a:xfrm>
            <a:off x="4161598" y="4844593"/>
            <a:ext cx="1168737" cy="414812"/>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thisFrame</a:t>
            </a:r>
          </a:p>
        </p:txBody>
      </p:sp>
      <p:sp>
        <p:nvSpPr>
          <p:cNvPr id="29" name="Rectangle: Diagonal Corners Rounded 28"/>
          <p:cNvSpPr/>
          <p:nvPr/>
        </p:nvSpPr>
        <p:spPr>
          <a:xfrm>
            <a:off x="5759152" y="5359776"/>
            <a:ext cx="1168737" cy="414812"/>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thisFrame</a:t>
            </a:r>
          </a:p>
        </p:txBody>
      </p:sp>
      <p:sp>
        <p:nvSpPr>
          <p:cNvPr id="30" name="TextBox 29"/>
          <p:cNvSpPr txBox="1"/>
          <p:nvPr/>
        </p:nvSpPr>
        <p:spPr>
          <a:xfrm flipH="1">
            <a:off x="2041252" y="4459941"/>
            <a:ext cx="414306" cy="369332"/>
          </a:xfrm>
          <a:prstGeom prst="rect">
            <a:avLst/>
          </a:prstGeom>
          <a:noFill/>
        </p:spPr>
        <p:txBody>
          <a:bodyPr wrap="square" rtlCol="0" anchor="ctr">
            <a:spAutoFit/>
          </a:bodyPr>
          <a:lstStyle/>
          <a:p>
            <a:pPr algn="ctr"/>
            <a:r>
              <a:rPr lang="en-US" dirty="0"/>
              <a:t>#1</a:t>
            </a:r>
          </a:p>
        </p:txBody>
      </p:sp>
      <p:sp>
        <p:nvSpPr>
          <p:cNvPr id="31" name="TextBox 30"/>
          <p:cNvSpPr txBox="1"/>
          <p:nvPr/>
        </p:nvSpPr>
        <p:spPr>
          <a:xfrm flipH="1">
            <a:off x="3607892" y="4951632"/>
            <a:ext cx="414306" cy="369332"/>
          </a:xfrm>
          <a:prstGeom prst="rect">
            <a:avLst/>
          </a:prstGeom>
          <a:noFill/>
        </p:spPr>
        <p:txBody>
          <a:bodyPr wrap="square" rtlCol="0" anchor="ctr">
            <a:spAutoFit/>
          </a:bodyPr>
          <a:lstStyle/>
          <a:p>
            <a:pPr algn="ctr"/>
            <a:r>
              <a:rPr lang="en-US" dirty="0"/>
              <a:t>#2</a:t>
            </a:r>
          </a:p>
        </p:txBody>
      </p:sp>
      <p:sp>
        <p:nvSpPr>
          <p:cNvPr id="32" name="TextBox 31"/>
          <p:cNvSpPr txBox="1"/>
          <p:nvPr/>
        </p:nvSpPr>
        <p:spPr>
          <a:xfrm flipH="1">
            <a:off x="5204807" y="5528373"/>
            <a:ext cx="414306" cy="369332"/>
          </a:xfrm>
          <a:prstGeom prst="rect">
            <a:avLst/>
          </a:prstGeom>
          <a:noFill/>
        </p:spPr>
        <p:txBody>
          <a:bodyPr wrap="square" rtlCol="0" anchor="ctr">
            <a:spAutoFit/>
          </a:bodyPr>
          <a:lstStyle/>
          <a:p>
            <a:pPr algn="ctr"/>
            <a:r>
              <a:rPr lang="en-US" dirty="0"/>
              <a:t>#3</a:t>
            </a:r>
          </a:p>
        </p:txBody>
      </p:sp>
      <p:sp>
        <p:nvSpPr>
          <p:cNvPr id="33" name="TextBox 32"/>
          <p:cNvSpPr txBox="1"/>
          <p:nvPr/>
        </p:nvSpPr>
        <p:spPr>
          <a:xfrm>
            <a:off x="1022345" y="5469025"/>
            <a:ext cx="4182461" cy="1200329"/>
          </a:xfrm>
          <a:prstGeom prst="rect">
            <a:avLst/>
          </a:prstGeom>
          <a:solidFill>
            <a:schemeClr val="accent4">
              <a:lumMod val="20000"/>
              <a:lumOff val="80000"/>
              <a:alpha val="30000"/>
            </a:schemeClr>
          </a:solidFill>
        </p:spPr>
        <p:txBody>
          <a:bodyPr wrap="square" rtlCol="0">
            <a:spAutoFit/>
          </a:bodyPr>
          <a:lstStyle/>
          <a:p>
            <a:r>
              <a:rPr lang="en-US" dirty="0">
                <a:solidFill>
                  <a:schemeClr val="bg1">
                    <a:lumMod val="50000"/>
                  </a:schemeClr>
                </a:solidFill>
              </a:rPr>
              <a:t>While crucial concepts, as we will see next, the </a:t>
            </a:r>
            <a:r>
              <a:rPr lang="en-US" b="1" dirty="0">
                <a:solidFill>
                  <a:schemeClr val="bg1">
                    <a:lumMod val="50000"/>
                  </a:schemeClr>
                </a:solidFill>
              </a:rPr>
              <a:t>DSL</a:t>
            </a:r>
            <a:r>
              <a:rPr lang="en-US" dirty="0">
                <a:solidFill>
                  <a:schemeClr val="bg1">
                    <a:lumMod val="50000"/>
                  </a:schemeClr>
                </a:solidFill>
              </a:rPr>
              <a:t> for intrinsic </a:t>
            </a:r>
            <a:r>
              <a:rPr lang="en-US" b="1" dirty="0">
                <a:solidFill>
                  <a:schemeClr val="bg1">
                    <a:lumMod val="50000"/>
                  </a:schemeClr>
                </a:solidFill>
              </a:rPr>
              <a:t>command</a:t>
            </a:r>
            <a:r>
              <a:rPr lang="en-US" dirty="0">
                <a:solidFill>
                  <a:schemeClr val="bg1">
                    <a:lumMod val="50000"/>
                  </a:schemeClr>
                </a:solidFill>
              </a:rPr>
              <a:t> declaration constructor forms mean that </a:t>
            </a:r>
            <a:r>
              <a:rPr lang="en-US" b="1" dirty="0" err="1">
                <a:solidFill>
                  <a:schemeClr val="bg1">
                    <a:lumMod val="50000"/>
                  </a:schemeClr>
                </a:solidFill>
                <a:latin typeface="Consolas" panose="020B0609020204030204" pitchFamily="49" charset="0"/>
              </a:rPr>
              <a:t>upvar</a:t>
            </a:r>
            <a:r>
              <a:rPr lang="en-US" dirty="0">
                <a:solidFill>
                  <a:schemeClr val="bg1">
                    <a:lumMod val="50000"/>
                  </a:schemeClr>
                </a:solidFill>
              </a:rPr>
              <a:t> and </a:t>
            </a:r>
            <a:r>
              <a:rPr lang="en-US" b="1" dirty="0" err="1">
                <a:solidFill>
                  <a:schemeClr val="bg1">
                    <a:lumMod val="50000"/>
                  </a:schemeClr>
                </a:solidFill>
                <a:latin typeface="Consolas" panose="020B0609020204030204" pitchFamily="49" charset="0"/>
              </a:rPr>
              <a:t>uplevel</a:t>
            </a:r>
            <a:r>
              <a:rPr lang="en-US" dirty="0">
                <a:solidFill>
                  <a:schemeClr val="bg1">
                    <a:lumMod val="50000"/>
                  </a:schemeClr>
                </a:solidFill>
              </a:rPr>
              <a:t> are rarely needed.</a:t>
            </a:r>
          </a:p>
        </p:txBody>
      </p:sp>
      <p:sp>
        <p:nvSpPr>
          <p:cNvPr id="34" name="TextBox 33"/>
          <p:cNvSpPr txBox="1"/>
          <p:nvPr/>
        </p:nvSpPr>
        <p:spPr>
          <a:xfrm>
            <a:off x="9151150" y="4001668"/>
            <a:ext cx="1807689" cy="923330"/>
          </a:xfrm>
          <a:prstGeom prst="rect">
            <a:avLst/>
          </a:prstGeom>
          <a:solidFill>
            <a:schemeClr val="accent6">
              <a:lumMod val="40000"/>
              <a:lumOff val="60000"/>
              <a:alpha val="30000"/>
            </a:schemeClr>
          </a:solidFill>
        </p:spPr>
        <p:txBody>
          <a:bodyPr wrap="square" rtlCol="0" anchor="ctr">
            <a:spAutoFit/>
          </a:bodyPr>
          <a:lstStyle/>
          <a:p>
            <a:pPr algn="ctr"/>
            <a:r>
              <a:rPr lang="en-US" i="1" dirty="0">
                <a:solidFill>
                  <a:schemeClr val="bg1">
                    <a:lumMod val="50000"/>
                  </a:schemeClr>
                </a:solidFill>
              </a:rPr>
              <a:t>By default, </a:t>
            </a:r>
            <a:r>
              <a:rPr lang="en-US" b="1" i="1" dirty="0">
                <a:solidFill>
                  <a:schemeClr val="bg1">
                    <a:lumMod val="50000"/>
                  </a:schemeClr>
                </a:solidFill>
                <a:latin typeface="Consolas" panose="020B0609020204030204" pitchFamily="49" charset="0"/>
              </a:rPr>
              <a:t>proc</a:t>
            </a:r>
            <a:r>
              <a:rPr lang="en-US" i="1" dirty="0">
                <a:solidFill>
                  <a:schemeClr val="bg1">
                    <a:lumMod val="50000"/>
                  </a:schemeClr>
                </a:solidFill>
              </a:rPr>
              <a:t> declarations are placed here.</a:t>
            </a:r>
          </a:p>
        </p:txBody>
      </p:sp>
      <p:sp>
        <p:nvSpPr>
          <p:cNvPr id="36" name="TextBox 35"/>
          <p:cNvSpPr txBox="1"/>
          <p:nvPr/>
        </p:nvSpPr>
        <p:spPr>
          <a:xfrm>
            <a:off x="7110822" y="5701297"/>
            <a:ext cx="1807689" cy="923330"/>
          </a:xfrm>
          <a:prstGeom prst="rect">
            <a:avLst/>
          </a:prstGeom>
          <a:solidFill>
            <a:schemeClr val="accent4">
              <a:lumMod val="40000"/>
              <a:lumOff val="60000"/>
              <a:alpha val="30000"/>
            </a:schemeClr>
          </a:solidFill>
        </p:spPr>
        <p:txBody>
          <a:bodyPr wrap="square" rtlCol="0" anchor="ctr">
            <a:spAutoFit/>
          </a:bodyPr>
          <a:lstStyle/>
          <a:p>
            <a:pPr algn="ctr"/>
            <a:r>
              <a:rPr lang="en-US" i="1" dirty="0">
                <a:solidFill>
                  <a:schemeClr val="bg1">
                    <a:lumMod val="50000"/>
                  </a:schemeClr>
                </a:solidFill>
              </a:rPr>
              <a:t>By default, </a:t>
            </a:r>
            <a:r>
              <a:rPr lang="en-US" b="1" i="1" dirty="0">
                <a:solidFill>
                  <a:schemeClr val="bg1">
                    <a:lumMod val="50000"/>
                  </a:schemeClr>
                </a:solidFill>
                <a:latin typeface="Consolas" panose="020B0609020204030204" pitchFamily="49" charset="0"/>
              </a:rPr>
              <a:t>func</a:t>
            </a:r>
            <a:r>
              <a:rPr lang="en-US" i="1" dirty="0">
                <a:solidFill>
                  <a:schemeClr val="bg1">
                    <a:lumMod val="50000"/>
                  </a:schemeClr>
                </a:solidFill>
              </a:rPr>
              <a:t> declarations are placed here.</a:t>
            </a:r>
          </a:p>
        </p:txBody>
      </p:sp>
      <p:sp>
        <p:nvSpPr>
          <p:cNvPr id="35" name="Arrow: Left 34"/>
          <p:cNvSpPr/>
          <p:nvPr/>
        </p:nvSpPr>
        <p:spPr>
          <a:xfrm>
            <a:off x="9123626" y="4884355"/>
            <a:ext cx="552450" cy="212498"/>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7" name="Arrow: Left 36"/>
          <p:cNvSpPr/>
          <p:nvPr/>
        </p:nvSpPr>
        <p:spPr>
          <a:xfrm>
            <a:off x="7065216" y="5488799"/>
            <a:ext cx="552450" cy="212498"/>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9" name="Speech Bubble: Oval 38"/>
          <p:cNvSpPr/>
          <p:nvPr/>
        </p:nvSpPr>
        <p:spPr>
          <a:xfrm>
            <a:off x="9463937" y="2353957"/>
            <a:ext cx="2495931" cy="1421198"/>
          </a:xfrm>
          <a:prstGeom prst="wedgeEllipseCallout">
            <a:avLst>
              <a:gd name="adj1" fmla="val -175633"/>
              <a:gd name="adj2" fmla="val 97877"/>
            </a:avLst>
          </a:prstGeom>
          <a:gradFill>
            <a:gsLst>
              <a:gs pos="0">
                <a:schemeClr val="accent6">
                  <a:satMod val="103000"/>
                  <a:lumMod val="102000"/>
                  <a:tint val="94000"/>
                  <a:alpha val="30000"/>
                </a:schemeClr>
              </a:gs>
              <a:gs pos="50000">
                <a:schemeClr val="accent6">
                  <a:satMod val="110000"/>
                  <a:lumMod val="100000"/>
                  <a:shade val="100000"/>
                </a:schemeClr>
              </a:gs>
              <a:gs pos="100000">
                <a:schemeClr val="accent6">
                  <a:lumMod val="99000"/>
                  <a:satMod val="120000"/>
                  <a:shade val="78000"/>
                </a:schemeClr>
              </a:gs>
            </a:gsLst>
          </a:gra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600" dirty="0">
                <a:solidFill>
                  <a:schemeClr val="bg1">
                    <a:lumMod val="85000"/>
                  </a:schemeClr>
                </a:solidFill>
              </a:rPr>
              <a:t>The </a:t>
            </a:r>
            <a:r>
              <a:rPr lang="en-US" sz="1600" b="1" dirty="0"/>
              <a:t>variable </a:t>
            </a:r>
            <a:r>
              <a:rPr lang="en-US" sz="1600" dirty="0">
                <a:solidFill>
                  <a:schemeClr val="bg1">
                    <a:lumMod val="85000"/>
                  </a:schemeClr>
                </a:solidFill>
              </a:rPr>
              <a:t>predicate </a:t>
            </a:r>
            <a:r>
              <a:rPr lang="en-US" sz="1600" b="1" dirty="0"/>
              <a:t>path-binder </a:t>
            </a:r>
            <a:r>
              <a:rPr lang="en-US" sz="1600" dirty="0">
                <a:solidFill>
                  <a:schemeClr val="bg1">
                    <a:lumMod val="85000"/>
                  </a:schemeClr>
                </a:solidFill>
              </a:rPr>
              <a:t>plays a key-role in </a:t>
            </a:r>
            <a:r>
              <a:rPr lang="en-US" sz="1600" b="1" dirty="0">
                <a:solidFill>
                  <a:schemeClr val="bg1"/>
                </a:solidFill>
              </a:rPr>
              <a:t>mixin</a:t>
            </a:r>
            <a:r>
              <a:rPr lang="en-US" sz="1600" dirty="0">
                <a:solidFill>
                  <a:schemeClr val="bg1">
                    <a:lumMod val="85000"/>
                  </a:schemeClr>
                </a:solidFill>
              </a:rPr>
              <a:t> and path resolution </a:t>
            </a:r>
          </a:p>
        </p:txBody>
      </p:sp>
      <p:grpSp>
        <p:nvGrpSpPr>
          <p:cNvPr id="12" name="Group 11"/>
          <p:cNvGrpSpPr/>
          <p:nvPr/>
        </p:nvGrpSpPr>
        <p:grpSpPr>
          <a:xfrm>
            <a:off x="7341441" y="2776686"/>
            <a:ext cx="1744022" cy="1132403"/>
            <a:chOff x="2785589" y="2973314"/>
            <a:chExt cx="1744022" cy="1132403"/>
          </a:xfrm>
        </p:grpSpPr>
        <p:sp>
          <p:nvSpPr>
            <p:cNvPr id="13" name="Rectangle: Single Corner Rounded 12"/>
            <p:cNvSpPr/>
            <p:nvPr/>
          </p:nvSpPr>
          <p:spPr>
            <a:xfrm>
              <a:off x="2785589" y="3154983"/>
              <a:ext cx="1744022" cy="950734"/>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::system::info</a:t>
              </a:r>
            </a:p>
          </p:txBody>
        </p:sp>
        <p:sp>
          <p:nvSpPr>
            <p:cNvPr id="14" name="Rectangle: Top Corners Rounded 13"/>
            <p:cNvSpPr/>
            <p:nvPr/>
          </p:nvSpPr>
          <p:spPr>
            <a:xfrm>
              <a:off x="2785589" y="2973314"/>
              <a:ext cx="545006" cy="181669"/>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Date Placeholder 2"/>
          <p:cNvSpPr>
            <a:spLocks noGrp="1"/>
          </p:cNvSpPr>
          <p:nvPr>
            <p:ph type="dt" sz="half" idx="10"/>
          </p:nvPr>
        </p:nvSpPr>
        <p:spPr/>
        <p:txBody>
          <a:bodyPr/>
          <a:lstStyle/>
          <a:p>
            <a:r>
              <a:rPr lang="en-US"/>
              <a:t>11/17/2016</a:t>
            </a:r>
          </a:p>
        </p:txBody>
      </p:sp>
      <p:sp>
        <p:nvSpPr>
          <p:cNvPr id="38" name="Footer Placeholder 37"/>
          <p:cNvSpPr>
            <a:spLocks noGrp="1"/>
          </p:cNvSpPr>
          <p:nvPr>
            <p:ph type="ftr" sz="quarter" idx="11"/>
          </p:nvPr>
        </p:nvSpPr>
        <p:spPr/>
        <p:txBody>
          <a:bodyPr/>
          <a:lstStyle/>
          <a:p>
            <a:r>
              <a:rPr lang="en-US"/>
              <a:t>TSL Talk by David Simmons, Smallscript Corp (c) 2016</a:t>
            </a:r>
          </a:p>
        </p:txBody>
      </p:sp>
      <p:sp>
        <p:nvSpPr>
          <p:cNvPr id="40" name="Slide Number Placeholder 39"/>
          <p:cNvSpPr>
            <a:spLocks noGrp="1"/>
          </p:cNvSpPr>
          <p:nvPr>
            <p:ph type="sldNum" sz="quarter" idx="12"/>
          </p:nvPr>
        </p:nvSpPr>
        <p:spPr/>
        <p:txBody>
          <a:bodyPr/>
          <a:lstStyle/>
          <a:p>
            <a:fld id="{105BAA42-C468-4EF5-AA42-7CC2BF194DB1}" type="slidenum">
              <a:rPr lang="en-US" smtClean="0"/>
              <a:t>15</a:t>
            </a:fld>
            <a:endParaRPr lang="en-US"/>
          </a:p>
        </p:txBody>
      </p:sp>
    </p:spTree>
    <p:extLst>
      <p:ext uri="{BB962C8B-B14F-4D97-AF65-F5344CB8AC3E}">
        <p14:creationId xmlns:p14="http://schemas.microsoft.com/office/powerpoint/2010/main" val="2993074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JSON</a:t>
            </a:r>
          </a:p>
        </p:txBody>
      </p:sp>
      <p:sp>
        <p:nvSpPr>
          <p:cNvPr id="9" name="TextBox 8"/>
          <p:cNvSpPr txBox="1"/>
          <p:nvPr/>
        </p:nvSpPr>
        <p:spPr>
          <a:xfrm>
            <a:off x="838200" y="1277738"/>
            <a:ext cx="5217429" cy="2585323"/>
          </a:xfrm>
          <a:prstGeom prst="rect">
            <a:avLst/>
          </a:prstGeom>
          <a:noFill/>
        </p:spPr>
        <p:txBody>
          <a:bodyPr wrap="square" rtlCol="0">
            <a:spAutoFit/>
          </a:bodyPr>
          <a:lstStyle/>
          <a:p>
            <a:r>
              <a:rPr lang="en-US" i="1" dirty="0"/>
              <a:t>Given a uniform internal object model, all objects can be converted to or from JSON via serialization. </a:t>
            </a:r>
          </a:p>
          <a:p>
            <a:endParaRPr lang="en-US" i="1" dirty="0"/>
          </a:p>
          <a:p>
            <a:r>
              <a:rPr lang="en-US" i="1" dirty="0">
                <a:solidFill>
                  <a:schemeClr val="bg1">
                    <a:lumMod val="65000"/>
                  </a:schemeClr>
                </a:solidFill>
              </a:rPr>
              <a:t>The original technology name for this in AOS 1992 was PIPOs. </a:t>
            </a:r>
            <a:r>
              <a:rPr lang="en-US" b="1" i="1" dirty="0">
                <a:solidFill>
                  <a:schemeClr val="bg1">
                    <a:lumMod val="65000"/>
                  </a:schemeClr>
                </a:solidFill>
              </a:rPr>
              <a:t>Platform Independent Portable Objects</a:t>
            </a:r>
            <a:r>
              <a:rPr lang="en-US" i="1" dirty="0">
                <a:solidFill>
                  <a:schemeClr val="bg1">
                    <a:lumMod val="65000"/>
                  </a:schemeClr>
                </a:solidFill>
              </a:rPr>
              <a:t>, which contained TOCs, DBs, versioning, schema-migration features and supported cross-machine migration of threads and UX components with automatic re-wiring.</a:t>
            </a:r>
          </a:p>
        </p:txBody>
      </p:sp>
      <p:sp>
        <p:nvSpPr>
          <p:cNvPr id="10" name="Rectangle: Diagonal Corners Rounded 9"/>
          <p:cNvSpPr/>
          <p:nvPr/>
        </p:nvSpPr>
        <p:spPr>
          <a:xfrm>
            <a:off x="1071846" y="4002771"/>
            <a:ext cx="2210305" cy="65400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Object</a:t>
            </a: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9495" y="4002771"/>
            <a:ext cx="2732129" cy="2169286"/>
          </a:xfrm>
          <a:prstGeom prst="rect">
            <a:avLst/>
          </a:prstGeom>
        </p:spPr>
      </p:pic>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5482" y="4783947"/>
            <a:ext cx="2086669" cy="1355671"/>
          </a:xfrm>
          <a:prstGeom prst="rect">
            <a:avLst/>
          </a:prstGeom>
        </p:spPr>
      </p:pic>
      <p:sp>
        <p:nvSpPr>
          <p:cNvPr id="5" name="Right Brace 4"/>
          <p:cNvSpPr/>
          <p:nvPr/>
        </p:nvSpPr>
        <p:spPr>
          <a:xfrm>
            <a:off x="3481987" y="4002771"/>
            <a:ext cx="617672" cy="2136847"/>
          </a:xfrm>
          <a:prstGeom prst="rightBrace">
            <a:avLst>
              <a:gd name="adj1" fmla="val 8333"/>
              <a:gd name="adj2" fmla="val 47618"/>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Left Brace 5"/>
          <p:cNvSpPr/>
          <p:nvPr/>
        </p:nvSpPr>
        <p:spPr>
          <a:xfrm>
            <a:off x="6891306" y="4002772"/>
            <a:ext cx="666119" cy="2089191"/>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Rectangle: Diagonal Corners Rounded 12"/>
          <p:cNvSpPr/>
          <p:nvPr/>
        </p:nvSpPr>
        <p:spPr>
          <a:xfrm>
            <a:off x="7764325" y="4002771"/>
            <a:ext cx="2210305" cy="65400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Object</a:t>
            </a:r>
          </a:p>
        </p:txBody>
      </p:sp>
      <p:sp>
        <p:nvSpPr>
          <p:cNvPr id="8" name="Flowchart: Magnetic Disk 7"/>
          <p:cNvSpPr/>
          <p:nvPr/>
        </p:nvSpPr>
        <p:spPr>
          <a:xfrm>
            <a:off x="6618803" y="1277738"/>
            <a:ext cx="4734997" cy="2513086"/>
          </a:xfrm>
          <a:prstGeom prst="flowChartMagneticDisk">
            <a:avLst/>
          </a:prstGeom>
        </p:spPr>
        <p:style>
          <a:lnRef idx="1">
            <a:schemeClr val="accent1"/>
          </a:lnRef>
          <a:fillRef idx="2">
            <a:schemeClr val="accent1"/>
          </a:fillRef>
          <a:effectRef idx="1">
            <a:schemeClr val="accent1"/>
          </a:effectRef>
          <a:fontRef idx="minor">
            <a:schemeClr val="dk1"/>
          </a:fontRef>
        </p:style>
        <p:txBody>
          <a:bodyPr lIns="182880" tIns="45720" rIns="274320" rtlCol="0" anchor="ctr"/>
          <a:lstStyle/>
          <a:p>
            <a:pPr algn="ctr"/>
            <a:r>
              <a:rPr lang="en-US" i="1" dirty="0">
                <a:solidFill>
                  <a:schemeClr val="bg1">
                    <a:lumMod val="95000"/>
                  </a:schemeClr>
                </a:solidFill>
              </a:rPr>
              <a:t>When TSL networking protocols for HTTP/HTTPS with JSON are combined with </a:t>
            </a:r>
            <a:r>
              <a:rPr lang="en-US" b="1" i="1" dirty="0">
                <a:solidFill>
                  <a:schemeClr val="bg1">
                    <a:lumMod val="95000"/>
                  </a:schemeClr>
                </a:solidFill>
              </a:rPr>
              <a:t>SQL TRIGGE</a:t>
            </a:r>
            <a:r>
              <a:rPr lang="en-US" i="1" dirty="0">
                <a:solidFill>
                  <a:schemeClr val="bg1">
                    <a:lumMod val="95000"/>
                  </a:schemeClr>
                </a:solidFill>
              </a:rPr>
              <a:t>RS in </a:t>
            </a:r>
            <a:r>
              <a:rPr lang="en-US" b="1" i="1" dirty="0">
                <a:solidFill>
                  <a:schemeClr val="bg1">
                    <a:lumMod val="95000"/>
                  </a:schemeClr>
                </a:solidFill>
              </a:rPr>
              <a:t>SqLite</a:t>
            </a:r>
            <a:r>
              <a:rPr lang="en-US" i="1" dirty="0">
                <a:solidFill>
                  <a:schemeClr val="bg1">
                    <a:lumMod val="95000"/>
                  </a:schemeClr>
                </a:solidFill>
              </a:rPr>
              <a:t> using </a:t>
            </a:r>
            <a:r>
              <a:rPr lang="en-US" b="1" i="1" dirty="0">
                <a:solidFill>
                  <a:schemeClr val="bg1">
                    <a:lumMod val="95000"/>
                  </a:schemeClr>
                </a:solidFill>
              </a:rPr>
              <a:t>JSON1</a:t>
            </a:r>
            <a:r>
              <a:rPr lang="en-US" i="1" dirty="0">
                <a:solidFill>
                  <a:schemeClr val="bg1">
                    <a:lumMod val="95000"/>
                  </a:schemeClr>
                </a:solidFill>
              </a:rPr>
              <a:t>, powerful robust systems can be easily built.</a:t>
            </a:r>
          </a:p>
        </p:txBody>
      </p:sp>
      <p:pic>
        <p:nvPicPr>
          <p:cNvPr id="14" name="Picture 13"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64325" y="4764739"/>
            <a:ext cx="2236086" cy="1327224"/>
          </a:xfrm>
          <a:prstGeom prst="rect">
            <a:avLst/>
          </a:prstGeom>
        </p:spPr>
      </p:pic>
      <p:sp>
        <p:nvSpPr>
          <p:cNvPr id="2" name="Date Placeholder 1"/>
          <p:cNvSpPr>
            <a:spLocks noGrp="1"/>
          </p:cNvSpPr>
          <p:nvPr>
            <p:ph type="dt" sz="half" idx="10"/>
          </p:nvPr>
        </p:nvSpPr>
        <p:spPr/>
        <p:txBody>
          <a:bodyPr/>
          <a:lstStyle/>
          <a:p>
            <a:r>
              <a:rPr lang="en-US"/>
              <a:t>11/17/2016</a:t>
            </a:r>
          </a:p>
        </p:txBody>
      </p:sp>
      <p:sp>
        <p:nvSpPr>
          <p:cNvPr id="11" name="Footer Placeholder 10"/>
          <p:cNvSpPr>
            <a:spLocks noGrp="1"/>
          </p:cNvSpPr>
          <p:nvPr>
            <p:ph type="ftr" sz="quarter" idx="11"/>
          </p:nvPr>
        </p:nvSpPr>
        <p:spPr/>
        <p:txBody>
          <a:bodyPr/>
          <a:lstStyle/>
          <a:p>
            <a:r>
              <a:rPr lang="en-US"/>
              <a:t>TSL Talk by David Simmons, Smallscript Corp (c) 2016</a:t>
            </a:r>
          </a:p>
        </p:txBody>
      </p:sp>
      <p:sp>
        <p:nvSpPr>
          <p:cNvPr id="12" name="Slide Number Placeholder 11"/>
          <p:cNvSpPr>
            <a:spLocks noGrp="1"/>
          </p:cNvSpPr>
          <p:nvPr>
            <p:ph type="sldNum" sz="quarter" idx="12"/>
          </p:nvPr>
        </p:nvSpPr>
        <p:spPr/>
        <p:txBody>
          <a:bodyPr/>
          <a:lstStyle/>
          <a:p>
            <a:fld id="{105BAA42-C468-4EF5-AA42-7CC2BF194DB1}" type="slidenum">
              <a:rPr lang="en-US" smtClean="0"/>
              <a:t>16</a:t>
            </a:fld>
            <a:endParaRPr lang="en-US"/>
          </a:p>
        </p:txBody>
      </p:sp>
    </p:spTree>
    <p:extLst>
      <p:ext uri="{BB962C8B-B14F-4D97-AF65-F5344CB8AC3E}">
        <p14:creationId xmlns:p14="http://schemas.microsoft.com/office/powerpoint/2010/main" val="119133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459200"/>
            <a:ext cx="7146674" cy="5008211"/>
          </a:xfrm>
          <a:prstGeom prst="rect">
            <a:avLst/>
          </a:prstGeom>
        </p:spPr>
      </p:pic>
      <p:sp>
        <p:nvSpPr>
          <p:cNvPr id="5" name="Scroll: Vertical 4"/>
          <p:cNvSpPr/>
          <p:nvPr/>
        </p:nvSpPr>
        <p:spPr>
          <a:xfrm>
            <a:off x="7315194" y="1588522"/>
            <a:ext cx="4644666" cy="4715388"/>
          </a:xfrm>
          <a:prstGeom prst="verticalScroll">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Commands are objects</a:t>
            </a:r>
          </a:p>
        </p:txBody>
      </p:sp>
      <p:sp>
        <p:nvSpPr>
          <p:cNvPr id="4" name="TextBox 3"/>
          <p:cNvSpPr txBox="1"/>
          <p:nvPr/>
        </p:nvSpPr>
        <p:spPr>
          <a:xfrm flipH="1">
            <a:off x="8012095" y="2175421"/>
            <a:ext cx="3341705" cy="3693319"/>
          </a:xfrm>
          <a:prstGeom prst="rect">
            <a:avLst/>
          </a:prstGeom>
          <a:noFill/>
        </p:spPr>
        <p:txBody>
          <a:bodyPr wrap="square" rtlCol="0">
            <a:spAutoFit/>
          </a:bodyPr>
          <a:lstStyle/>
          <a:p>
            <a:pPr marL="285750" indent="-285750">
              <a:buFont typeface="Arial" panose="020B0604020202020204" pitchFamily="34" charset="0"/>
              <a:buChar char="•"/>
            </a:pPr>
            <a:r>
              <a:rPr lang="en-US" b="1" dirty="0">
                <a:solidFill>
                  <a:schemeClr val="bg1"/>
                </a:solidFill>
              </a:rPr>
              <a:t>Modules</a:t>
            </a:r>
            <a:r>
              <a:rPr lang="en-US" dirty="0">
                <a:solidFill>
                  <a:schemeClr val="bg1"/>
                </a:solidFill>
              </a:rPr>
              <a:t> are </a:t>
            </a:r>
            <a:r>
              <a:rPr lang="en-US" i="1" dirty="0">
                <a:solidFill>
                  <a:schemeClr val="bg1"/>
                </a:solidFill>
              </a:rPr>
              <a:t>commands</a:t>
            </a:r>
            <a:r>
              <a:rPr lang="en-US" dirty="0">
                <a:solidFill>
                  <a:schemeClr val="bg1"/>
                </a:solidFill>
              </a:rPr>
              <a:t> with additional metadata.</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b="1" dirty="0">
                <a:solidFill>
                  <a:schemeClr val="bg1"/>
                </a:solidFill>
              </a:rPr>
              <a:t>Source</a:t>
            </a:r>
            <a:r>
              <a:rPr lang="en-US" dirty="0">
                <a:solidFill>
                  <a:schemeClr val="bg1"/>
                </a:solidFill>
              </a:rPr>
              <a:t> has </a:t>
            </a:r>
            <a:r>
              <a:rPr lang="en-US" b="1" i="1" dirty="0">
                <a:solidFill>
                  <a:schemeClr val="bg1"/>
                </a:solidFill>
              </a:rPr>
              <a:t>provenance</a:t>
            </a:r>
            <a:r>
              <a:rPr lang="en-US" dirty="0">
                <a:solidFill>
                  <a:schemeClr val="bg1"/>
                </a:solidFill>
              </a:rPr>
              <a:t>, which plays a role in perspective-type binding of </a:t>
            </a:r>
            <a:r>
              <a:rPr lang="en-US" b="1" i="1" dirty="0">
                <a:solidFill>
                  <a:schemeClr val="bg1"/>
                </a:solidFill>
              </a:rPr>
              <a:t>versions</a:t>
            </a:r>
            <a:r>
              <a:rPr lang="en-US" dirty="0">
                <a:solidFill>
                  <a:schemeClr val="bg1"/>
                </a:solidFill>
              </a:rPr>
              <a:t> and access </a:t>
            </a:r>
            <a:r>
              <a:rPr lang="en-US" b="1" i="1" dirty="0">
                <a:solidFill>
                  <a:schemeClr val="bg1"/>
                </a:solidFill>
              </a:rPr>
              <a:t>security</a:t>
            </a:r>
            <a:r>
              <a:rPr lang="en-US" dirty="0">
                <a:solidFill>
                  <a:schemeClr val="bg1"/>
                </a:solidFill>
              </a:rPr>
              <a:t>.</a:t>
            </a:r>
            <a:endParaRPr lang="en-US" b="1" dirty="0">
              <a:solidFill>
                <a:schemeClr val="bg1"/>
              </a:solidFill>
            </a:endParaRPr>
          </a:p>
          <a:p>
            <a:endParaRPr lang="en-US" dirty="0">
              <a:solidFill>
                <a:schemeClr val="bg1"/>
              </a:solidFill>
            </a:endParaRPr>
          </a:p>
          <a:p>
            <a:pPr marL="285750" indent="-285750">
              <a:buFont typeface="Arial" panose="020B0604020202020204" pitchFamily="34" charset="0"/>
              <a:buChar char="•"/>
            </a:pPr>
            <a:r>
              <a:rPr lang="en-US" dirty="0">
                <a:solidFill>
                  <a:schemeClr val="bg1"/>
                </a:solidFill>
              </a:rPr>
              <a:t>Since </a:t>
            </a:r>
            <a:r>
              <a:rPr lang="en-US" i="1" dirty="0">
                <a:solidFill>
                  <a:schemeClr val="bg1"/>
                </a:solidFill>
              </a:rPr>
              <a:t>objects</a:t>
            </a:r>
            <a:r>
              <a:rPr lang="en-US" dirty="0">
                <a:solidFill>
                  <a:schemeClr val="bg1"/>
                </a:solidFill>
              </a:rPr>
              <a:t> are </a:t>
            </a:r>
            <a:r>
              <a:rPr lang="en-US" i="1" dirty="0">
                <a:solidFill>
                  <a:schemeClr val="bg1"/>
                </a:solidFill>
              </a:rPr>
              <a:t>pathable </a:t>
            </a:r>
            <a:r>
              <a:rPr lang="en-US" dirty="0">
                <a:solidFill>
                  <a:schemeClr val="bg1"/>
                </a:solidFill>
              </a:rPr>
              <a:t>and </a:t>
            </a:r>
            <a:r>
              <a:rPr lang="en-US" i="1" dirty="0">
                <a:solidFill>
                  <a:schemeClr val="bg1"/>
                </a:solidFill>
              </a:rPr>
              <a:t>commands</a:t>
            </a:r>
            <a:r>
              <a:rPr lang="en-US" dirty="0">
                <a:solidFill>
                  <a:schemeClr val="bg1"/>
                </a:solidFill>
              </a:rPr>
              <a:t> are global or contextual </a:t>
            </a:r>
            <a:r>
              <a:rPr lang="en-US" i="1" dirty="0">
                <a:solidFill>
                  <a:schemeClr val="bg1"/>
                </a:solidFill>
              </a:rPr>
              <a:t>objects</a:t>
            </a:r>
            <a:r>
              <a:rPr lang="en-US" dirty="0">
                <a:solidFill>
                  <a:schemeClr val="bg1"/>
                </a:solidFill>
              </a:rPr>
              <a:t>, </a:t>
            </a:r>
            <a:r>
              <a:rPr lang="en-US" b="1" dirty="0">
                <a:solidFill>
                  <a:schemeClr val="bg1"/>
                </a:solidFill>
              </a:rPr>
              <a:t>commands</a:t>
            </a:r>
            <a:r>
              <a:rPr lang="en-US" dirty="0">
                <a:solidFill>
                  <a:schemeClr val="bg1"/>
                </a:solidFill>
              </a:rPr>
              <a:t> are commonly used as </a:t>
            </a:r>
            <a:r>
              <a:rPr lang="en-US" b="1" dirty="0">
                <a:solidFill>
                  <a:schemeClr val="bg1"/>
                </a:solidFill>
              </a:rPr>
              <a:t>namespaces</a:t>
            </a:r>
            <a:r>
              <a:rPr lang="en-US" dirty="0">
                <a:solidFill>
                  <a:schemeClr val="bg1"/>
                </a:solidFill>
              </a:rPr>
              <a:t>.</a:t>
            </a:r>
          </a:p>
        </p:txBody>
      </p:sp>
      <p:sp>
        <p:nvSpPr>
          <p:cNvPr id="6" name="TextBox 5"/>
          <p:cNvSpPr txBox="1"/>
          <p:nvPr/>
        </p:nvSpPr>
        <p:spPr>
          <a:xfrm>
            <a:off x="8665994" y="1686145"/>
            <a:ext cx="3003194" cy="369332"/>
          </a:xfrm>
          <a:prstGeom prst="rect">
            <a:avLst/>
          </a:prstGeom>
          <a:noFill/>
        </p:spPr>
        <p:txBody>
          <a:bodyPr wrap="none" rtlCol="0">
            <a:spAutoFit/>
          </a:bodyPr>
          <a:lstStyle/>
          <a:p>
            <a:r>
              <a:rPr lang="en-US" b="1" dirty="0">
                <a:solidFill>
                  <a:schemeClr val="bg1">
                    <a:lumMod val="85000"/>
                  </a:schemeClr>
                </a:solidFill>
              </a:rPr>
              <a:t>Scripts</a:t>
            </a:r>
            <a:r>
              <a:rPr lang="en-US" dirty="0">
                <a:solidFill>
                  <a:schemeClr val="bg1"/>
                </a:solidFill>
              </a:rPr>
              <a:t> are </a:t>
            </a:r>
            <a:r>
              <a:rPr lang="en-US" i="1" dirty="0">
                <a:solidFill>
                  <a:schemeClr val="bg1"/>
                </a:solidFill>
              </a:rPr>
              <a:t>lambda</a:t>
            </a:r>
            <a:r>
              <a:rPr lang="en-US" dirty="0">
                <a:solidFill>
                  <a:schemeClr val="bg1"/>
                </a:solidFill>
              </a:rPr>
              <a:t> </a:t>
            </a:r>
            <a:r>
              <a:rPr lang="en-US" b="1" dirty="0">
                <a:solidFill>
                  <a:schemeClr val="accent1">
                    <a:lumMod val="20000"/>
                    <a:lumOff val="80000"/>
                  </a:schemeClr>
                </a:solidFill>
                <a:latin typeface="Consolas" panose="020B0609020204030204" pitchFamily="49" charset="0"/>
              </a:rPr>
              <a:t>commands</a:t>
            </a:r>
          </a:p>
        </p:txBody>
      </p:sp>
      <p:sp>
        <p:nvSpPr>
          <p:cNvPr id="7" name="Date Placeholder 6"/>
          <p:cNvSpPr>
            <a:spLocks noGrp="1"/>
          </p:cNvSpPr>
          <p:nvPr>
            <p:ph type="dt" sz="half" idx="10"/>
          </p:nvPr>
        </p:nvSpPr>
        <p:spPr/>
        <p:txBody>
          <a:bodyPr/>
          <a:lstStyle/>
          <a:p>
            <a:r>
              <a:rPr lang="en-US"/>
              <a:t>11/17/2016</a:t>
            </a:r>
          </a:p>
        </p:txBody>
      </p:sp>
      <p:sp>
        <p:nvSpPr>
          <p:cNvPr id="8" name="Footer Placeholder 7"/>
          <p:cNvSpPr>
            <a:spLocks noGrp="1"/>
          </p:cNvSpPr>
          <p:nvPr>
            <p:ph type="ftr" sz="quarter" idx="11"/>
          </p:nvPr>
        </p:nvSpPr>
        <p:spPr/>
        <p:txBody>
          <a:bodyPr/>
          <a:lstStyle/>
          <a:p>
            <a:r>
              <a:rPr lang="en-US"/>
              <a:t>TSL Talk by David Simmons, Smallscript Corp (c) 2016</a:t>
            </a:r>
          </a:p>
        </p:txBody>
      </p:sp>
      <p:sp>
        <p:nvSpPr>
          <p:cNvPr id="9" name="Slide Number Placeholder 8"/>
          <p:cNvSpPr>
            <a:spLocks noGrp="1"/>
          </p:cNvSpPr>
          <p:nvPr>
            <p:ph type="sldNum" sz="quarter" idx="12"/>
          </p:nvPr>
        </p:nvSpPr>
        <p:spPr/>
        <p:txBody>
          <a:bodyPr/>
          <a:lstStyle/>
          <a:p>
            <a:fld id="{105BAA42-C468-4EF5-AA42-7CC2BF194DB1}" type="slidenum">
              <a:rPr lang="en-US" smtClean="0"/>
              <a:t>17</a:t>
            </a:fld>
            <a:endParaRPr lang="en-US"/>
          </a:p>
        </p:txBody>
      </p:sp>
    </p:spTree>
    <p:extLst>
      <p:ext uri="{BB962C8B-B14F-4D97-AF65-F5344CB8AC3E}">
        <p14:creationId xmlns:p14="http://schemas.microsoft.com/office/powerpoint/2010/main" val="3482367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7" name="TextBox 6"/>
          <p:cNvSpPr txBox="1"/>
          <p:nvPr/>
        </p:nvSpPr>
        <p:spPr>
          <a:xfrm>
            <a:off x="3312203" y="1379964"/>
            <a:ext cx="5266185" cy="4247317"/>
          </a:xfrm>
          <a:prstGeom prst="rect">
            <a:avLst/>
          </a:prstGeom>
          <a:noFill/>
        </p:spPr>
        <p:txBody>
          <a:bodyPr wrap="none" rtlCol="0" anchor="ctr">
            <a:spAutoFit/>
          </a:bodyPr>
          <a:lstStyle/>
          <a:p>
            <a:pPr algn="ctr"/>
            <a:r>
              <a:rPr lang="en-US" sz="7200" dirty="0"/>
              <a:t>QUESTIONS</a:t>
            </a:r>
          </a:p>
          <a:p>
            <a:pPr algn="ctr"/>
            <a:endParaRPr lang="en-US" sz="7200" dirty="0"/>
          </a:p>
          <a:p>
            <a:pPr algn="ctr"/>
            <a:r>
              <a:rPr lang="en-US" sz="7200" i="1" dirty="0">
                <a:solidFill>
                  <a:schemeClr val="bg1"/>
                </a:solidFill>
                <a:latin typeface="Consolas" panose="020B0609020204030204" pitchFamily="49" charset="0"/>
              </a:rPr>
              <a:t>More demos</a:t>
            </a:r>
          </a:p>
          <a:p>
            <a:pPr algn="ctr"/>
            <a:r>
              <a:rPr lang="en-US" sz="5400" i="1" dirty="0"/>
              <a:t>offline and BOF</a:t>
            </a:r>
          </a:p>
        </p:txBody>
      </p:sp>
      <p:sp>
        <p:nvSpPr>
          <p:cNvPr id="2" name="Date Placeholder 1"/>
          <p:cNvSpPr>
            <a:spLocks noGrp="1"/>
          </p:cNvSpPr>
          <p:nvPr>
            <p:ph type="dt" sz="half" idx="10"/>
          </p:nvPr>
        </p:nvSpPr>
        <p:spPr/>
        <p:txBody>
          <a:bodyPr/>
          <a:lstStyle/>
          <a:p>
            <a:r>
              <a:rPr lang="en-US"/>
              <a:t>11/17/2016</a:t>
            </a:r>
          </a:p>
        </p:txBody>
      </p:sp>
      <p:sp>
        <p:nvSpPr>
          <p:cNvPr id="3" name="Footer Placeholder 2"/>
          <p:cNvSpPr>
            <a:spLocks noGrp="1"/>
          </p:cNvSpPr>
          <p:nvPr>
            <p:ph type="ftr" sz="quarter" idx="11"/>
          </p:nvPr>
        </p:nvSpPr>
        <p:spPr/>
        <p:txBody>
          <a:bodyPr/>
          <a:lstStyle/>
          <a:p>
            <a:r>
              <a:rPr lang="en-US"/>
              <a:t>TSL Talk by David Simmons, Smallscript Corp (c) 2016</a:t>
            </a:r>
          </a:p>
        </p:txBody>
      </p:sp>
      <p:sp>
        <p:nvSpPr>
          <p:cNvPr id="4" name="Slide Number Placeholder 3"/>
          <p:cNvSpPr>
            <a:spLocks noGrp="1"/>
          </p:cNvSpPr>
          <p:nvPr>
            <p:ph type="sldNum" sz="quarter" idx="12"/>
          </p:nvPr>
        </p:nvSpPr>
        <p:spPr/>
        <p:txBody>
          <a:bodyPr/>
          <a:lstStyle/>
          <a:p>
            <a:fld id="{105BAA42-C468-4EF5-AA42-7CC2BF194DB1}" type="slidenum">
              <a:rPr lang="en-US" smtClean="0"/>
              <a:t>18</a:t>
            </a:fld>
            <a:endParaRPr lang="en-US"/>
          </a:p>
        </p:txBody>
      </p:sp>
    </p:spTree>
    <p:extLst>
      <p:ext uri="{BB962C8B-B14F-4D97-AF65-F5344CB8AC3E}">
        <p14:creationId xmlns:p14="http://schemas.microsoft.com/office/powerpoint/2010/main" val="4804008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1363</TotalTime>
  <Words>1251</Words>
  <Application>Microsoft Office PowerPoint</Application>
  <PresentationFormat>Widescreen</PresentationFormat>
  <Paragraphs>296</Paragraphs>
  <Slides>18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Consolas</vt:lpstr>
      <vt:lpstr>Office Theme</vt:lpstr>
      <vt:lpstr>TSL Language Aos Engine Family afm</vt:lpstr>
      <vt:lpstr>What we are going to briefly tour this afternoon..</vt:lpstr>
      <vt:lpstr>Brief Intro, then on to demos and tour</vt:lpstr>
      <vt:lpstr>PowerPoint Presentation</vt:lpstr>
      <vt:lpstr>TSL</vt:lpstr>
      <vt:lpstr>     AFM executable</vt:lpstr>
      <vt:lpstr>Startup sequence</vt:lpstr>
      <vt:lpstr>Language Statements, Expressions and other Concepts</vt:lpstr>
      <vt:lpstr>Operators and Keywords Syntax, Semantics and DSL patterns</vt:lpstr>
      <vt:lpstr>Command re-examined as Message</vt:lpstr>
      <vt:lpstr>Variables re-examined</vt:lpstr>
      <vt:lpstr>Variable Path Expressions JSON Expressions and TCL quirks mode support</vt:lpstr>
      <vt:lpstr>PowerPoint Presentation</vt:lpstr>
      <vt:lpstr>Object Model</vt:lpstr>
      <vt:lpstr>Object Space</vt:lpstr>
      <vt:lpstr>JSON</vt:lpstr>
      <vt:lpstr>Commands are objects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TS-Lang Talk</dc:title>
  <dc:creator>David Simmons</dc:creator>
  <cp:lastModifiedBy>David Simmons</cp:lastModifiedBy>
  <cp:revision>415</cp:revision>
  <dcterms:created xsi:type="dcterms:W3CDTF">2016-10-28T22:13:43Z</dcterms:created>
  <dcterms:modified xsi:type="dcterms:W3CDTF">2016-11-18T05:34:07Z</dcterms:modified>
</cp:coreProperties>
</file>