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6" r:id="rId2"/>
    <p:sldId id="257" r:id="rId3"/>
    <p:sldId id="263" r:id="rId4"/>
    <p:sldId id="258" r:id="rId5"/>
    <p:sldId id="259" r:id="rId6"/>
    <p:sldId id="260" r:id="rId7"/>
    <p:sldId id="261" r:id="rId8"/>
    <p:sldId id="264" r:id="rId9"/>
    <p:sldId id="269" r:id="rId10"/>
    <p:sldId id="265" r:id="rId11"/>
    <p:sldId id="270" r:id="rId12"/>
    <p:sldId id="266" r:id="rId13"/>
    <p:sldId id="268" r:id="rId14"/>
  </p:sldIdLst>
  <p:sldSz cx="12192000" cy="6858000"/>
  <p:notesSz cx="6934200" cy="92329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01" autoAdjust="0"/>
    <p:restoredTop sz="94660"/>
  </p:normalViewPr>
  <p:slideViewPr>
    <p:cSldViewPr snapToGrid="0">
      <p:cViewPr varScale="1">
        <p:scale>
          <a:sx n="112" d="100"/>
          <a:sy n="112" d="100"/>
        </p:scale>
        <p:origin x="216" y="9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93658D3-FB1F-4CF3-A468-0429B5A12EEE}" type="datetimeFigureOut">
              <a:rPr lang="en-US" smtClean="0"/>
              <a:t>10/17/2017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8E0FA7-ED8E-4F38-B9F1-DC359D61D8E9}" type="slidenum">
              <a:rPr lang="en-US" smtClean="0"/>
              <a:t>‹#›</a:t>
            </a:fld>
            <a:endParaRPr lang="en-US"/>
          </a:p>
        </p:txBody>
      </p:sp>
    </p:spTree>
    <p:extLst>
      <p:ext uri="{BB962C8B-B14F-4D97-AF65-F5344CB8AC3E}">
        <p14:creationId xmlns:p14="http://schemas.microsoft.com/office/powerpoint/2010/main" val="20863764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3658D3-FB1F-4CF3-A468-0429B5A12EEE}" type="datetimeFigureOut">
              <a:rPr lang="en-US" smtClean="0"/>
              <a:t>10/17/2017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8E0FA7-ED8E-4F38-B9F1-DC359D61D8E9}" type="slidenum">
              <a:rPr lang="en-US" smtClean="0"/>
              <a:t>‹#›</a:t>
            </a:fld>
            <a:endParaRPr lang="en-US"/>
          </a:p>
        </p:txBody>
      </p:sp>
    </p:spTree>
    <p:extLst>
      <p:ext uri="{BB962C8B-B14F-4D97-AF65-F5344CB8AC3E}">
        <p14:creationId xmlns:p14="http://schemas.microsoft.com/office/powerpoint/2010/main" val="3991642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3658D3-FB1F-4CF3-A468-0429B5A12EEE}" type="datetimeFigureOut">
              <a:rPr lang="en-US" smtClean="0"/>
              <a:t>10/17/2017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8E0FA7-ED8E-4F38-B9F1-DC359D61D8E9}" type="slidenum">
              <a:rPr lang="en-US" smtClean="0"/>
              <a:t>‹#›</a:t>
            </a:fld>
            <a:endParaRPr lang="en-US"/>
          </a:p>
        </p:txBody>
      </p:sp>
    </p:spTree>
    <p:extLst>
      <p:ext uri="{BB962C8B-B14F-4D97-AF65-F5344CB8AC3E}">
        <p14:creationId xmlns:p14="http://schemas.microsoft.com/office/powerpoint/2010/main" val="480737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93658D3-FB1F-4CF3-A468-0429B5A12EEE}" type="datetimeFigureOut">
              <a:rPr lang="en-US" smtClean="0"/>
              <a:t>10/17/2017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8E0FA7-ED8E-4F38-B9F1-DC359D61D8E9}" type="slidenum">
              <a:rPr lang="en-US" smtClean="0"/>
              <a:t>‹#›</a:t>
            </a:fld>
            <a:endParaRPr lang="en-US"/>
          </a:p>
        </p:txBody>
      </p:sp>
    </p:spTree>
    <p:extLst>
      <p:ext uri="{BB962C8B-B14F-4D97-AF65-F5344CB8AC3E}">
        <p14:creationId xmlns:p14="http://schemas.microsoft.com/office/powerpoint/2010/main" val="3070368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93658D3-FB1F-4CF3-A468-0429B5A12EEE}" type="datetimeFigureOut">
              <a:rPr lang="en-US" smtClean="0"/>
              <a:t>10/17/2017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8E0FA7-ED8E-4F38-B9F1-DC359D61D8E9}" type="slidenum">
              <a:rPr lang="en-US" smtClean="0"/>
              <a:t>‹#›</a:t>
            </a:fld>
            <a:endParaRPr lang="en-US"/>
          </a:p>
        </p:txBody>
      </p:sp>
    </p:spTree>
    <p:extLst>
      <p:ext uri="{BB962C8B-B14F-4D97-AF65-F5344CB8AC3E}">
        <p14:creationId xmlns:p14="http://schemas.microsoft.com/office/powerpoint/2010/main" val="1994285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93658D3-FB1F-4CF3-A468-0429B5A12EEE}" type="datetimeFigureOut">
              <a:rPr lang="en-US" smtClean="0"/>
              <a:t>10/17/2017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8E0FA7-ED8E-4F38-B9F1-DC359D61D8E9}" type="slidenum">
              <a:rPr lang="en-US" smtClean="0"/>
              <a:t>‹#›</a:t>
            </a:fld>
            <a:endParaRPr lang="en-US"/>
          </a:p>
        </p:txBody>
      </p:sp>
    </p:spTree>
    <p:extLst>
      <p:ext uri="{BB962C8B-B14F-4D97-AF65-F5344CB8AC3E}">
        <p14:creationId xmlns:p14="http://schemas.microsoft.com/office/powerpoint/2010/main" val="2604945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3658D3-FB1F-4CF3-A468-0429B5A12EEE}" type="datetimeFigureOut">
              <a:rPr lang="en-US" smtClean="0"/>
              <a:t>10/17/2017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8E0FA7-ED8E-4F38-B9F1-DC359D61D8E9}" type="slidenum">
              <a:rPr lang="en-US" smtClean="0"/>
              <a:t>‹#›</a:t>
            </a:fld>
            <a:endParaRPr lang="en-US"/>
          </a:p>
        </p:txBody>
      </p:sp>
    </p:spTree>
    <p:extLst>
      <p:ext uri="{BB962C8B-B14F-4D97-AF65-F5344CB8AC3E}">
        <p14:creationId xmlns:p14="http://schemas.microsoft.com/office/powerpoint/2010/main" val="346109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3658D3-FB1F-4CF3-A468-0429B5A12EEE}" type="datetimeFigureOut">
              <a:rPr lang="en-US" smtClean="0"/>
              <a:t>10/17/2017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8E0FA7-ED8E-4F38-B9F1-DC359D61D8E9}" type="slidenum">
              <a:rPr lang="en-US" smtClean="0"/>
              <a:t>‹#›</a:t>
            </a:fld>
            <a:endParaRPr lang="en-US"/>
          </a:p>
        </p:txBody>
      </p:sp>
    </p:spTree>
    <p:extLst>
      <p:ext uri="{BB962C8B-B14F-4D97-AF65-F5344CB8AC3E}">
        <p14:creationId xmlns:p14="http://schemas.microsoft.com/office/powerpoint/2010/main" val="1414553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3658D3-FB1F-4CF3-A468-0429B5A12EEE}" type="datetimeFigureOut">
              <a:rPr lang="en-US" smtClean="0"/>
              <a:t>10/17/2017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8E0FA7-ED8E-4F38-B9F1-DC359D61D8E9}" type="slidenum">
              <a:rPr lang="en-US" smtClean="0"/>
              <a:t>‹#›</a:t>
            </a:fld>
            <a:endParaRPr lang="en-US"/>
          </a:p>
        </p:txBody>
      </p:sp>
    </p:spTree>
    <p:extLst>
      <p:ext uri="{BB962C8B-B14F-4D97-AF65-F5344CB8AC3E}">
        <p14:creationId xmlns:p14="http://schemas.microsoft.com/office/powerpoint/2010/main" val="1074258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3658D3-FB1F-4CF3-A468-0429B5A12EEE}" type="datetimeFigureOut">
              <a:rPr lang="en-US" smtClean="0"/>
              <a:t>10/17/2017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8E0FA7-ED8E-4F38-B9F1-DC359D61D8E9}" type="slidenum">
              <a:rPr lang="en-US" smtClean="0"/>
              <a:t>‹#›</a:t>
            </a:fld>
            <a:endParaRPr lang="en-US"/>
          </a:p>
        </p:txBody>
      </p:sp>
    </p:spTree>
    <p:extLst>
      <p:ext uri="{BB962C8B-B14F-4D97-AF65-F5344CB8AC3E}">
        <p14:creationId xmlns:p14="http://schemas.microsoft.com/office/powerpoint/2010/main" val="4274655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3658D3-FB1F-4CF3-A468-0429B5A12EEE}" type="datetimeFigureOut">
              <a:rPr lang="en-US" smtClean="0"/>
              <a:t>10/17/2017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8E0FA7-ED8E-4F38-B9F1-DC359D61D8E9}" type="slidenum">
              <a:rPr lang="en-US" smtClean="0"/>
              <a:t>‹#›</a:t>
            </a:fld>
            <a:endParaRPr lang="en-US"/>
          </a:p>
        </p:txBody>
      </p:sp>
    </p:spTree>
    <p:extLst>
      <p:ext uri="{BB962C8B-B14F-4D97-AF65-F5344CB8AC3E}">
        <p14:creationId xmlns:p14="http://schemas.microsoft.com/office/powerpoint/2010/main" val="1973210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3658D3-FB1F-4CF3-A468-0429B5A12EEE}" type="datetimeFigureOut">
              <a:rPr lang="en-US" smtClean="0"/>
              <a:t>10/17/2017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8E0FA7-ED8E-4F38-B9F1-DC359D61D8E9}" type="slidenum">
              <a:rPr lang="en-US" smtClean="0"/>
              <a:t>‹#›</a:t>
            </a:fld>
            <a:endParaRPr lang="en-US"/>
          </a:p>
        </p:txBody>
      </p:sp>
    </p:spTree>
    <p:extLst>
      <p:ext uri="{BB962C8B-B14F-4D97-AF65-F5344CB8AC3E}">
        <p14:creationId xmlns:p14="http://schemas.microsoft.com/office/powerpoint/2010/main" val="5748880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tcl.tk/man/tcl8.4/TclLib/GetIndex.ht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dirty="0" smtClean="0"/>
              <a:t>Practical Example of </a:t>
            </a:r>
            <a:r>
              <a:rPr lang="en-US" sz="4000" dirty="0" err="1" smtClean="0"/>
              <a:t>Tcl</a:t>
            </a:r>
            <a:r>
              <a:rPr lang="en-US" sz="4000" dirty="0" smtClean="0"/>
              <a:t> Command</a:t>
            </a:r>
            <a:br>
              <a:rPr lang="en-US" sz="4000" dirty="0" smtClean="0"/>
            </a:br>
            <a:r>
              <a:rPr lang="en-US" sz="4000" dirty="0" smtClean="0"/>
              <a:t> Design in a </a:t>
            </a:r>
            <a:r>
              <a:rPr lang="en-US" sz="4000" dirty="0" err="1" smtClean="0"/>
              <a:t>Qt</a:t>
            </a:r>
            <a:r>
              <a:rPr lang="en-US" sz="4000" dirty="0" smtClean="0"/>
              <a:t>/C++ Graphical Application</a:t>
            </a:r>
            <a:endParaRPr lang="en-US" sz="4000" dirty="0"/>
          </a:p>
        </p:txBody>
      </p:sp>
      <p:sp>
        <p:nvSpPr>
          <p:cNvPr id="3" name="Subtitle 2"/>
          <p:cNvSpPr>
            <a:spLocks noGrp="1"/>
          </p:cNvSpPr>
          <p:nvPr>
            <p:ph type="subTitle" idx="1"/>
          </p:nvPr>
        </p:nvSpPr>
        <p:spPr/>
        <p:txBody>
          <a:bodyPr/>
          <a:lstStyle/>
          <a:p>
            <a:r>
              <a:rPr lang="en-US" dirty="0" smtClean="0"/>
              <a:t>Tony Johnson</a:t>
            </a:r>
          </a:p>
          <a:p>
            <a:r>
              <a:rPr lang="en-US" dirty="0" smtClean="0"/>
              <a:t>Mentor Graphics, a Siemen’s Company</a:t>
            </a:r>
          </a:p>
          <a:p>
            <a:r>
              <a:rPr lang="en-US" dirty="0" smtClean="0"/>
              <a:t>tony_johnson@mentor.com</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4810764" y="1122363"/>
            <a:ext cx="2570471" cy="956297"/>
          </a:xfrm>
          <a:prstGeom prst="rect">
            <a:avLst/>
          </a:prstGeom>
        </p:spPr>
      </p:pic>
    </p:spTree>
    <p:extLst>
      <p:ext uri="{BB962C8B-B14F-4D97-AF65-F5344CB8AC3E}">
        <p14:creationId xmlns:p14="http://schemas.microsoft.com/office/powerpoint/2010/main" val="1660074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Paper Motivation</a:t>
            </a:r>
            <a:br>
              <a:rPr lang="en-US" dirty="0" smtClean="0"/>
            </a:br>
            <a:r>
              <a:rPr lang="en-US" sz="2000" i="1" dirty="0" smtClean="0">
                <a:solidFill>
                  <a:srgbClr val="0070C0"/>
                </a:solidFill>
              </a:rPr>
              <a:t>Why write this paper?</a:t>
            </a:r>
            <a:endParaRPr lang="en-US" sz="2000" i="1" dirty="0">
              <a:solidFill>
                <a:srgbClr val="0070C0"/>
              </a:solidFill>
            </a:endParaRPr>
          </a:p>
        </p:txBody>
      </p:sp>
      <p:sp>
        <p:nvSpPr>
          <p:cNvPr id="3" name="Content Placeholder 2"/>
          <p:cNvSpPr>
            <a:spLocks noGrp="1"/>
          </p:cNvSpPr>
          <p:nvPr>
            <p:ph idx="1"/>
          </p:nvPr>
        </p:nvSpPr>
        <p:spPr/>
        <p:txBody>
          <a:bodyPr/>
          <a:lstStyle/>
          <a:p>
            <a:r>
              <a:rPr lang="en-US" dirty="0" smtClean="0"/>
              <a:t>Explain why creating commands to control Graphical Applications is important.</a:t>
            </a:r>
          </a:p>
          <a:p>
            <a:r>
              <a:rPr lang="en-US" dirty="0" smtClean="0"/>
              <a:t>Provide an example for others to follow in order to create such a command in their GUI.</a:t>
            </a:r>
          </a:p>
          <a:p>
            <a:r>
              <a:rPr lang="en-US" dirty="0" smtClean="0"/>
              <a:t>Describe why </a:t>
            </a:r>
            <a:r>
              <a:rPr lang="en-US" dirty="0" err="1" smtClean="0"/>
              <a:t>Tcl</a:t>
            </a:r>
            <a:r>
              <a:rPr lang="en-US" dirty="0" smtClean="0"/>
              <a:t> is a particularly good choice for this purpose regardless of GUI implementation language.</a:t>
            </a:r>
          </a:p>
          <a:p>
            <a:r>
              <a:rPr lang="en-US" dirty="0" smtClean="0"/>
              <a:t>Offer advice on how to design commands in a way that is user friendly, easily extendable and consistent as they grow over time.</a:t>
            </a:r>
            <a:endParaRPr lang="en-US" dirty="0"/>
          </a:p>
        </p:txBody>
      </p:sp>
    </p:spTree>
    <p:extLst>
      <p:ext uri="{BB962C8B-B14F-4D97-AF65-F5344CB8AC3E}">
        <p14:creationId xmlns:p14="http://schemas.microsoft.com/office/powerpoint/2010/main" val="1738857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Tcl</a:t>
            </a:r>
            <a:r>
              <a:rPr lang="en-US" dirty="0" smtClean="0"/>
              <a:t> Command Background and Motivation</a:t>
            </a:r>
            <a:br>
              <a:rPr lang="en-US" dirty="0" smtClean="0"/>
            </a:br>
            <a:r>
              <a:rPr lang="en-US" sz="2000" i="1" dirty="0" smtClean="0">
                <a:solidFill>
                  <a:srgbClr val="0070C0"/>
                </a:solidFill>
              </a:rPr>
              <a:t>Why create a </a:t>
            </a:r>
            <a:r>
              <a:rPr lang="en-US" sz="2000" i="1" dirty="0" err="1" smtClean="0">
                <a:solidFill>
                  <a:srgbClr val="0070C0"/>
                </a:solidFill>
              </a:rPr>
              <a:t>Tcl</a:t>
            </a:r>
            <a:r>
              <a:rPr lang="en-US" sz="2000" i="1" dirty="0" smtClean="0">
                <a:solidFill>
                  <a:srgbClr val="0070C0"/>
                </a:solidFill>
              </a:rPr>
              <a:t> Command to control a GUI?</a:t>
            </a:r>
            <a:endParaRPr lang="en-US" sz="2000" i="1" dirty="0">
              <a:solidFill>
                <a:srgbClr val="0070C0"/>
              </a:solidFill>
            </a:endParaRPr>
          </a:p>
        </p:txBody>
      </p:sp>
      <p:sp>
        <p:nvSpPr>
          <p:cNvPr id="3" name="Content Placeholder 2"/>
          <p:cNvSpPr>
            <a:spLocks noGrp="1"/>
          </p:cNvSpPr>
          <p:nvPr>
            <p:ph idx="1"/>
          </p:nvPr>
        </p:nvSpPr>
        <p:spPr/>
        <p:txBody>
          <a:bodyPr/>
          <a:lstStyle/>
          <a:p>
            <a:r>
              <a:rPr lang="en-US" dirty="0" smtClean="0"/>
              <a:t>Testing</a:t>
            </a:r>
          </a:p>
          <a:p>
            <a:r>
              <a:rPr lang="en-US" dirty="0" smtClean="0"/>
              <a:t>User Control</a:t>
            </a:r>
          </a:p>
          <a:p>
            <a:r>
              <a:rPr lang="en-US" dirty="0" smtClean="0"/>
              <a:t>3</a:t>
            </a:r>
            <a:r>
              <a:rPr lang="en-US" baseline="30000" dirty="0" smtClean="0"/>
              <a:t>rd</a:t>
            </a:r>
            <a:r>
              <a:rPr lang="en-US" dirty="0" smtClean="0"/>
              <a:t> Party Access</a:t>
            </a:r>
          </a:p>
          <a:p>
            <a:r>
              <a:rPr lang="en-US" dirty="0" smtClean="0"/>
              <a:t>Save/Restore</a:t>
            </a:r>
          </a:p>
          <a:p>
            <a:r>
              <a:rPr lang="en-US" dirty="0" smtClean="0"/>
              <a:t>Expandability</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83634" y="1767385"/>
            <a:ext cx="6500273" cy="4503761"/>
          </a:xfrm>
          <a:prstGeom prst="rect">
            <a:avLst/>
          </a:prstGeom>
        </p:spPr>
      </p:pic>
    </p:spTree>
    <p:extLst>
      <p:ext uri="{BB962C8B-B14F-4D97-AF65-F5344CB8AC3E}">
        <p14:creationId xmlns:p14="http://schemas.microsoft.com/office/powerpoint/2010/main" val="1224845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Brief Wave Window Description</a:t>
            </a:r>
            <a:br>
              <a:rPr lang="en-US" dirty="0" smtClean="0"/>
            </a:br>
            <a:r>
              <a:rPr lang="en-US" sz="2000" i="1" dirty="0" smtClean="0">
                <a:solidFill>
                  <a:srgbClr val="0070C0"/>
                </a:solidFill>
              </a:rPr>
              <a:t>What does the window we will be discussing do?</a:t>
            </a:r>
            <a:endParaRPr lang="en-US" sz="2000" dirty="0">
              <a:solidFill>
                <a:srgbClr val="0070C0"/>
              </a:solidFill>
            </a:endParaRPr>
          </a:p>
        </p:txBody>
      </p:sp>
      <p:sp>
        <p:nvSpPr>
          <p:cNvPr id="3" name="Content Placeholder 2"/>
          <p:cNvSpPr>
            <a:spLocks noGrp="1"/>
          </p:cNvSpPr>
          <p:nvPr>
            <p:ph idx="1"/>
          </p:nvPr>
        </p:nvSpPr>
        <p:spPr>
          <a:xfrm>
            <a:off x="838200" y="1825625"/>
            <a:ext cx="5494361" cy="4351338"/>
          </a:xfrm>
        </p:spPr>
        <p:txBody>
          <a:bodyPr>
            <a:normAutofit lnSpcReduction="10000"/>
          </a:bodyPr>
          <a:lstStyle/>
          <a:p>
            <a:r>
              <a:rPr lang="en-US" dirty="0" smtClean="0"/>
              <a:t>What is a Wave window used for?</a:t>
            </a:r>
          </a:p>
          <a:p>
            <a:pPr lvl="1"/>
            <a:r>
              <a:rPr lang="en-US" dirty="0" smtClean="0"/>
              <a:t>Viewing digital/analog signal activity over time. </a:t>
            </a:r>
          </a:p>
          <a:p>
            <a:r>
              <a:rPr lang="en-US" dirty="0" smtClean="0"/>
              <a:t>What types of user operations?</a:t>
            </a:r>
          </a:p>
          <a:p>
            <a:pPr lvl="1"/>
            <a:r>
              <a:rPr lang="en-US" dirty="0" smtClean="0"/>
              <a:t>Cutting/Pasting</a:t>
            </a:r>
          </a:p>
          <a:p>
            <a:pPr lvl="1"/>
            <a:r>
              <a:rPr lang="en-US" dirty="0" smtClean="0"/>
              <a:t>Adding/Deleting signals/markers</a:t>
            </a:r>
          </a:p>
          <a:p>
            <a:pPr lvl="1"/>
            <a:r>
              <a:rPr lang="en-US" dirty="0" smtClean="0"/>
              <a:t>Expanding/Collapsing</a:t>
            </a:r>
          </a:p>
          <a:p>
            <a:pPr lvl="1"/>
            <a:r>
              <a:rPr lang="en-US" dirty="0" smtClean="0"/>
              <a:t>Zooming in/out/full</a:t>
            </a:r>
          </a:p>
          <a:p>
            <a:pPr lvl="1"/>
            <a:r>
              <a:rPr lang="en-US" dirty="0" smtClean="0"/>
              <a:t>Panning left/right/up/down</a:t>
            </a:r>
          </a:p>
          <a:p>
            <a:pPr lvl="1"/>
            <a:r>
              <a:rPr lang="en-US" dirty="0" smtClean="0"/>
              <a:t>Creating Grids, Expressions, Comments, Spacers</a:t>
            </a:r>
          </a:p>
          <a:p>
            <a:pPr lvl="1"/>
            <a:r>
              <a:rPr lang="en-US" dirty="0" smtClean="0"/>
              <a:t>And much more.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6066" y="1413634"/>
            <a:ext cx="5231884" cy="3451793"/>
          </a:xfrm>
          <a:prstGeom prst="rect">
            <a:avLst/>
          </a:prstGeom>
        </p:spPr>
      </p:pic>
    </p:spTree>
    <p:extLst>
      <p:ext uri="{BB962C8B-B14F-4D97-AF65-F5344CB8AC3E}">
        <p14:creationId xmlns:p14="http://schemas.microsoft.com/office/powerpoint/2010/main" val="3107901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Brief Wave Window Description (</a:t>
            </a:r>
            <a:r>
              <a:rPr lang="en-US" dirty="0" err="1" smtClean="0"/>
              <a:t>cont</a:t>
            </a:r>
            <a:r>
              <a:rPr lang="en-US" dirty="0" smtClean="0"/>
              <a:t>)</a:t>
            </a:r>
            <a:br>
              <a:rPr lang="en-US" dirty="0" smtClean="0"/>
            </a:br>
            <a:r>
              <a:rPr lang="en-US" sz="2000" i="1" dirty="0" smtClean="0">
                <a:solidFill>
                  <a:srgbClr val="0070C0"/>
                </a:solidFill>
              </a:rPr>
              <a:t>What does the “wave” command do?</a:t>
            </a:r>
            <a:endParaRPr lang="en-US" sz="2000" dirty="0">
              <a:solidFill>
                <a:srgbClr val="0070C0"/>
              </a:solidFill>
            </a:endParaRPr>
          </a:p>
        </p:txBody>
      </p:sp>
      <p:sp>
        <p:nvSpPr>
          <p:cNvPr id="3" name="Content Placeholder 2"/>
          <p:cNvSpPr>
            <a:spLocks noGrp="1"/>
          </p:cNvSpPr>
          <p:nvPr>
            <p:ph idx="1"/>
          </p:nvPr>
        </p:nvSpPr>
        <p:spPr>
          <a:xfrm>
            <a:off x="838200" y="1589964"/>
            <a:ext cx="10515600" cy="4586999"/>
          </a:xfrm>
        </p:spPr>
        <p:txBody>
          <a:bodyPr/>
          <a:lstStyle/>
          <a:p>
            <a:r>
              <a:rPr lang="en-US" dirty="0" smtClean="0"/>
              <a:t>wave -help</a:t>
            </a:r>
            <a:endParaRPr lang="en-US" dirty="0" smtClean="0"/>
          </a:p>
          <a:p>
            <a:pPr lvl="1"/>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548" y="2094932"/>
            <a:ext cx="4544648" cy="103094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3971" y="2094932"/>
            <a:ext cx="5604577" cy="4326340"/>
          </a:xfrm>
          <a:prstGeom prst="rect">
            <a:avLst/>
          </a:prstGeom>
        </p:spPr>
      </p:pic>
    </p:spTree>
    <p:extLst>
      <p:ext uri="{BB962C8B-B14F-4D97-AF65-F5344CB8AC3E}">
        <p14:creationId xmlns:p14="http://schemas.microsoft.com/office/powerpoint/2010/main" val="19623809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Wave Command Architecture</a:t>
            </a:r>
            <a:br>
              <a:rPr lang="en-US" dirty="0" smtClean="0"/>
            </a:br>
            <a:r>
              <a:rPr lang="en-US" sz="2000" i="1" dirty="0" smtClean="0">
                <a:solidFill>
                  <a:srgbClr val="0070C0"/>
                </a:solidFill>
              </a:rPr>
              <a:t>How do we create such a command assuming we already have a </a:t>
            </a:r>
            <a:r>
              <a:rPr lang="en-US" sz="2000" i="1" dirty="0" err="1" smtClean="0">
                <a:solidFill>
                  <a:srgbClr val="0070C0"/>
                </a:solidFill>
              </a:rPr>
              <a:t>Tcl</a:t>
            </a:r>
            <a:r>
              <a:rPr lang="en-US" sz="2000" i="1" dirty="0" smtClean="0">
                <a:solidFill>
                  <a:srgbClr val="0070C0"/>
                </a:solidFill>
              </a:rPr>
              <a:t> shell?</a:t>
            </a:r>
            <a:endParaRPr lang="en-US" sz="2000" dirty="0">
              <a:solidFill>
                <a:srgbClr val="0070C0"/>
              </a:solidFill>
            </a:endParaRPr>
          </a:p>
        </p:txBody>
      </p:sp>
      <p:sp>
        <p:nvSpPr>
          <p:cNvPr id="3" name="Content Placeholder 2"/>
          <p:cNvSpPr>
            <a:spLocks noGrp="1"/>
          </p:cNvSpPr>
          <p:nvPr>
            <p:ph idx="1"/>
          </p:nvPr>
        </p:nvSpPr>
        <p:spPr/>
        <p:txBody>
          <a:bodyPr/>
          <a:lstStyle/>
          <a:p>
            <a:r>
              <a:rPr lang="en-US" dirty="0" err="1" smtClean="0"/>
              <a:t>Tcl</a:t>
            </a:r>
            <a:r>
              <a:rPr lang="en-US" dirty="0" smtClean="0"/>
              <a:t> Command Registration</a:t>
            </a:r>
          </a:p>
          <a:p>
            <a:r>
              <a:rPr lang="en-US" dirty="0" smtClean="0"/>
              <a:t>String Conversion</a:t>
            </a:r>
          </a:p>
          <a:p>
            <a:r>
              <a:rPr lang="en-US" dirty="0" smtClean="0"/>
              <a:t>Handle Subcommands</a:t>
            </a:r>
          </a:p>
          <a:p>
            <a:r>
              <a:rPr lang="en-US" dirty="0" smtClean="0"/>
              <a:t>Provide User Command Help</a:t>
            </a:r>
            <a:endParaRPr lang="en-US" dirty="0"/>
          </a:p>
        </p:txBody>
      </p:sp>
    </p:spTree>
    <p:extLst>
      <p:ext uri="{BB962C8B-B14F-4D97-AF65-F5344CB8AC3E}">
        <p14:creationId xmlns:p14="http://schemas.microsoft.com/office/powerpoint/2010/main" val="3639249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Tcl</a:t>
            </a:r>
            <a:r>
              <a:rPr lang="en-US" dirty="0" smtClean="0"/>
              <a:t> Command Registration</a:t>
            </a:r>
            <a:br>
              <a:rPr lang="en-US" dirty="0" smtClean="0"/>
            </a:br>
            <a:r>
              <a:rPr lang="en-US" sz="2000" i="1" dirty="0" smtClean="0">
                <a:solidFill>
                  <a:srgbClr val="0070C0"/>
                </a:solidFill>
              </a:rPr>
              <a:t>How do we connect our </a:t>
            </a:r>
            <a:r>
              <a:rPr lang="en-US" sz="2000" i="1" dirty="0" err="1" smtClean="0">
                <a:solidFill>
                  <a:srgbClr val="0070C0"/>
                </a:solidFill>
              </a:rPr>
              <a:t>Tcl</a:t>
            </a:r>
            <a:r>
              <a:rPr lang="en-US" sz="2000" i="1" dirty="0" smtClean="0">
                <a:solidFill>
                  <a:srgbClr val="0070C0"/>
                </a:solidFill>
              </a:rPr>
              <a:t> command to our C/C++ application?</a:t>
            </a:r>
            <a:endParaRPr lang="en-US" sz="2000" dirty="0">
              <a:solidFill>
                <a:srgbClr val="0070C0"/>
              </a:solidFill>
            </a:endParaRPr>
          </a:p>
        </p:txBody>
      </p:sp>
      <p:sp>
        <p:nvSpPr>
          <p:cNvPr id="3" name="Content Placeholder 2"/>
          <p:cNvSpPr>
            <a:spLocks noGrp="1"/>
          </p:cNvSpPr>
          <p:nvPr>
            <p:ph idx="1"/>
          </p:nvPr>
        </p:nvSpPr>
        <p:spPr>
          <a:xfrm>
            <a:off x="838199" y="5308979"/>
            <a:ext cx="10653215" cy="867984"/>
          </a:xfrm>
        </p:spPr>
        <p:txBody>
          <a:bodyPr>
            <a:normAutofit fontScale="77500" lnSpcReduction="20000"/>
          </a:bodyPr>
          <a:lstStyle/>
          <a:p>
            <a:r>
              <a:rPr lang="en-US" b="1" dirty="0" err="1"/>
              <a:t>Tcl_CreateObjCommand</a:t>
            </a:r>
            <a:r>
              <a:rPr lang="en-US" dirty="0"/>
              <a:t>(</a:t>
            </a:r>
            <a:r>
              <a:rPr lang="en-US" dirty="0" err="1"/>
              <a:t>xInterp</a:t>
            </a:r>
            <a:r>
              <a:rPr lang="en-US" dirty="0"/>
              <a:t>, "wave", </a:t>
            </a:r>
            <a:r>
              <a:rPr lang="en-US" dirty="0" err="1"/>
              <a:t>gTclWave</a:t>
            </a:r>
            <a:r>
              <a:rPr lang="en-US" dirty="0"/>
              <a:t>, 0, 0);</a:t>
            </a:r>
          </a:p>
          <a:p>
            <a:r>
              <a:rPr lang="en-US" dirty="0" err="1"/>
              <a:t>int</a:t>
            </a:r>
            <a:r>
              <a:rPr lang="en-US" dirty="0"/>
              <a:t> </a:t>
            </a:r>
            <a:r>
              <a:rPr lang="en-US" b="1" dirty="0" err="1"/>
              <a:t>gTclWave</a:t>
            </a:r>
            <a:r>
              <a:rPr lang="en-US" dirty="0"/>
              <a:t>(</a:t>
            </a:r>
            <a:r>
              <a:rPr lang="en-US" dirty="0" err="1"/>
              <a:t>ClientData</a:t>
            </a:r>
            <a:r>
              <a:rPr lang="en-US" dirty="0"/>
              <a:t> </a:t>
            </a:r>
            <a:r>
              <a:rPr lang="en-US" dirty="0" err="1"/>
              <a:t>xClientData</a:t>
            </a:r>
            <a:r>
              <a:rPr lang="en-US" dirty="0"/>
              <a:t>, </a:t>
            </a:r>
            <a:r>
              <a:rPr lang="en-US" dirty="0" err="1"/>
              <a:t>Tcl_Interp</a:t>
            </a:r>
            <a:r>
              <a:rPr lang="en-US" dirty="0"/>
              <a:t> *</a:t>
            </a:r>
            <a:r>
              <a:rPr lang="en-US" dirty="0" err="1" smtClean="0"/>
              <a:t>xInterp</a:t>
            </a:r>
            <a:r>
              <a:rPr lang="en-US" dirty="0" smtClean="0"/>
              <a:t>, </a:t>
            </a:r>
            <a:r>
              <a:rPr lang="en-US" dirty="0" err="1" smtClean="0"/>
              <a:t>int</a:t>
            </a:r>
            <a:r>
              <a:rPr lang="en-US" dirty="0" smtClean="0"/>
              <a:t> </a:t>
            </a:r>
            <a:r>
              <a:rPr lang="en-US" dirty="0" err="1"/>
              <a:t>xObjc</a:t>
            </a:r>
            <a:r>
              <a:rPr lang="en-US" dirty="0"/>
              <a:t>, </a:t>
            </a:r>
            <a:r>
              <a:rPr lang="en-US" dirty="0" err="1"/>
              <a:t>Tcl_Obj</a:t>
            </a:r>
            <a:r>
              <a:rPr lang="en-US" dirty="0"/>
              <a:t> *</a:t>
            </a:r>
            <a:r>
              <a:rPr lang="en-US" dirty="0" err="1" smtClean="0"/>
              <a:t>const</a:t>
            </a:r>
            <a:r>
              <a:rPr lang="en-US" dirty="0" smtClean="0"/>
              <a:t> </a:t>
            </a:r>
            <a:r>
              <a:rPr lang="en-US" dirty="0" err="1" smtClean="0"/>
              <a:t>xObjv</a:t>
            </a:r>
            <a:r>
              <a:rPr lang="en-US" dirty="0" smtClean="0"/>
              <a:t>[])</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1427" y="1725782"/>
            <a:ext cx="7209145" cy="3406435"/>
          </a:xfrm>
          <a:prstGeom prst="rect">
            <a:avLst/>
          </a:prstGeom>
        </p:spPr>
      </p:pic>
    </p:spTree>
    <p:extLst>
      <p:ext uri="{BB962C8B-B14F-4D97-AF65-F5344CB8AC3E}">
        <p14:creationId xmlns:p14="http://schemas.microsoft.com/office/powerpoint/2010/main" val="7002280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String Conversion</a:t>
            </a:r>
            <a:br>
              <a:rPr lang="en-US" dirty="0" smtClean="0"/>
            </a:br>
            <a:r>
              <a:rPr lang="en-US" sz="2000" i="1" dirty="0" smtClean="0">
                <a:solidFill>
                  <a:srgbClr val="0070C0"/>
                </a:solidFill>
              </a:rPr>
              <a:t>How do we pass strings back and forth between </a:t>
            </a:r>
            <a:r>
              <a:rPr lang="en-US" sz="2000" i="1" dirty="0" err="1" smtClean="0">
                <a:solidFill>
                  <a:srgbClr val="0070C0"/>
                </a:solidFill>
              </a:rPr>
              <a:t>Tcl</a:t>
            </a:r>
            <a:r>
              <a:rPr lang="en-US" sz="2000" i="1" dirty="0" smtClean="0">
                <a:solidFill>
                  <a:srgbClr val="0070C0"/>
                </a:solidFill>
              </a:rPr>
              <a:t> and </a:t>
            </a:r>
            <a:r>
              <a:rPr lang="en-US" sz="2000" i="1" dirty="0" err="1" smtClean="0">
                <a:solidFill>
                  <a:srgbClr val="0070C0"/>
                </a:solidFill>
              </a:rPr>
              <a:t>Qt</a:t>
            </a:r>
            <a:r>
              <a:rPr lang="en-US" sz="2000" i="1" dirty="0" smtClean="0">
                <a:solidFill>
                  <a:srgbClr val="0070C0"/>
                </a:solidFill>
              </a:rPr>
              <a:t>/C++ </a:t>
            </a:r>
            <a:endParaRPr lang="en-US" sz="2000" dirty="0">
              <a:solidFill>
                <a:srgbClr val="0070C0"/>
              </a:solidFill>
            </a:endParaRPr>
          </a:p>
        </p:txBody>
      </p:sp>
      <p:sp>
        <p:nvSpPr>
          <p:cNvPr id="3" name="Content Placeholder 2"/>
          <p:cNvSpPr>
            <a:spLocks noGrp="1"/>
          </p:cNvSpPr>
          <p:nvPr>
            <p:ph idx="1"/>
          </p:nvPr>
        </p:nvSpPr>
        <p:spPr/>
        <p:txBody>
          <a:bodyPr>
            <a:normAutofit lnSpcReduction="10000"/>
          </a:bodyPr>
          <a:lstStyle/>
          <a:p>
            <a:r>
              <a:rPr lang="en-US" dirty="0" err="1" smtClean="0"/>
              <a:t>Tcl_GetString</a:t>
            </a:r>
            <a:r>
              <a:rPr lang="en-US" dirty="0" smtClean="0"/>
              <a:t>, </a:t>
            </a:r>
            <a:r>
              <a:rPr lang="en-US" dirty="0" err="1" smtClean="0"/>
              <a:t>tclObjCls</a:t>
            </a:r>
            <a:r>
              <a:rPr lang="en-US" dirty="0" smtClean="0"/>
              <a:t>, QString.toLocal8Bit(), QString.fromUtf8</a:t>
            </a:r>
            <a:r>
              <a:rPr lang="en-US" dirty="0" smtClean="0"/>
              <a:t>()</a:t>
            </a:r>
          </a:p>
          <a:p>
            <a:pPr marL="457200" lvl="1" indent="0">
              <a:buNone/>
            </a:pPr>
            <a:r>
              <a:rPr lang="en-US" sz="1600" dirty="0"/>
              <a:t>The arguments passed to our “</a:t>
            </a:r>
            <a:r>
              <a:rPr lang="en-US" sz="1600" dirty="0" err="1"/>
              <a:t>gTclWave</a:t>
            </a:r>
            <a:r>
              <a:rPr lang="en-US" sz="1600" dirty="0"/>
              <a:t>” C function are passed as a </a:t>
            </a:r>
            <a:r>
              <a:rPr lang="en-US" sz="1600" dirty="0" err="1"/>
              <a:t>Tcl_Obj</a:t>
            </a:r>
            <a:r>
              <a:rPr lang="en-US" sz="1600" dirty="0"/>
              <a:t> [8] array. </a:t>
            </a:r>
            <a:r>
              <a:rPr lang="en-US" sz="1600" dirty="0"/>
              <a:t/>
            </a:r>
            <a:br>
              <a:rPr lang="en-US" sz="1600" dirty="0"/>
            </a:br>
            <a:r>
              <a:rPr lang="en-US" sz="1600" dirty="0" smtClean="0"/>
              <a:t>We </a:t>
            </a:r>
            <a:r>
              <a:rPr lang="en-US" sz="1600" dirty="0"/>
              <a:t>used the following strategy to convert these back and forth:</a:t>
            </a:r>
          </a:p>
          <a:p>
            <a:pPr marL="457200" lvl="1" indent="0">
              <a:buNone/>
            </a:pPr>
            <a:r>
              <a:rPr lang="en-US" sz="1600" b="1" i="1" dirty="0" err="1"/>
              <a:t>Tcl</a:t>
            </a:r>
            <a:r>
              <a:rPr lang="en-US" sz="1600" b="1" i="1" dirty="0"/>
              <a:t> to </a:t>
            </a:r>
            <a:r>
              <a:rPr lang="en-US" sz="1600" b="1" i="1" dirty="0" err="1"/>
              <a:t>QString</a:t>
            </a:r>
            <a:r>
              <a:rPr lang="en-US" sz="1600" b="1" i="1" dirty="0"/>
              <a:t>:</a:t>
            </a:r>
          </a:p>
          <a:p>
            <a:pPr marL="457200" lvl="1" indent="0">
              <a:buNone/>
            </a:pPr>
            <a:r>
              <a:rPr lang="en-US" sz="1600" dirty="0" smtClean="0"/>
              <a:t>    </a:t>
            </a:r>
            <a:r>
              <a:rPr lang="en-US" sz="1600" b="1" dirty="0" err="1"/>
              <a:t>QString</a:t>
            </a:r>
            <a:r>
              <a:rPr lang="en-US" sz="1600" dirty="0"/>
              <a:t> </a:t>
            </a:r>
            <a:r>
              <a:rPr lang="en-US" sz="1600" dirty="0" err="1"/>
              <a:t>lGroupArg</a:t>
            </a:r>
            <a:r>
              <a:rPr lang="en-US" sz="1600" dirty="0"/>
              <a:t>;</a:t>
            </a:r>
            <a:br>
              <a:rPr lang="en-US" sz="1600" dirty="0"/>
            </a:br>
            <a:r>
              <a:rPr lang="en-US" sz="1600" dirty="0"/>
              <a:t>  </a:t>
            </a:r>
            <a:r>
              <a:rPr lang="en-US" sz="1600" dirty="0" smtClean="0"/>
              <a:t>  </a:t>
            </a:r>
            <a:r>
              <a:rPr lang="en-US" sz="1600" dirty="0" err="1" smtClean="0"/>
              <a:t>lGroupArg.sprintf</a:t>
            </a:r>
            <a:r>
              <a:rPr lang="en-US" sz="1600" dirty="0"/>
              <a:t>("%s", </a:t>
            </a:r>
            <a:r>
              <a:rPr lang="en-US" sz="1600" b="1" dirty="0" err="1"/>
              <a:t>Tcl_GetString</a:t>
            </a:r>
            <a:r>
              <a:rPr lang="en-US" sz="1600" dirty="0"/>
              <a:t>(</a:t>
            </a:r>
            <a:r>
              <a:rPr lang="en-US" sz="1600" dirty="0" err="1"/>
              <a:t>xObjv</a:t>
            </a:r>
            <a:r>
              <a:rPr lang="en-US" sz="1600" dirty="0"/>
              <a:t>[iii]));</a:t>
            </a:r>
          </a:p>
          <a:p>
            <a:pPr marL="457200" lvl="1" indent="0">
              <a:buNone/>
            </a:pPr>
            <a:r>
              <a:rPr lang="en-US" sz="1600" b="1" i="1" dirty="0" err="1"/>
              <a:t>QString</a:t>
            </a:r>
            <a:r>
              <a:rPr lang="en-US" sz="1600" b="1" i="1" dirty="0"/>
              <a:t> to </a:t>
            </a:r>
            <a:r>
              <a:rPr lang="en-US" sz="1600" b="1" i="1" dirty="0" err="1"/>
              <a:t>Tcl</a:t>
            </a:r>
            <a:r>
              <a:rPr lang="en-US" sz="1600" b="1" i="1" dirty="0"/>
              <a:t>:</a:t>
            </a:r>
          </a:p>
          <a:p>
            <a:pPr marL="457200" lvl="1" indent="0">
              <a:buNone/>
            </a:pPr>
            <a:r>
              <a:rPr lang="en-US" sz="1600" dirty="0"/>
              <a:t>  </a:t>
            </a:r>
            <a:r>
              <a:rPr lang="en-US" sz="1600" dirty="0" smtClean="0"/>
              <a:t>  </a:t>
            </a:r>
            <a:r>
              <a:rPr lang="en-US" sz="1600" b="1" dirty="0" err="1" smtClean="0"/>
              <a:t>tclObjCls</a:t>
            </a:r>
            <a:r>
              <a:rPr lang="en-US" sz="1600" dirty="0" smtClean="0"/>
              <a:t> </a:t>
            </a:r>
            <a:r>
              <a:rPr lang="en-US" sz="1600" dirty="0" err="1"/>
              <a:t>lResult</a:t>
            </a:r>
            <a:r>
              <a:rPr lang="en-US" sz="1600" dirty="0"/>
              <a:t>;</a:t>
            </a:r>
            <a:r>
              <a:rPr lang="en-US" sz="1600" b="1" dirty="0"/>
              <a:t/>
            </a:r>
            <a:br>
              <a:rPr lang="en-US" sz="1600" b="1" dirty="0"/>
            </a:br>
            <a:r>
              <a:rPr lang="en-US" sz="1600" b="1" dirty="0"/>
              <a:t>  </a:t>
            </a:r>
            <a:r>
              <a:rPr lang="en-US" sz="1600" b="1" dirty="0" smtClean="0"/>
              <a:t>  </a:t>
            </a:r>
            <a:r>
              <a:rPr lang="en-US" sz="1600" b="1" dirty="0" err="1" smtClean="0"/>
              <a:t>tclObjCls</a:t>
            </a:r>
            <a:r>
              <a:rPr lang="en-US" sz="1600" dirty="0" smtClean="0"/>
              <a:t> </a:t>
            </a:r>
            <a:r>
              <a:rPr lang="en-US" sz="1600" dirty="0" err="1"/>
              <a:t>lBufObj</a:t>
            </a:r>
            <a:r>
              <a:rPr lang="en-US" sz="1600" dirty="0"/>
              <a:t>(</a:t>
            </a:r>
            <a:r>
              <a:rPr lang="en-US" sz="1600" b="1" dirty="0" err="1"/>
              <a:t>qPrintable</a:t>
            </a:r>
            <a:r>
              <a:rPr lang="en-US" sz="1600" dirty="0"/>
              <a:t>(</a:t>
            </a:r>
            <a:r>
              <a:rPr lang="en-US" sz="1600" dirty="0" err="1"/>
              <a:t>lWin</a:t>
            </a:r>
            <a:r>
              <a:rPr lang="en-US" sz="1600" dirty="0"/>
              <a:t>-&gt;</a:t>
            </a:r>
            <a:r>
              <a:rPr lang="en-US" sz="1600" dirty="0" err="1"/>
              <a:t>mGetName</a:t>
            </a:r>
            <a:r>
              <a:rPr lang="en-US" sz="1600" dirty="0"/>
              <a:t>()));</a:t>
            </a:r>
            <a:br>
              <a:rPr lang="en-US" sz="1600" dirty="0"/>
            </a:br>
            <a:r>
              <a:rPr lang="en-US" sz="1600" dirty="0"/>
              <a:t>  </a:t>
            </a:r>
            <a:r>
              <a:rPr lang="en-US" sz="1600" dirty="0" smtClean="0"/>
              <a:t>  </a:t>
            </a:r>
            <a:r>
              <a:rPr lang="en-US" sz="1600" dirty="0" err="1" smtClean="0"/>
              <a:t>lResult.mLappend</a:t>
            </a:r>
            <a:r>
              <a:rPr lang="en-US" sz="1600" dirty="0" smtClean="0"/>
              <a:t>(</a:t>
            </a:r>
            <a:r>
              <a:rPr lang="en-US" sz="1600" dirty="0" err="1" smtClean="0"/>
              <a:t>lBufObj</a:t>
            </a:r>
            <a:r>
              <a:rPr lang="en-US" sz="1600" dirty="0"/>
              <a:t>);</a:t>
            </a:r>
          </a:p>
          <a:p>
            <a:pPr marL="457200" lvl="1" indent="0">
              <a:buNone/>
            </a:pPr>
            <a:r>
              <a:rPr lang="en-US" sz="1600" dirty="0"/>
              <a:t>We defined “</a:t>
            </a:r>
            <a:r>
              <a:rPr lang="en-US" sz="1600" dirty="0" err="1"/>
              <a:t>tclObjCls</a:t>
            </a:r>
            <a:r>
              <a:rPr lang="en-US" sz="1600" dirty="0"/>
              <a:t>” as a class that contains the </a:t>
            </a:r>
            <a:r>
              <a:rPr lang="en-US" sz="1600" dirty="0" err="1"/>
              <a:t>Tcl_Obj</a:t>
            </a:r>
            <a:r>
              <a:rPr lang="en-US" sz="1600" dirty="0"/>
              <a:t>* (as “</a:t>
            </a:r>
            <a:r>
              <a:rPr lang="en-US" sz="1600" dirty="0" err="1"/>
              <a:t>dObj</a:t>
            </a:r>
            <a:r>
              <a:rPr lang="en-US" sz="1600" dirty="0"/>
              <a:t>”) along with convenience methods for creating, printing, reference counting, </a:t>
            </a:r>
            <a:r>
              <a:rPr lang="en-US" sz="1600" dirty="0" err="1"/>
              <a:t>etc</a:t>
            </a:r>
            <a:r>
              <a:rPr lang="en-US" sz="1600" dirty="0"/>
              <a:t> </a:t>
            </a:r>
            <a:r>
              <a:rPr lang="en-US" sz="1600" dirty="0" err="1"/>
              <a:t>Tcl_Obj</a:t>
            </a:r>
            <a:r>
              <a:rPr lang="en-US" sz="1600" dirty="0"/>
              <a:t> objects. For example the </a:t>
            </a:r>
            <a:r>
              <a:rPr lang="en-US" sz="1600" dirty="0" err="1"/>
              <a:t>mLappend</a:t>
            </a:r>
            <a:r>
              <a:rPr lang="en-US" sz="1600" dirty="0"/>
              <a:t>() is defined to be:</a:t>
            </a:r>
            <a:br>
              <a:rPr lang="en-US" sz="1600" dirty="0"/>
            </a:br>
            <a:r>
              <a:rPr lang="en-US" sz="1600" dirty="0"/>
              <a:t>    </a:t>
            </a:r>
            <a:r>
              <a:rPr lang="en-US" sz="1600" dirty="0" err="1"/>
              <a:t>mLappend</a:t>
            </a:r>
            <a:r>
              <a:rPr lang="en-US" sz="1600" dirty="0"/>
              <a:t>(</a:t>
            </a:r>
            <a:r>
              <a:rPr lang="en-US" sz="1600" b="1" dirty="0" err="1"/>
              <a:t>tclObjCls</a:t>
            </a:r>
            <a:r>
              <a:rPr lang="en-US" sz="1600" dirty="0"/>
              <a:t> &amp;</a:t>
            </a:r>
            <a:r>
              <a:rPr lang="en-US" sz="1600" dirty="0" err="1"/>
              <a:t>xObj</a:t>
            </a:r>
            <a:r>
              <a:rPr lang="en-US" sz="1600" dirty="0"/>
              <a:t>) {</a:t>
            </a:r>
            <a:r>
              <a:rPr lang="en-US" sz="1600" b="1" dirty="0" err="1"/>
              <a:t>Tcl_ListObjAppendElement</a:t>
            </a:r>
            <a:r>
              <a:rPr lang="en-US" sz="1600" dirty="0"/>
              <a:t>(NULL, </a:t>
            </a:r>
            <a:r>
              <a:rPr lang="en-US" sz="1600" dirty="0" err="1" smtClean="0"/>
              <a:t>dObj</a:t>
            </a:r>
            <a:r>
              <a:rPr lang="en-US" sz="1600" dirty="0" smtClean="0"/>
              <a:t>, </a:t>
            </a:r>
            <a:r>
              <a:rPr lang="en-US" sz="1600" dirty="0" err="1" smtClean="0"/>
              <a:t>xObj.dObj</a:t>
            </a:r>
            <a:r>
              <a:rPr lang="en-US" sz="1600" dirty="0"/>
              <a:t>);</a:t>
            </a:r>
          </a:p>
          <a:p>
            <a:pPr marL="457200" lvl="1" indent="0">
              <a:buNone/>
            </a:pPr>
            <a:r>
              <a:rPr lang="en-US" sz="1600" dirty="0"/>
              <a:t>The function “</a:t>
            </a:r>
            <a:r>
              <a:rPr lang="en-US" sz="1600" dirty="0" err="1"/>
              <a:t>qPrintable</a:t>
            </a:r>
            <a:r>
              <a:rPr lang="en-US" sz="1600" dirty="0"/>
              <a:t>” is defined to be one of the many ways to get string data out of a </a:t>
            </a:r>
            <a:r>
              <a:rPr lang="en-US" sz="1600" dirty="0" err="1"/>
              <a:t>QString</a:t>
            </a:r>
            <a:r>
              <a:rPr lang="en-US" sz="1600" dirty="0"/>
              <a:t>.</a:t>
            </a:r>
            <a:br>
              <a:rPr lang="en-US" sz="1600" dirty="0"/>
            </a:br>
            <a:r>
              <a:rPr lang="en-US" sz="1600" dirty="0"/>
              <a:t>  #define </a:t>
            </a:r>
            <a:r>
              <a:rPr lang="en-US" sz="1600" b="1" dirty="0" err="1"/>
              <a:t>qPrintable</a:t>
            </a:r>
            <a:r>
              <a:rPr lang="en-US" sz="1600" dirty="0"/>
              <a:t>(string) (string).toLocal8Bit().</a:t>
            </a:r>
            <a:r>
              <a:rPr lang="en-US" sz="1600" dirty="0" err="1"/>
              <a:t>constData</a:t>
            </a:r>
            <a:r>
              <a:rPr lang="en-US" sz="1600" dirty="0" smtClean="0"/>
              <a:t>()</a:t>
            </a:r>
          </a:p>
          <a:p>
            <a:pPr marL="457200" lvl="1" indent="0">
              <a:buNone/>
            </a:pPr>
            <a:r>
              <a:rPr lang="en-US" sz="1600" i="1" dirty="0" smtClean="0"/>
              <a:t>As noted in the Future Work section of the paper, instead of toLocal8Bit we should be using the “fromUtf8()” and “toUtf8()” methods for string conversion to more safely handle all possible characters.</a:t>
            </a:r>
            <a:endParaRPr lang="en-US" sz="1200" i="1" dirty="0" smtClean="0"/>
          </a:p>
          <a:p>
            <a:endParaRPr lang="en-US" dirty="0" smtClean="0"/>
          </a:p>
        </p:txBody>
      </p:sp>
    </p:spTree>
    <p:extLst>
      <p:ext uri="{BB962C8B-B14F-4D97-AF65-F5344CB8AC3E}">
        <p14:creationId xmlns:p14="http://schemas.microsoft.com/office/powerpoint/2010/main" val="582331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Handle Subcommands</a:t>
            </a:r>
            <a:br>
              <a:rPr lang="en-US" dirty="0" smtClean="0"/>
            </a:br>
            <a:r>
              <a:rPr lang="en-US" sz="2000" i="1" dirty="0" smtClean="0">
                <a:solidFill>
                  <a:srgbClr val="0070C0"/>
                </a:solidFill>
              </a:rPr>
              <a:t>How do we keep our subcommands consistent and extensible?</a:t>
            </a:r>
            <a:endParaRPr lang="en-US" sz="2000" dirty="0">
              <a:solidFill>
                <a:srgbClr val="0070C0"/>
              </a:solidFill>
            </a:endParaRPr>
          </a:p>
        </p:txBody>
      </p:sp>
      <p:sp>
        <p:nvSpPr>
          <p:cNvPr id="3" name="Content Placeholder 2"/>
          <p:cNvSpPr>
            <a:spLocks noGrp="1"/>
          </p:cNvSpPr>
          <p:nvPr>
            <p:ph idx="1"/>
          </p:nvPr>
        </p:nvSpPr>
        <p:spPr>
          <a:xfrm>
            <a:off x="838200" y="1555845"/>
            <a:ext cx="10237728" cy="4621118"/>
          </a:xfrm>
        </p:spPr>
        <p:txBody>
          <a:bodyPr>
            <a:normAutofit fontScale="92500" lnSpcReduction="10000"/>
          </a:bodyPr>
          <a:lstStyle/>
          <a:p>
            <a:r>
              <a:rPr lang="en-US" sz="2000" dirty="0"/>
              <a:t>From </a:t>
            </a:r>
            <a:r>
              <a:rPr lang="en-US" sz="2000" dirty="0">
                <a:hlinkClick r:id="rId2"/>
              </a:rPr>
              <a:t>https://</a:t>
            </a:r>
            <a:r>
              <a:rPr lang="en-US" sz="2000" dirty="0" smtClean="0">
                <a:hlinkClick r:id="rId2"/>
              </a:rPr>
              <a:t>www.tcl.tk/man/tcl8.4/TclLib/GetIndex.htm</a:t>
            </a:r>
            <a:r>
              <a:rPr lang="en-US" sz="2000" dirty="0" smtClean="0"/>
              <a:t>:</a:t>
            </a:r>
          </a:p>
          <a:p>
            <a:pPr marL="0" indent="0">
              <a:buNone/>
            </a:pPr>
            <a:r>
              <a:rPr lang="en-US" sz="2000" dirty="0" err="1" smtClean="0"/>
              <a:t>Tcl_GetIndexFromObj</a:t>
            </a:r>
            <a:r>
              <a:rPr lang="en-US" sz="2000" dirty="0"/>
              <a:t>, </a:t>
            </a:r>
            <a:r>
              <a:rPr lang="en-US" sz="2000" dirty="0" err="1"/>
              <a:t>Tcl_GetIndexFromObjStruct</a:t>
            </a:r>
            <a:r>
              <a:rPr lang="en-US" sz="2000" dirty="0"/>
              <a:t> - lookup string in table of keywords</a:t>
            </a:r>
          </a:p>
          <a:p>
            <a:pPr marL="0" indent="0">
              <a:buNone/>
            </a:pPr>
            <a:r>
              <a:rPr lang="en-US" sz="1400" b="1" dirty="0" smtClean="0"/>
              <a:t>#</a:t>
            </a:r>
            <a:r>
              <a:rPr lang="en-US" sz="1400" b="1" dirty="0"/>
              <a:t>include &lt;</a:t>
            </a:r>
            <a:r>
              <a:rPr lang="en-US" sz="1400" b="1" dirty="0" err="1"/>
              <a:t>tcl.h</a:t>
            </a:r>
            <a:r>
              <a:rPr lang="en-US" sz="1400" b="1" dirty="0"/>
              <a:t>&gt;</a:t>
            </a:r>
            <a:r>
              <a:rPr lang="en-US" sz="1400" dirty="0"/>
              <a:t/>
            </a:r>
            <a:br>
              <a:rPr lang="en-US" sz="1400" dirty="0"/>
            </a:br>
            <a:r>
              <a:rPr lang="en-US" sz="1400" dirty="0" err="1" smtClean="0"/>
              <a:t>int</a:t>
            </a:r>
            <a:r>
              <a:rPr lang="en-US" sz="1400" dirty="0" smtClean="0"/>
              <a:t> </a:t>
            </a:r>
            <a:r>
              <a:rPr lang="en-US" sz="1400" b="1" dirty="0" err="1" smtClean="0"/>
              <a:t>Tcl_GetIndexFromObj</a:t>
            </a:r>
            <a:r>
              <a:rPr lang="en-US" sz="1400" dirty="0" smtClean="0"/>
              <a:t>(</a:t>
            </a:r>
            <a:r>
              <a:rPr lang="en-US" sz="1400" i="1" dirty="0" err="1" smtClean="0"/>
              <a:t>interp</a:t>
            </a:r>
            <a:r>
              <a:rPr lang="en-US" sz="1400" i="1" dirty="0"/>
              <a:t>, </a:t>
            </a:r>
            <a:r>
              <a:rPr lang="en-US" sz="1400" i="1" dirty="0" err="1"/>
              <a:t>objPtr</a:t>
            </a:r>
            <a:r>
              <a:rPr lang="en-US" sz="1400" i="1" dirty="0"/>
              <a:t>, </a:t>
            </a:r>
            <a:r>
              <a:rPr lang="en-US" sz="1400" i="1" dirty="0" err="1"/>
              <a:t>tablePtr</a:t>
            </a:r>
            <a:r>
              <a:rPr lang="en-US" sz="1400" i="1" dirty="0"/>
              <a:t>, </a:t>
            </a:r>
            <a:r>
              <a:rPr lang="en-US" sz="1400" i="1" dirty="0" err="1"/>
              <a:t>msg</a:t>
            </a:r>
            <a:r>
              <a:rPr lang="en-US" sz="1400" i="1" dirty="0"/>
              <a:t>, flags</a:t>
            </a:r>
            <a:r>
              <a:rPr lang="en-US" sz="1400" i="1" dirty="0" smtClean="0"/>
              <a:t>, </a:t>
            </a:r>
            <a:r>
              <a:rPr lang="en-US" sz="1400" i="1" dirty="0" err="1" smtClean="0"/>
              <a:t>indexPtr</a:t>
            </a:r>
            <a:r>
              <a:rPr lang="en-US" sz="1400" dirty="0"/>
              <a:t>)</a:t>
            </a:r>
            <a:r>
              <a:rPr lang="en-US" sz="1400" dirty="0"/>
              <a:t/>
            </a:r>
            <a:br>
              <a:rPr lang="en-US" sz="1400" dirty="0"/>
            </a:br>
            <a:r>
              <a:rPr lang="en-US" sz="1400" dirty="0" err="1" smtClean="0"/>
              <a:t>int</a:t>
            </a:r>
            <a:r>
              <a:rPr lang="en-US" sz="1400" dirty="0" smtClean="0"/>
              <a:t> </a:t>
            </a:r>
            <a:r>
              <a:rPr lang="en-US" sz="1400" b="1" dirty="0" err="1" smtClean="0"/>
              <a:t>Tcl_GetIndexFromObjStruct</a:t>
            </a:r>
            <a:r>
              <a:rPr lang="en-US" sz="1400" dirty="0" smtClean="0"/>
              <a:t>(</a:t>
            </a:r>
            <a:r>
              <a:rPr lang="en-US" sz="1400" i="1" dirty="0" err="1" smtClean="0"/>
              <a:t>interp</a:t>
            </a:r>
            <a:r>
              <a:rPr lang="en-US" sz="1400" i="1" dirty="0"/>
              <a:t>, </a:t>
            </a:r>
            <a:r>
              <a:rPr lang="en-US" sz="1400" i="1" dirty="0" err="1"/>
              <a:t>objPtr</a:t>
            </a:r>
            <a:r>
              <a:rPr lang="en-US" sz="1400" i="1" dirty="0"/>
              <a:t>, </a:t>
            </a:r>
            <a:r>
              <a:rPr lang="en-US" sz="1400" i="1" dirty="0" err="1"/>
              <a:t>structTablePtr</a:t>
            </a:r>
            <a:r>
              <a:rPr lang="en-US" sz="1400" i="1" dirty="0"/>
              <a:t>, offset</a:t>
            </a:r>
            <a:r>
              <a:rPr lang="en-US" sz="1400" i="1" dirty="0" smtClean="0"/>
              <a:t>, </a:t>
            </a:r>
            <a:r>
              <a:rPr lang="en-US" sz="1400" i="1" dirty="0" err="1" smtClean="0"/>
              <a:t>msg</a:t>
            </a:r>
            <a:r>
              <a:rPr lang="en-US" sz="1400" i="1" dirty="0"/>
              <a:t>, flags, </a:t>
            </a:r>
            <a:r>
              <a:rPr lang="en-US" sz="1400" i="1" dirty="0" err="1"/>
              <a:t>indexPtr</a:t>
            </a:r>
            <a:r>
              <a:rPr lang="en-US" sz="1400" dirty="0" smtClean="0"/>
              <a:t>)</a:t>
            </a:r>
          </a:p>
          <a:p>
            <a:pPr marL="0" indent="0">
              <a:buNone/>
            </a:pPr>
            <a:r>
              <a:rPr lang="en-US" sz="1400" dirty="0" err="1" smtClean="0"/>
              <a:t>Tcl_Interp</a:t>
            </a:r>
            <a:r>
              <a:rPr lang="en-US" sz="1400" dirty="0" smtClean="0"/>
              <a:t> *</a:t>
            </a:r>
            <a:r>
              <a:rPr lang="en-US" sz="1400" b="1" dirty="0" err="1" smtClean="0"/>
              <a:t>interp</a:t>
            </a:r>
            <a:r>
              <a:rPr lang="en-US" sz="1400" b="1" dirty="0" smtClean="0"/>
              <a:t> </a:t>
            </a:r>
            <a:r>
              <a:rPr lang="en-US" sz="1400" dirty="0" smtClean="0"/>
              <a:t>(in)</a:t>
            </a:r>
            <a:r>
              <a:rPr lang="en-US" sz="1400" dirty="0"/>
              <a:t/>
            </a:r>
            <a:br>
              <a:rPr lang="en-US" sz="1400" dirty="0"/>
            </a:br>
            <a:r>
              <a:rPr lang="en-US" sz="1400" dirty="0"/>
              <a:t> </a:t>
            </a:r>
            <a:r>
              <a:rPr lang="en-US" sz="1400" dirty="0" smtClean="0"/>
              <a:t>   Interpreter </a:t>
            </a:r>
            <a:r>
              <a:rPr lang="en-US" sz="1400" dirty="0"/>
              <a:t>to use for error reporting; if NULL, then no message is provided on errors</a:t>
            </a:r>
            <a:r>
              <a:rPr lang="en-US" sz="1400" dirty="0" smtClean="0"/>
              <a:t>.</a:t>
            </a:r>
            <a:br>
              <a:rPr lang="en-US" sz="1400" dirty="0" smtClean="0"/>
            </a:br>
            <a:r>
              <a:rPr lang="en-US" sz="1400" dirty="0" err="1" smtClean="0"/>
              <a:t>Tcl_Obj</a:t>
            </a:r>
            <a:r>
              <a:rPr lang="en-US" sz="1400" dirty="0" smtClean="0"/>
              <a:t> *</a:t>
            </a:r>
            <a:r>
              <a:rPr lang="en-US" sz="1400" b="1" dirty="0" err="1" smtClean="0"/>
              <a:t>objPtr</a:t>
            </a:r>
            <a:r>
              <a:rPr lang="en-US" sz="1400" dirty="0" smtClean="0"/>
              <a:t> (in/out)</a:t>
            </a:r>
            <a:br>
              <a:rPr lang="en-US" sz="1400" dirty="0" smtClean="0"/>
            </a:br>
            <a:r>
              <a:rPr lang="en-US" sz="1400" dirty="0" smtClean="0"/>
              <a:t>    </a:t>
            </a:r>
            <a:r>
              <a:rPr lang="en-US" sz="1400" dirty="0"/>
              <a:t>The string value of this object is used to search through </a:t>
            </a:r>
            <a:r>
              <a:rPr lang="en-US" sz="1400" i="1" dirty="0" err="1"/>
              <a:t>tablePtr</a:t>
            </a:r>
            <a:r>
              <a:rPr lang="en-US" sz="1400" dirty="0"/>
              <a:t>. The internal representation is modified to hold the index of the matching table entry</a:t>
            </a:r>
            <a:r>
              <a:rPr lang="en-US" sz="1400" dirty="0" smtClean="0"/>
              <a:t>.</a:t>
            </a:r>
            <a:br>
              <a:rPr lang="en-US" sz="1400" dirty="0" smtClean="0"/>
            </a:br>
            <a:r>
              <a:rPr lang="en-US" sz="1400" dirty="0" smtClean="0"/>
              <a:t>CONST char **</a:t>
            </a:r>
            <a:r>
              <a:rPr lang="en-US" sz="1400" b="1" dirty="0" err="1" smtClean="0"/>
              <a:t>tablePtr</a:t>
            </a:r>
            <a:r>
              <a:rPr lang="en-US" sz="1400" dirty="0" smtClean="0"/>
              <a:t> (in)</a:t>
            </a:r>
            <a:br>
              <a:rPr lang="en-US" sz="1400" dirty="0" smtClean="0"/>
            </a:br>
            <a:r>
              <a:rPr lang="en-US" sz="1400" dirty="0" smtClean="0"/>
              <a:t>    </a:t>
            </a:r>
            <a:r>
              <a:rPr lang="en-US" sz="1400" dirty="0"/>
              <a:t>An array of null-terminated strings. The end of the array is marked by a NULL string pointer. Note that references to the </a:t>
            </a:r>
            <a:r>
              <a:rPr lang="en-US" sz="1400" i="1" dirty="0" err="1"/>
              <a:t>tablePtr</a:t>
            </a:r>
            <a:r>
              <a:rPr lang="en-US" sz="1400" dirty="0"/>
              <a:t> may be retained </a:t>
            </a:r>
            <a:r>
              <a:rPr lang="en-US" sz="1400" dirty="0" smtClean="0"/>
              <a:t/>
            </a:r>
            <a:br>
              <a:rPr lang="en-US" sz="1400" dirty="0" smtClean="0"/>
            </a:br>
            <a:r>
              <a:rPr lang="en-US" sz="1400" dirty="0" smtClean="0"/>
              <a:t>    in </a:t>
            </a:r>
            <a:r>
              <a:rPr lang="en-US" sz="1400" dirty="0"/>
              <a:t>the </a:t>
            </a:r>
            <a:r>
              <a:rPr lang="en-US" sz="1400" dirty="0" smtClean="0"/>
              <a:t>internal </a:t>
            </a:r>
            <a:r>
              <a:rPr lang="en-US" sz="1400" dirty="0"/>
              <a:t>representation of </a:t>
            </a:r>
            <a:r>
              <a:rPr lang="en-US" sz="1400" i="1" dirty="0" err="1"/>
              <a:t>objPtr</a:t>
            </a:r>
            <a:r>
              <a:rPr lang="en-US" sz="1400" dirty="0"/>
              <a:t>, so this should represent the address of a statically-allocated array</a:t>
            </a:r>
            <a:r>
              <a:rPr lang="en-US" sz="1400" dirty="0" smtClean="0"/>
              <a:t>.</a:t>
            </a:r>
            <a:br>
              <a:rPr lang="en-US" sz="1400" dirty="0" smtClean="0"/>
            </a:br>
            <a:r>
              <a:rPr lang="en-US" sz="1400" dirty="0" smtClean="0"/>
              <a:t>CONST VOID *</a:t>
            </a:r>
            <a:r>
              <a:rPr lang="en-US" sz="1400" b="1" dirty="0" err="1" smtClean="0"/>
              <a:t>structTablePtr</a:t>
            </a:r>
            <a:r>
              <a:rPr lang="en-US" sz="1400" dirty="0"/>
              <a:t> </a:t>
            </a:r>
            <a:r>
              <a:rPr lang="en-US" sz="1400" dirty="0" smtClean="0"/>
              <a:t>(in)</a:t>
            </a:r>
            <a:br>
              <a:rPr lang="en-US" sz="1400" dirty="0" smtClean="0"/>
            </a:br>
            <a:r>
              <a:rPr lang="en-US" sz="1400" dirty="0" smtClean="0"/>
              <a:t>    </a:t>
            </a:r>
            <a:r>
              <a:rPr lang="en-US" sz="1400" dirty="0"/>
              <a:t>An array of arbitrary type, typically some </a:t>
            </a:r>
            <a:r>
              <a:rPr lang="en-US" sz="1400" b="1" dirty="0" err="1"/>
              <a:t>struct</a:t>
            </a:r>
            <a:r>
              <a:rPr lang="en-US" sz="1400" dirty="0"/>
              <a:t> type. The first member of the structure must be a null-terminated string. The size of the structure </a:t>
            </a:r>
            <a:r>
              <a:rPr lang="en-US" sz="1400" dirty="0" smtClean="0"/>
              <a:t/>
            </a:r>
            <a:br>
              <a:rPr lang="en-US" sz="1400" dirty="0" smtClean="0"/>
            </a:br>
            <a:r>
              <a:rPr lang="en-US" sz="1400" dirty="0" smtClean="0"/>
              <a:t>    is </a:t>
            </a:r>
            <a:r>
              <a:rPr lang="en-US" sz="1400" dirty="0"/>
              <a:t>given by </a:t>
            </a:r>
            <a:r>
              <a:rPr lang="en-US" sz="1400" i="1" dirty="0"/>
              <a:t>offset</a:t>
            </a:r>
            <a:r>
              <a:rPr lang="en-US" sz="1400" dirty="0"/>
              <a:t>. Note that references to the </a:t>
            </a:r>
            <a:r>
              <a:rPr lang="en-US" sz="1400" i="1" dirty="0" err="1"/>
              <a:t>structTablePtr</a:t>
            </a:r>
            <a:r>
              <a:rPr lang="en-US" sz="1400" dirty="0"/>
              <a:t> may be retained in the internal representation of </a:t>
            </a:r>
            <a:r>
              <a:rPr lang="en-US" sz="1400" i="1" dirty="0" err="1"/>
              <a:t>objPtr</a:t>
            </a:r>
            <a:r>
              <a:rPr lang="en-US" sz="1400" dirty="0"/>
              <a:t>, so this should represent the </a:t>
            </a:r>
            <a:r>
              <a:rPr lang="en-US" sz="1400" dirty="0" smtClean="0"/>
              <a:t/>
            </a:r>
            <a:br>
              <a:rPr lang="en-US" sz="1400" dirty="0" smtClean="0"/>
            </a:br>
            <a:r>
              <a:rPr lang="en-US" sz="1400" dirty="0" smtClean="0"/>
              <a:t>    address </a:t>
            </a:r>
            <a:r>
              <a:rPr lang="en-US" sz="1400" dirty="0"/>
              <a:t>of a statically-allocated array of structures</a:t>
            </a:r>
            <a:r>
              <a:rPr lang="en-US" sz="1400" dirty="0" smtClean="0"/>
              <a:t>.</a:t>
            </a:r>
            <a:br>
              <a:rPr lang="en-US" sz="1400" dirty="0" smtClean="0"/>
            </a:br>
            <a:r>
              <a:rPr lang="en-US" sz="1400" dirty="0" err="1" smtClean="0"/>
              <a:t>int</a:t>
            </a:r>
            <a:r>
              <a:rPr lang="en-US" sz="1400" dirty="0" smtClean="0"/>
              <a:t> </a:t>
            </a:r>
            <a:r>
              <a:rPr lang="en-US" sz="1400" b="1" dirty="0" smtClean="0"/>
              <a:t>offset</a:t>
            </a:r>
            <a:r>
              <a:rPr lang="en-US" sz="1400" dirty="0" smtClean="0"/>
              <a:t> (in)</a:t>
            </a:r>
            <a:br>
              <a:rPr lang="en-US" sz="1400" dirty="0" smtClean="0"/>
            </a:br>
            <a:r>
              <a:rPr lang="en-US" sz="1400" dirty="0" smtClean="0"/>
              <a:t>    </a:t>
            </a:r>
            <a:r>
              <a:rPr lang="en-US" sz="1400" dirty="0"/>
              <a:t>The offset to add to </a:t>
            </a:r>
            <a:r>
              <a:rPr lang="en-US" sz="1400" dirty="0" err="1"/>
              <a:t>structTablePtr</a:t>
            </a:r>
            <a:r>
              <a:rPr lang="en-US" sz="1400" dirty="0"/>
              <a:t> to get to the next entry. The end of the array is marked by a NULL string pointer</a:t>
            </a:r>
            <a:r>
              <a:rPr lang="en-US" sz="1400" dirty="0" smtClean="0"/>
              <a:t>.</a:t>
            </a:r>
            <a:br>
              <a:rPr lang="en-US" sz="1400" dirty="0" smtClean="0"/>
            </a:br>
            <a:r>
              <a:rPr lang="en-US" sz="1400" dirty="0" smtClean="0"/>
              <a:t>CONST char *</a:t>
            </a:r>
            <a:r>
              <a:rPr lang="en-US" sz="1400" b="1" dirty="0" err="1" smtClean="0"/>
              <a:t>msg</a:t>
            </a:r>
            <a:r>
              <a:rPr lang="en-US" sz="1400" dirty="0" smtClean="0"/>
              <a:t> (in)</a:t>
            </a:r>
            <a:br>
              <a:rPr lang="en-US" sz="1400" dirty="0" smtClean="0"/>
            </a:br>
            <a:r>
              <a:rPr lang="en-US" sz="1400" dirty="0" smtClean="0"/>
              <a:t>    </a:t>
            </a:r>
            <a:r>
              <a:rPr lang="en-US" sz="1400" dirty="0"/>
              <a:t>Null-terminated string describing what is being looked up, such </a:t>
            </a:r>
            <a:r>
              <a:rPr lang="en-US" sz="1400" dirty="0" smtClean="0"/>
              <a:t>as</a:t>
            </a:r>
            <a:r>
              <a:rPr lang="en-US" sz="1400" dirty="0"/>
              <a:t> </a:t>
            </a:r>
            <a:r>
              <a:rPr lang="en-US" sz="1400" dirty="0" smtClean="0"/>
              <a:t>option. </a:t>
            </a:r>
            <a:r>
              <a:rPr lang="en-US" sz="1400" dirty="0"/>
              <a:t>This string is included in error </a:t>
            </a:r>
            <a:r>
              <a:rPr lang="en-US" sz="1400" dirty="0" smtClean="0"/>
              <a:t>messages.</a:t>
            </a:r>
            <a:br>
              <a:rPr lang="en-US" sz="1400" dirty="0" smtClean="0"/>
            </a:br>
            <a:r>
              <a:rPr lang="en-US" sz="1400" dirty="0" err="1" smtClean="0"/>
              <a:t>int</a:t>
            </a:r>
            <a:r>
              <a:rPr lang="en-US" sz="1400" dirty="0" smtClean="0"/>
              <a:t> </a:t>
            </a:r>
            <a:r>
              <a:rPr lang="en-US" sz="1400" b="1" dirty="0" smtClean="0"/>
              <a:t>flags (in)</a:t>
            </a:r>
            <a:br>
              <a:rPr lang="en-US" sz="1400" b="1" dirty="0" smtClean="0"/>
            </a:br>
            <a:r>
              <a:rPr lang="en-US" sz="1400" b="1" dirty="0" smtClean="0"/>
              <a:t>    </a:t>
            </a:r>
            <a:r>
              <a:rPr lang="en-US" sz="1400" dirty="0" smtClean="0"/>
              <a:t>OR-</a:t>
            </a:r>
            <a:r>
              <a:rPr lang="en-US" sz="1400" dirty="0" err="1" smtClean="0"/>
              <a:t>ed</a:t>
            </a:r>
            <a:r>
              <a:rPr lang="en-US" sz="1400" dirty="0" smtClean="0"/>
              <a:t> </a:t>
            </a:r>
            <a:r>
              <a:rPr lang="en-US" sz="1400" dirty="0"/>
              <a:t>combination of bits providing additional information for operation. The only bit that is currently defined is </a:t>
            </a:r>
            <a:r>
              <a:rPr lang="en-US" sz="1400" b="1" dirty="0"/>
              <a:t>TCL_EXACT</a:t>
            </a:r>
            <a:r>
              <a:rPr lang="en-US" sz="1400" dirty="0" smtClean="0"/>
              <a:t>.</a:t>
            </a:r>
            <a:br>
              <a:rPr lang="en-US" sz="1400" dirty="0" smtClean="0"/>
            </a:br>
            <a:r>
              <a:rPr lang="en-US" sz="1400" dirty="0" err="1" smtClean="0"/>
              <a:t>int</a:t>
            </a:r>
            <a:r>
              <a:rPr lang="en-US" sz="1400" dirty="0" smtClean="0"/>
              <a:t> *</a:t>
            </a:r>
            <a:r>
              <a:rPr lang="en-US" sz="1400" b="1" dirty="0" err="1" smtClean="0"/>
              <a:t>indexPtr</a:t>
            </a:r>
            <a:r>
              <a:rPr lang="en-US" sz="1400" dirty="0"/>
              <a:t> </a:t>
            </a:r>
            <a:r>
              <a:rPr lang="en-US" sz="1400" dirty="0" smtClean="0"/>
              <a:t>(out)</a:t>
            </a:r>
            <a:br>
              <a:rPr lang="en-US" sz="1400" dirty="0" smtClean="0"/>
            </a:br>
            <a:r>
              <a:rPr lang="en-US" sz="1400" dirty="0" smtClean="0"/>
              <a:t>    </a:t>
            </a:r>
            <a:r>
              <a:rPr lang="en-US" sz="1400" dirty="0"/>
              <a:t>The index of the string in </a:t>
            </a:r>
            <a:r>
              <a:rPr lang="en-US" sz="1400" dirty="0" smtClean="0"/>
              <a:t>.</a:t>
            </a:r>
            <a:r>
              <a:rPr lang="en-US" sz="1400" i="1" dirty="0" err="1" smtClean="0"/>
              <a:t>tablePtr</a:t>
            </a:r>
            <a:r>
              <a:rPr lang="en-US" sz="1400" dirty="0"/>
              <a:t> that matches the value of </a:t>
            </a:r>
            <a:r>
              <a:rPr lang="en-US" sz="1400" i="1" dirty="0" err="1"/>
              <a:t>objPtr</a:t>
            </a:r>
            <a:r>
              <a:rPr lang="en-US" sz="1400" dirty="0"/>
              <a:t> is returned </a:t>
            </a:r>
            <a:r>
              <a:rPr lang="en-US" sz="1400" dirty="0" smtClean="0"/>
              <a:t>here.</a:t>
            </a:r>
            <a:endParaRPr lang="en-US" sz="1400" b="1" dirty="0"/>
          </a:p>
        </p:txBody>
      </p:sp>
    </p:spTree>
    <p:extLst>
      <p:ext uri="{BB962C8B-B14F-4D97-AF65-F5344CB8AC3E}">
        <p14:creationId xmlns:p14="http://schemas.microsoft.com/office/powerpoint/2010/main" val="16981820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Handle </a:t>
            </a:r>
            <a:r>
              <a:rPr lang="en-US" dirty="0" smtClean="0"/>
              <a:t>Subcommands (</a:t>
            </a:r>
            <a:r>
              <a:rPr lang="en-US" dirty="0" err="1" smtClean="0"/>
              <a:t>cont</a:t>
            </a:r>
            <a:r>
              <a:rPr lang="en-US" dirty="0" smtClean="0"/>
              <a:t>)</a:t>
            </a:r>
            <a:r>
              <a:rPr lang="en-US" dirty="0" smtClean="0"/>
              <a:t/>
            </a:r>
            <a:br>
              <a:rPr lang="en-US" dirty="0" smtClean="0"/>
            </a:br>
            <a:r>
              <a:rPr lang="en-US" sz="2000" i="1" dirty="0">
                <a:solidFill>
                  <a:srgbClr val="0070C0"/>
                </a:solidFill>
              </a:rPr>
              <a:t>W</a:t>
            </a:r>
            <a:r>
              <a:rPr lang="en-US" sz="2000" i="1" dirty="0" smtClean="0">
                <a:solidFill>
                  <a:srgbClr val="0070C0"/>
                </a:solidFill>
              </a:rPr>
              <a:t>hat are the benefits to using </a:t>
            </a:r>
            <a:r>
              <a:rPr lang="en-US" sz="2000" i="1" dirty="0" err="1" smtClean="0">
                <a:solidFill>
                  <a:srgbClr val="0070C0"/>
                </a:solidFill>
              </a:rPr>
              <a:t>Tcl_GetIndexFromObjStruct</a:t>
            </a:r>
            <a:r>
              <a:rPr lang="en-US" sz="2000" i="1" dirty="0" smtClean="0">
                <a:solidFill>
                  <a:srgbClr val="0070C0"/>
                </a:solidFill>
              </a:rPr>
              <a:t>?</a:t>
            </a:r>
            <a:endParaRPr lang="en-US" sz="2000" dirty="0">
              <a:solidFill>
                <a:srgbClr val="0070C0"/>
              </a:solidFill>
            </a:endParaRPr>
          </a:p>
        </p:txBody>
      </p:sp>
      <p:sp>
        <p:nvSpPr>
          <p:cNvPr id="3" name="Content Placeholder 2"/>
          <p:cNvSpPr>
            <a:spLocks noGrp="1"/>
          </p:cNvSpPr>
          <p:nvPr>
            <p:ph idx="1"/>
          </p:nvPr>
        </p:nvSpPr>
        <p:spPr>
          <a:xfrm>
            <a:off x="838200" y="3357349"/>
            <a:ext cx="10237728" cy="2819614"/>
          </a:xfrm>
        </p:spPr>
        <p:txBody>
          <a:bodyPr/>
          <a:lstStyle/>
          <a:p>
            <a:r>
              <a:rPr lang="en-US" sz="2400" dirty="0" smtClean="0"/>
              <a:t>Command creation method helps to ensure help text is also created.</a:t>
            </a:r>
          </a:p>
          <a:p>
            <a:r>
              <a:rPr lang="en-US" sz="2400" dirty="0" smtClean="0"/>
              <a:t>Command names defined close together helps ensure consistency.</a:t>
            </a:r>
          </a:p>
          <a:p>
            <a:r>
              <a:rPr lang="en-US" sz="2400" dirty="0" smtClean="0"/>
              <a:t>Defining and using </a:t>
            </a:r>
            <a:r>
              <a:rPr lang="en-US" sz="2400" dirty="0" err="1" smtClean="0"/>
              <a:t>optionEnum</a:t>
            </a:r>
            <a:r>
              <a:rPr lang="en-US" sz="2400" dirty="0" smtClean="0"/>
              <a:t> makes finding other commands easy.</a:t>
            </a:r>
          </a:p>
          <a:p>
            <a:r>
              <a:rPr lang="en-US" sz="2400" dirty="0" smtClean="0"/>
              <a:t>The </a:t>
            </a:r>
            <a:r>
              <a:rPr lang="en-US" sz="2400" dirty="0" err="1" smtClean="0"/>
              <a:t>optionFlags</a:t>
            </a:r>
            <a:r>
              <a:rPr lang="en-US" sz="2400" dirty="0" smtClean="0"/>
              <a:t> field provides a handy way to hide or deprecate commands.</a:t>
            </a:r>
          </a:p>
          <a:p>
            <a:r>
              <a:rPr lang="en-US" sz="2400" dirty="0" smtClean="0"/>
              <a:t>Can add as many other fields as you want to this structure.</a:t>
            </a:r>
            <a:endParaRPr lang="en-US" sz="2400" dirty="0" smtClean="0"/>
          </a:p>
          <a:p>
            <a:endParaRPr lang="en-US" dirty="0" smtClean="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1194" y="1551252"/>
            <a:ext cx="5814564" cy="1806097"/>
          </a:xfrm>
          <a:prstGeom prst="rect">
            <a:avLst/>
          </a:prstGeom>
        </p:spPr>
      </p:pic>
    </p:spTree>
    <p:extLst>
      <p:ext uri="{BB962C8B-B14F-4D97-AF65-F5344CB8AC3E}">
        <p14:creationId xmlns:p14="http://schemas.microsoft.com/office/powerpoint/2010/main" val="5110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Handle </a:t>
            </a:r>
            <a:r>
              <a:rPr lang="en-US" dirty="0" smtClean="0"/>
              <a:t>Subcommands (</a:t>
            </a:r>
            <a:r>
              <a:rPr lang="en-US" dirty="0" err="1" smtClean="0"/>
              <a:t>cont</a:t>
            </a:r>
            <a:r>
              <a:rPr lang="en-US" dirty="0" smtClean="0"/>
              <a:t>)</a:t>
            </a:r>
            <a:r>
              <a:rPr lang="en-US" dirty="0" smtClean="0"/>
              <a:t/>
            </a:r>
            <a:br>
              <a:rPr lang="en-US" dirty="0" smtClean="0"/>
            </a:br>
            <a:r>
              <a:rPr lang="en-US" sz="2000" i="1" dirty="0" smtClean="0">
                <a:solidFill>
                  <a:srgbClr val="0070C0"/>
                </a:solidFill>
              </a:rPr>
              <a:t>How did we call and use </a:t>
            </a:r>
            <a:r>
              <a:rPr lang="en-US" sz="2000" i="1" dirty="0" err="1" smtClean="0">
                <a:solidFill>
                  <a:srgbClr val="0070C0"/>
                </a:solidFill>
              </a:rPr>
              <a:t>Tcl_GetIndexFromObjStruct</a:t>
            </a:r>
            <a:r>
              <a:rPr lang="en-US" sz="2000" i="1" dirty="0" smtClean="0">
                <a:solidFill>
                  <a:srgbClr val="0070C0"/>
                </a:solidFill>
              </a:rPr>
              <a:t>?</a:t>
            </a:r>
            <a:endParaRPr lang="en-US" sz="2000" dirty="0">
              <a:solidFill>
                <a:srgbClr val="0070C0"/>
              </a:solidFill>
            </a:endParaRPr>
          </a:p>
        </p:txBody>
      </p:sp>
      <p:sp>
        <p:nvSpPr>
          <p:cNvPr id="3" name="Content Placeholder 2"/>
          <p:cNvSpPr>
            <a:spLocks noGrp="1"/>
          </p:cNvSpPr>
          <p:nvPr>
            <p:ph idx="1"/>
          </p:nvPr>
        </p:nvSpPr>
        <p:spPr>
          <a:xfrm>
            <a:off x="838200" y="4715301"/>
            <a:ext cx="10237728" cy="1461662"/>
          </a:xfrm>
        </p:spPr>
        <p:txBody>
          <a:bodyPr/>
          <a:lstStyle/>
          <a:p>
            <a:r>
              <a:rPr lang="en-US" sz="2000" dirty="0" smtClean="0"/>
              <a:t>Non-</a:t>
            </a:r>
            <a:r>
              <a:rPr lang="en-US" sz="2000" dirty="0" err="1" smtClean="0"/>
              <a:t>existant</a:t>
            </a:r>
            <a:r>
              <a:rPr lang="en-US" sz="2000" dirty="0" smtClean="0"/>
              <a:t> subcommands automatically handled.</a:t>
            </a:r>
          </a:p>
          <a:p>
            <a:r>
              <a:rPr lang="en-US" sz="2000" dirty="0" smtClean="0"/>
              <a:t>Top-level Help automatically generated from </a:t>
            </a:r>
            <a:r>
              <a:rPr lang="en-US" sz="2000" dirty="0" err="1" smtClean="0"/>
              <a:t>optionWaveTable</a:t>
            </a:r>
            <a:r>
              <a:rPr lang="en-US" sz="2000" dirty="0" smtClean="0"/>
              <a:t>.</a:t>
            </a:r>
          </a:p>
          <a:p>
            <a:r>
              <a:rPr lang="en-US" sz="2000" dirty="0" smtClean="0"/>
              <a:t>Subcommand redirection and help handled by switching on “index”.</a:t>
            </a:r>
          </a:p>
          <a:p>
            <a:endParaRPr lang="en-US" dirty="0" smtClean="0"/>
          </a:p>
        </p:txBody>
      </p:sp>
      <p:pic>
        <p:nvPicPr>
          <p:cNvPr id="6" name="Content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756" y="1486045"/>
            <a:ext cx="5959356" cy="2911092"/>
          </a:xfrm>
          <a:prstGeom prst="rect">
            <a:avLst/>
          </a:prstGeom>
        </p:spPr>
      </p:pic>
    </p:spTree>
    <p:extLst>
      <p:ext uri="{BB962C8B-B14F-4D97-AF65-F5344CB8AC3E}">
        <p14:creationId xmlns:p14="http://schemas.microsoft.com/office/powerpoint/2010/main" val="2846993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Provide Command Help</a:t>
            </a:r>
            <a:br>
              <a:rPr lang="en-US" dirty="0" smtClean="0"/>
            </a:br>
            <a:r>
              <a:rPr lang="en-US" sz="2000" i="1" dirty="0" smtClean="0">
                <a:solidFill>
                  <a:srgbClr val="0070C0"/>
                </a:solidFill>
              </a:rPr>
              <a:t>How do we design the help system to be consistent and extendable?</a:t>
            </a:r>
            <a:endParaRPr lang="en-US" sz="2000" dirty="0">
              <a:solidFill>
                <a:srgbClr val="0070C0"/>
              </a:solidFill>
            </a:endParaRPr>
          </a:p>
        </p:txBody>
      </p:sp>
      <p:sp>
        <p:nvSpPr>
          <p:cNvPr id="3" name="Content Placeholder 2"/>
          <p:cNvSpPr>
            <a:spLocks noGrp="1"/>
          </p:cNvSpPr>
          <p:nvPr>
            <p:ph idx="1"/>
          </p:nvPr>
        </p:nvSpPr>
        <p:spPr/>
        <p:txBody>
          <a:bodyPr>
            <a:normAutofit/>
          </a:bodyPr>
          <a:lstStyle/>
          <a:p>
            <a:pPr marL="0" indent="0">
              <a:buNone/>
            </a:pPr>
            <a:r>
              <a:rPr lang="en-US" dirty="0" err="1" smtClean="0"/>
              <a:t>mWindowCmdGrid</a:t>
            </a:r>
            <a:r>
              <a:rPr lang="en-US" dirty="0"/>
              <a:t>() for example:</a:t>
            </a:r>
          </a:p>
          <a:p>
            <a:pPr marL="0" indent="0">
              <a:buNone/>
            </a:pP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int</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waveFormWinCls</a:t>
            </a:r>
            <a:r>
              <a:rPr lang="en-US" sz="1200" dirty="0">
                <a:latin typeface="Courier New" panose="02070309020205020404" pitchFamily="49" charset="0"/>
                <a:cs typeface="Courier New" panose="02070309020205020404" pitchFamily="49" charset="0"/>
              </a:rPr>
              <a:t>::</a:t>
            </a:r>
            <a:r>
              <a:rPr lang="en-US" sz="1200" b="1" dirty="0" err="1">
                <a:latin typeface="Courier New" panose="02070309020205020404" pitchFamily="49" charset="0"/>
                <a:cs typeface="Courier New" panose="02070309020205020404" pitchFamily="49" charset="0"/>
              </a:rPr>
              <a:t>mWindowCmdGrid</a:t>
            </a:r>
            <a:r>
              <a:rPr lang="en-US" sz="1200" dirty="0">
                <a:latin typeface="Courier New" panose="02070309020205020404" pitchFamily="49" charset="0"/>
                <a:cs typeface="Courier New" panose="02070309020205020404" pitchFamily="49" charset="0"/>
              </a:rPr>
              <a:t>(</a:t>
            </a:r>
            <a:r>
              <a:rPr lang="en-US" sz="1200" dirty="0" err="1">
                <a:latin typeface="Courier New" panose="02070309020205020404" pitchFamily="49" charset="0"/>
                <a:cs typeface="Courier New" panose="02070309020205020404" pitchFamily="49" charset="0"/>
              </a:rPr>
              <a:t>Tcl_Interp</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xInterp</a:t>
            </a:r>
            <a:r>
              <a:rPr lang="en-US" sz="1200" dirty="0">
                <a:latin typeface="Courier New" panose="02070309020205020404" pitchFamily="49" charset="0"/>
                <a:cs typeface="Courier New" panose="02070309020205020404" pitchFamily="49" charset="0"/>
              </a:rPr>
              <a:t>, </a:t>
            </a:r>
            <a:br>
              <a:rPr lang="en-US" sz="1200" dirty="0">
                <a:latin typeface="Courier New" panose="02070309020205020404" pitchFamily="49" charset="0"/>
                <a:cs typeface="Courier New" panose="02070309020205020404" pitchFamily="49" charset="0"/>
              </a:rPr>
            </a:b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int</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xObjc</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Tcl_Obj</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const</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xObjv</a:t>
            </a:r>
            <a:r>
              <a:rPr lang="en-US" sz="1200" dirty="0">
                <a:latin typeface="Courier New" panose="02070309020205020404" pitchFamily="49" charset="0"/>
                <a:cs typeface="Courier New" panose="02070309020205020404" pitchFamily="49" charset="0"/>
              </a:rPr>
              <a:t>[]) {</a:t>
            </a:r>
            <a:br>
              <a:rPr lang="en-US" sz="1200" dirty="0">
                <a:latin typeface="Courier New" panose="02070309020205020404" pitchFamily="49" charset="0"/>
                <a:cs typeface="Courier New" panose="02070309020205020404" pitchFamily="49" charset="0"/>
              </a:rPr>
            </a:br>
            <a:r>
              <a:rPr lang="en-US" sz="1200" dirty="0">
                <a:latin typeface="Courier New" panose="02070309020205020404" pitchFamily="49" charset="0"/>
                <a:cs typeface="Courier New" panose="02070309020205020404" pitchFamily="49" charset="0"/>
              </a:rPr>
              <a:t>    static </a:t>
            </a:r>
            <a:r>
              <a:rPr lang="en-US" sz="1200" dirty="0" err="1">
                <a:latin typeface="Courier New" panose="02070309020205020404" pitchFamily="49" charset="0"/>
                <a:cs typeface="Courier New" panose="02070309020205020404" pitchFamily="49" charset="0"/>
              </a:rPr>
              <a:t>const</a:t>
            </a:r>
            <a:r>
              <a:rPr lang="en-US" sz="1200" dirty="0">
                <a:latin typeface="Courier New" panose="02070309020205020404" pitchFamily="49" charset="0"/>
                <a:cs typeface="Courier New" panose="02070309020205020404" pitchFamily="49" charset="0"/>
              </a:rPr>
              <a:t> char *options[] = {</a:t>
            </a:r>
            <a:br>
              <a:rPr lang="en-US" sz="1200" dirty="0">
                <a:latin typeface="Courier New" panose="02070309020205020404" pitchFamily="49" charset="0"/>
                <a:cs typeface="Courier New" panose="02070309020205020404" pitchFamily="49" charset="0"/>
              </a:rPr>
            </a:br>
            <a:r>
              <a:rPr lang="en-US" sz="1200" dirty="0">
                <a:latin typeface="Courier New" panose="02070309020205020404" pitchFamily="49" charset="0"/>
                <a:cs typeface="Courier New" panose="02070309020205020404" pitchFamily="49" charset="0"/>
              </a:rPr>
              <a:t>              "-help", "-clear", "-from", "-to", "-</a:t>
            </a:r>
            <a:r>
              <a:rPr lang="en-US" sz="1200" dirty="0" err="1">
                <a:latin typeface="Courier New" panose="02070309020205020404" pitchFamily="49" charset="0"/>
                <a:cs typeface="Courier New" panose="02070309020205020404" pitchFamily="49" charset="0"/>
              </a:rPr>
              <a:t>regx</a:t>
            </a:r>
            <a:r>
              <a:rPr lang="en-US" sz="1200" dirty="0">
                <a:latin typeface="Courier New" panose="02070309020205020404" pitchFamily="49" charset="0"/>
                <a:cs typeface="Courier New" panose="02070309020205020404" pitchFamily="49" charset="0"/>
              </a:rPr>
              <a:t>",</a:t>
            </a:r>
            <a:br>
              <a:rPr lang="en-US" sz="1200" dirty="0">
                <a:latin typeface="Courier New" panose="02070309020205020404" pitchFamily="49" charset="0"/>
                <a:cs typeface="Courier New" panose="02070309020205020404" pitchFamily="49" charset="0"/>
              </a:rPr>
            </a:br>
            <a:r>
              <a:rPr lang="en-US" sz="1200" dirty="0">
                <a:latin typeface="Courier New" panose="02070309020205020404" pitchFamily="49" charset="0"/>
                <a:cs typeface="Courier New" panose="02070309020205020404" pitchFamily="49" charset="0"/>
              </a:rPr>
              <a:t>              "-start", "-end",” -interval", (char*)NULL };</a:t>
            </a:r>
          </a:p>
          <a:p>
            <a:pPr marL="0" indent="0">
              <a:buNone/>
            </a:pP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enum</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wavegridopt</a:t>
            </a:r>
            <a:r>
              <a:rPr lang="en-US" sz="1200" dirty="0">
                <a:latin typeface="Courier New" panose="02070309020205020404" pitchFamily="49" charset="0"/>
                <a:cs typeface="Courier New" panose="02070309020205020404" pitchFamily="49" charset="0"/>
              </a:rPr>
              <a:t> {</a:t>
            </a:r>
            <a:br>
              <a:rPr lang="en-US" sz="1200" dirty="0">
                <a:latin typeface="Courier New" panose="02070309020205020404" pitchFamily="49" charset="0"/>
                <a:cs typeface="Courier New" panose="02070309020205020404" pitchFamily="49" charset="0"/>
              </a:rPr>
            </a:br>
            <a:r>
              <a:rPr lang="en-US" sz="1200" dirty="0">
                <a:latin typeface="Courier New" panose="02070309020205020404" pitchFamily="49" charset="0"/>
                <a:cs typeface="Courier New" panose="02070309020205020404" pitchFamily="49" charset="0"/>
              </a:rPr>
              <a:t>        WAVEGRID_HELP, WAVEGRID_CLEAR</a:t>
            </a:r>
            <a:r>
              <a:rPr lang="en-US" sz="1200" dirty="0" smtClean="0">
                <a:latin typeface="Courier New" panose="02070309020205020404" pitchFamily="49" charset="0"/>
                <a:cs typeface="Courier New" panose="02070309020205020404" pitchFamily="49" charset="0"/>
              </a:rPr>
              <a:t>, </a:t>
            </a:r>
            <a:r>
              <a:rPr lang="en-US" sz="1200" dirty="0">
                <a:latin typeface="Courier New" panose="02070309020205020404" pitchFamily="49" charset="0"/>
                <a:cs typeface="Courier New" panose="02070309020205020404" pitchFamily="49" charset="0"/>
              </a:rPr>
              <a:t>WAVEGRID_FROM,</a:t>
            </a:r>
            <a:br>
              <a:rPr lang="en-US" sz="1200" dirty="0">
                <a:latin typeface="Courier New" panose="02070309020205020404" pitchFamily="49" charset="0"/>
                <a:cs typeface="Courier New" panose="02070309020205020404" pitchFamily="49" charset="0"/>
              </a:rPr>
            </a:br>
            <a:r>
              <a:rPr lang="en-US" sz="1200" dirty="0">
                <a:latin typeface="Courier New" panose="02070309020205020404" pitchFamily="49" charset="0"/>
                <a:cs typeface="Courier New" panose="02070309020205020404" pitchFamily="49" charset="0"/>
              </a:rPr>
              <a:t>        WAVEGRID_TO, </a:t>
            </a:r>
            <a:r>
              <a:rPr lang="en-US" sz="1200" dirty="0" smtClean="0">
                <a:latin typeface="Courier New" panose="02070309020205020404" pitchFamily="49" charset="0"/>
                <a:cs typeface="Courier New" panose="02070309020205020404" pitchFamily="49" charset="0"/>
              </a:rPr>
              <a:t>  WAVEGRID_REGX</a:t>
            </a:r>
            <a:r>
              <a:rPr lang="en-US" sz="1200" dirty="0">
                <a:latin typeface="Courier New" panose="02070309020205020404" pitchFamily="49" charset="0"/>
                <a:cs typeface="Courier New" panose="02070309020205020404" pitchFamily="49" charset="0"/>
              </a:rPr>
              <a:t>, </a:t>
            </a:r>
            <a:r>
              <a:rPr lang="en-US" sz="1200" dirty="0" smtClean="0">
                <a:latin typeface="Courier New" panose="02070309020205020404" pitchFamily="49" charset="0"/>
                <a:cs typeface="Courier New" panose="02070309020205020404" pitchFamily="49" charset="0"/>
              </a:rPr>
              <a:t> WAVEGRID_START</a:t>
            </a:r>
            <a:r>
              <a:rPr lang="en-US" sz="1200" dirty="0">
                <a:latin typeface="Courier New" panose="02070309020205020404" pitchFamily="49" charset="0"/>
                <a:cs typeface="Courier New" panose="02070309020205020404" pitchFamily="49" charset="0"/>
              </a:rPr>
              <a:t>,</a:t>
            </a:r>
            <a:br>
              <a:rPr lang="en-US" sz="1200" dirty="0">
                <a:latin typeface="Courier New" panose="02070309020205020404" pitchFamily="49" charset="0"/>
                <a:cs typeface="Courier New" panose="02070309020205020404" pitchFamily="49" charset="0"/>
              </a:rPr>
            </a:br>
            <a:r>
              <a:rPr lang="en-US" sz="1200" dirty="0">
                <a:latin typeface="Courier New" panose="02070309020205020404" pitchFamily="49" charset="0"/>
                <a:cs typeface="Courier New" panose="02070309020205020404" pitchFamily="49" charset="0"/>
              </a:rPr>
              <a:t>        WAVEGRID_END, </a:t>
            </a:r>
            <a:r>
              <a:rPr lang="en-US" sz="1200" dirty="0" smtClean="0">
                <a:latin typeface="Courier New" panose="02070309020205020404" pitchFamily="49" charset="0"/>
                <a:cs typeface="Courier New" panose="02070309020205020404" pitchFamily="49" charset="0"/>
              </a:rPr>
              <a:t> WAVEGRID_INTERVAL };</a:t>
            </a:r>
          </a:p>
          <a:p>
            <a:pPr marL="0" indent="0">
              <a:buNone/>
            </a:pPr>
            <a:r>
              <a:rPr lang="en-US" sz="1200" dirty="0">
                <a:latin typeface="Courier New" panose="02070309020205020404" pitchFamily="49" charset="0"/>
                <a:cs typeface="Courier New" panose="02070309020205020404" pitchFamily="49" charset="0"/>
              </a:rPr>
              <a:t/>
            </a:r>
            <a:br>
              <a:rPr lang="en-US" sz="1200" dirty="0">
                <a:latin typeface="Courier New" panose="02070309020205020404" pitchFamily="49" charset="0"/>
                <a:cs typeface="Courier New" panose="02070309020205020404" pitchFamily="49" charset="0"/>
              </a:rPr>
            </a:br>
            <a:r>
              <a:rPr lang="en-US" sz="1200" dirty="0">
                <a:latin typeface="Courier New" panose="02070309020205020404" pitchFamily="49" charset="0"/>
                <a:cs typeface="Courier New" panose="02070309020205020404" pitchFamily="49" charset="0"/>
              </a:rPr>
              <a:t>    //Call </a:t>
            </a:r>
            <a:r>
              <a:rPr lang="en-US" sz="1200" dirty="0" err="1">
                <a:latin typeface="Courier New" panose="02070309020205020404" pitchFamily="49" charset="0"/>
                <a:cs typeface="Courier New" panose="02070309020205020404" pitchFamily="49" charset="0"/>
              </a:rPr>
              <a:t>Tcl_GetIndexFromObj</a:t>
            </a:r>
            <a:r>
              <a:rPr lang="en-US" sz="1200" dirty="0">
                <a:latin typeface="Courier New" panose="02070309020205020404" pitchFamily="49" charset="0"/>
                <a:cs typeface="Courier New" panose="02070309020205020404" pitchFamily="49" charset="0"/>
              </a:rPr>
              <a:t> to get “wave grid” subcommand</a:t>
            </a:r>
            <a:br>
              <a:rPr lang="en-US" sz="1200" dirty="0">
                <a:latin typeface="Courier New" panose="02070309020205020404" pitchFamily="49" charset="0"/>
                <a:cs typeface="Courier New" panose="02070309020205020404" pitchFamily="49" charset="0"/>
              </a:rPr>
            </a:br>
            <a:r>
              <a:rPr lang="en-US" sz="1200" dirty="0">
                <a:latin typeface="Courier New" panose="02070309020205020404" pitchFamily="49" charset="0"/>
                <a:cs typeface="Courier New" panose="02070309020205020404" pitchFamily="49" charset="0"/>
              </a:rPr>
              <a:t>    </a:t>
            </a:r>
            <a:r>
              <a:rPr lang="en-US" sz="1200" b="1" dirty="0" err="1">
                <a:latin typeface="Courier New" panose="02070309020205020404" pitchFamily="49" charset="0"/>
                <a:cs typeface="Courier New" panose="02070309020205020404" pitchFamily="49" charset="0"/>
              </a:rPr>
              <a:t>Tcl_GetIndexFromObj</a:t>
            </a:r>
            <a:r>
              <a:rPr lang="en-US" sz="1200" dirty="0">
                <a:latin typeface="Courier New" panose="02070309020205020404" pitchFamily="49" charset="0"/>
                <a:cs typeface="Courier New" panose="02070309020205020404" pitchFamily="49" charset="0"/>
              </a:rPr>
              <a:t>(</a:t>
            </a:r>
            <a:r>
              <a:rPr lang="en-US" sz="1200" dirty="0" err="1">
                <a:latin typeface="Courier New" panose="02070309020205020404" pitchFamily="49" charset="0"/>
                <a:cs typeface="Courier New" panose="02070309020205020404" pitchFamily="49" charset="0"/>
              </a:rPr>
              <a:t>xInterp</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xObjv</a:t>
            </a:r>
            <a:r>
              <a:rPr lang="en-US" sz="1200" dirty="0">
                <a:latin typeface="Courier New" panose="02070309020205020404" pitchFamily="49" charset="0"/>
                <a:cs typeface="Courier New" panose="02070309020205020404" pitchFamily="49" charset="0"/>
              </a:rPr>
              <a:t>[iii], options, </a:t>
            </a:r>
            <a:r>
              <a:rPr lang="en-US" sz="1200" dirty="0">
                <a:latin typeface="Courier New" panose="02070309020205020404" pitchFamily="49" charset="0"/>
                <a:cs typeface="Courier New" panose="02070309020205020404" pitchFamily="49" charset="0"/>
              </a:rPr>
              <a:t/>
            </a:r>
            <a:br>
              <a:rPr lang="en-US" sz="1200" dirty="0">
                <a:latin typeface="Courier New" panose="02070309020205020404" pitchFamily="49" charset="0"/>
                <a:cs typeface="Courier New" panose="02070309020205020404" pitchFamily="49" charset="0"/>
              </a:rPr>
            </a:br>
            <a:r>
              <a:rPr lang="en-US" sz="1200" dirty="0" smtClean="0">
                <a:latin typeface="Courier New" panose="02070309020205020404" pitchFamily="49" charset="0"/>
                <a:cs typeface="Courier New" panose="02070309020205020404" pitchFamily="49" charset="0"/>
              </a:rPr>
              <a:t>                        "</a:t>
            </a:r>
            <a:r>
              <a:rPr lang="en-US" sz="1200" dirty="0">
                <a:latin typeface="Courier New" panose="02070309020205020404" pitchFamily="49" charset="0"/>
                <a:cs typeface="Courier New" panose="02070309020205020404" pitchFamily="49" charset="0"/>
              </a:rPr>
              <a:t>option</a:t>
            </a:r>
            <a:r>
              <a:rPr lang="en-US" sz="1200" dirty="0" smtClean="0">
                <a:latin typeface="Courier New" panose="02070309020205020404" pitchFamily="49" charset="0"/>
                <a:cs typeface="Courier New" panose="02070309020205020404" pitchFamily="49" charset="0"/>
              </a:rPr>
              <a:t>", </a:t>
            </a:r>
            <a:r>
              <a:rPr lang="en-US" sz="1200" dirty="0">
                <a:latin typeface="Courier New" panose="02070309020205020404" pitchFamily="49" charset="0"/>
                <a:cs typeface="Courier New" panose="02070309020205020404" pitchFamily="49" charset="0"/>
              </a:rPr>
              <a:t>0, &amp;</a:t>
            </a:r>
            <a:r>
              <a:rPr lang="en-US" sz="1200" b="1" dirty="0" err="1">
                <a:latin typeface="Courier New" panose="02070309020205020404" pitchFamily="49" charset="0"/>
                <a:cs typeface="Courier New" panose="02070309020205020404" pitchFamily="49" charset="0"/>
              </a:rPr>
              <a:t>lOptIndex</a:t>
            </a:r>
            <a:r>
              <a:rPr lang="en-US" sz="1200" dirty="0">
                <a:latin typeface="Courier New" panose="02070309020205020404" pitchFamily="49" charset="0"/>
                <a:cs typeface="Courier New" panose="02070309020205020404" pitchFamily="49" charset="0"/>
              </a:rPr>
              <a:t>)</a:t>
            </a:r>
            <a:br>
              <a:rPr lang="en-US" sz="1200" dirty="0">
                <a:latin typeface="Courier New" panose="02070309020205020404" pitchFamily="49" charset="0"/>
                <a:cs typeface="Courier New" panose="02070309020205020404" pitchFamily="49" charset="0"/>
              </a:rPr>
            </a:br>
            <a:r>
              <a:rPr lang="en-US" sz="1200" dirty="0">
                <a:latin typeface="Courier New" panose="02070309020205020404" pitchFamily="49" charset="0"/>
                <a:cs typeface="Courier New" panose="02070309020205020404" pitchFamily="49" charset="0"/>
              </a:rPr>
              <a:t>        </a:t>
            </a:r>
            <a:r>
              <a:rPr lang="en-US" sz="1200" dirty="0" smtClean="0">
                <a:latin typeface="Courier New" panose="02070309020205020404" pitchFamily="49" charset="0"/>
                <a:cs typeface="Courier New" panose="02070309020205020404" pitchFamily="49" charset="0"/>
              </a:rPr>
              <a:t>switch </a:t>
            </a:r>
            <a:r>
              <a:rPr lang="en-US" sz="1200" dirty="0">
                <a:latin typeface="Courier New" panose="02070309020205020404" pitchFamily="49" charset="0"/>
                <a:cs typeface="Courier New" panose="02070309020205020404" pitchFamily="49" charset="0"/>
              </a:rPr>
              <a:t>(</a:t>
            </a:r>
            <a:r>
              <a:rPr lang="en-US" sz="1200" b="1" dirty="0" err="1">
                <a:latin typeface="Courier New" panose="02070309020205020404" pitchFamily="49" charset="0"/>
                <a:cs typeface="Courier New" panose="02070309020205020404" pitchFamily="49" charset="0"/>
              </a:rPr>
              <a:t>lOptIndex</a:t>
            </a:r>
            <a:r>
              <a:rPr lang="en-US" sz="1200" dirty="0">
                <a:latin typeface="Courier New" panose="02070309020205020404" pitchFamily="49" charset="0"/>
                <a:cs typeface="Courier New" panose="02070309020205020404" pitchFamily="49" charset="0"/>
              </a:rPr>
              <a:t>) {</a:t>
            </a:r>
            <a:br>
              <a:rPr lang="en-US" sz="1200" dirty="0">
                <a:latin typeface="Courier New" panose="02070309020205020404" pitchFamily="49" charset="0"/>
                <a:cs typeface="Courier New" panose="02070309020205020404" pitchFamily="49" charset="0"/>
              </a:rPr>
            </a:br>
            <a:r>
              <a:rPr lang="en-US" sz="1200" dirty="0">
                <a:latin typeface="Courier New" panose="02070309020205020404" pitchFamily="49" charset="0"/>
                <a:cs typeface="Courier New" panose="02070309020205020404" pitchFamily="49" charset="0"/>
              </a:rPr>
              <a:t>            case WAVEGRID_HELP:</a:t>
            </a:r>
            <a:br>
              <a:rPr lang="en-US" sz="1200" dirty="0">
                <a:latin typeface="Courier New" panose="02070309020205020404" pitchFamily="49" charset="0"/>
                <a:cs typeface="Courier New" panose="02070309020205020404" pitchFamily="49" charset="0"/>
              </a:rPr>
            </a:b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sWaveGridHelpMsg</a:t>
            </a:r>
            <a:r>
              <a:rPr lang="en-US" sz="1200" dirty="0">
                <a:latin typeface="Courier New" panose="02070309020205020404" pitchFamily="49" charset="0"/>
                <a:cs typeface="Courier New" panose="02070309020205020404" pitchFamily="49" charset="0"/>
              </a:rPr>
              <a:t>(</a:t>
            </a:r>
            <a:r>
              <a:rPr lang="en-US" sz="1200" dirty="0" err="1">
                <a:latin typeface="Courier New" panose="02070309020205020404" pitchFamily="49" charset="0"/>
                <a:cs typeface="Courier New" panose="02070309020205020404" pitchFamily="49" charset="0"/>
              </a:rPr>
              <a:t>xInterp</a:t>
            </a:r>
            <a:r>
              <a:rPr lang="en-US" sz="1200" dirty="0">
                <a:latin typeface="Courier New" panose="02070309020205020404" pitchFamily="49" charset="0"/>
                <a:cs typeface="Courier New" panose="02070309020205020404" pitchFamily="49" charset="0"/>
              </a:rPr>
              <a:t>);</a:t>
            </a:r>
            <a:br>
              <a:rPr lang="en-US" sz="1200" dirty="0">
                <a:latin typeface="Courier New" panose="02070309020205020404" pitchFamily="49" charset="0"/>
                <a:cs typeface="Courier New" panose="02070309020205020404" pitchFamily="49" charset="0"/>
              </a:rPr>
            </a:br>
            <a:r>
              <a:rPr lang="en-US" sz="1200" dirty="0">
                <a:latin typeface="Courier New" panose="02070309020205020404" pitchFamily="49" charset="0"/>
                <a:cs typeface="Courier New" panose="02070309020205020404" pitchFamily="49" charset="0"/>
              </a:rPr>
              <a:t>                return TCL_OK; break;</a:t>
            </a:r>
            <a:br>
              <a:rPr lang="en-US" sz="1200" dirty="0">
                <a:latin typeface="Courier New" panose="02070309020205020404" pitchFamily="49" charset="0"/>
                <a:cs typeface="Courier New" panose="02070309020205020404" pitchFamily="49" charset="0"/>
              </a:rPr>
            </a:br>
            <a:r>
              <a:rPr lang="en-US" sz="1200" dirty="0">
                <a:latin typeface="Courier New" panose="02070309020205020404" pitchFamily="49" charset="0"/>
                <a:cs typeface="Courier New" panose="02070309020205020404" pitchFamily="49" charset="0"/>
              </a:rPr>
              <a:t>            case WAVEGRID_CLEAR:  // GUI Clear Method</a:t>
            </a:r>
            <a:br>
              <a:rPr lang="en-US" sz="1200" dirty="0">
                <a:latin typeface="Courier New" panose="02070309020205020404" pitchFamily="49" charset="0"/>
                <a:cs typeface="Courier New" panose="02070309020205020404" pitchFamily="49" charset="0"/>
              </a:rPr>
            </a:b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mGetWaveFormViewPtr</a:t>
            </a:r>
            <a:r>
              <a:rPr lang="en-US" sz="1200" dirty="0">
                <a:latin typeface="Courier New" panose="02070309020205020404" pitchFamily="49" charset="0"/>
                <a:cs typeface="Courier New" panose="02070309020205020404" pitchFamily="49" charset="0"/>
              </a:rPr>
              <a:t>()-&gt;</a:t>
            </a:r>
            <a:r>
              <a:rPr lang="en-US" sz="1200" dirty="0" err="1">
                <a:latin typeface="Courier New" panose="02070309020205020404" pitchFamily="49" charset="0"/>
                <a:cs typeface="Courier New" panose="02070309020205020404" pitchFamily="49" charset="0"/>
              </a:rPr>
              <a:t>mClearGrid</a:t>
            </a:r>
            <a:r>
              <a:rPr lang="en-US" sz="1200" dirty="0">
                <a:latin typeface="Courier New" panose="02070309020205020404" pitchFamily="49" charset="0"/>
                <a:cs typeface="Courier New" panose="02070309020205020404" pitchFamily="49" charset="0"/>
              </a:rPr>
              <a:t>();</a:t>
            </a:r>
            <a:br>
              <a:rPr lang="en-US" sz="1200" dirty="0">
                <a:latin typeface="Courier New" panose="02070309020205020404" pitchFamily="49" charset="0"/>
                <a:cs typeface="Courier New" panose="02070309020205020404" pitchFamily="49" charset="0"/>
              </a:rPr>
            </a:br>
            <a:r>
              <a:rPr lang="en-US" sz="1200" dirty="0">
                <a:latin typeface="Courier New" panose="02070309020205020404" pitchFamily="49" charset="0"/>
                <a:cs typeface="Courier New" panose="02070309020205020404" pitchFamily="49" charset="0"/>
              </a:rPr>
              <a:t>                return TCL_OK; break;</a:t>
            </a:r>
            <a:br>
              <a:rPr lang="en-US" sz="1200" dirty="0">
                <a:latin typeface="Courier New" panose="02070309020205020404" pitchFamily="49" charset="0"/>
                <a:cs typeface="Courier New" panose="02070309020205020404" pitchFamily="49" charset="0"/>
              </a:rPr>
            </a:br>
            <a:r>
              <a:rPr lang="en-US" sz="1200" dirty="0">
                <a:latin typeface="Courier New" panose="02070309020205020404" pitchFamily="49" charset="0"/>
                <a:cs typeface="Courier New" panose="02070309020205020404" pitchFamily="49" charset="0"/>
              </a:rPr>
              <a:t>            case …</a:t>
            </a:r>
          </a:p>
          <a:p>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24232" y="4843415"/>
            <a:ext cx="4729568" cy="1072889"/>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02858" y="1690688"/>
            <a:ext cx="3909410" cy="3017790"/>
          </a:xfrm>
          <a:prstGeom prst="rect">
            <a:avLst/>
          </a:prstGeom>
        </p:spPr>
      </p:pic>
    </p:spTree>
    <p:extLst>
      <p:ext uri="{BB962C8B-B14F-4D97-AF65-F5344CB8AC3E}">
        <p14:creationId xmlns:p14="http://schemas.microsoft.com/office/powerpoint/2010/main" val="24460221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br>
              <a:rPr lang="en-US" dirty="0" smtClean="0"/>
            </a:br>
            <a:r>
              <a:rPr lang="en-US" sz="2000" i="1" dirty="0" smtClean="0">
                <a:solidFill>
                  <a:srgbClr val="0070C0"/>
                </a:solidFill>
              </a:rPr>
              <a:t>What lessons have been learned from this work?</a:t>
            </a:r>
            <a:endParaRPr lang="en-US" sz="2000" dirty="0">
              <a:solidFill>
                <a:srgbClr val="0070C0"/>
              </a:solidFill>
            </a:endParaRPr>
          </a:p>
        </p:txBody>
      </p:sp>
      <p:sp>
        <p:nvSpPr>
          <p:cNvPr id="3" name="Content Placeholder 2"/>
          <p:cNvSpPr>
            <a:spLocks noGrp="1"/>
          </p:cNvSpPr>
          <p:nvPr>
            <p:ph idx="1"/>
          </p:nvPr>
        </p:nvSpPr>
        <p:spPr/>
        <p:txBody>
          <a:bodyPr/>
          <a:lstStyle/>
          <a:p>
            <a:r>
              <a:rPr lang="en-US" dirty="0" smtClean="0"/>
              <a:t>Creating </a:t>
            </a:r>
            <a:r>
              <a:rPr lang="en-US" dirty="0" err="1" smtClean="0"/>
              <a:t>Tcl</a:t>
            </a:r>
            <a:r>
              <a:rPr lang="en-US" dirty="0" smtClean="0"/>
              <a:t> commands to interact programmatically with a GUI is useful for many reasons.</a:t>
            </a:r>
          </a:p>
          <a:p>
            <a:r>
              <a:rPr lang="en-US" dirty="0" err="1" smtClean="0"/>
              <a:t>Tcl</a:t>
            </a:r>
            <a:r>
              <a:rPr lang="en-US" dirty="0" smtClean="0"/>
              <a:t> provides excellent resources for implementing these commands.</a:t>
            </a:r>
          </a:p>
          <a:p>
            <a:r>
              <a:rPr lang="en-US" dirty="0" smtClean="0"/>
              <a:t>The key </a:t>
            </a:r>
            <a:r>
              <a:rPr lang="en-US" dirty="0" err="1" smtClean="0"/>
              <a:t>Tcl</a:t>
            </a:r>
            <a:r>
              <a:rPr lang="en-US" dirty="0" smtClean="0"/>
              <a:t> routines to remember and leverage are </a:t>
            </a:r>
            <a:r>
              <a:rPr lang="en-US" dirty="0" err="1" smtClean="0"/>
              <a:t>Tcl_CreateObjCommand</a:t>
            </a:r>
            <a:r>
              <a:rPr lang="en-US" dirty="0" smtClean="0"/>
              <a:t>, </a:t>
            </a:r>
            <a:r>
              <a:rPr lang="en-US" dirty="0" err="1" smtClean="0"/>
              <a:t>Tcl_GetString</a:t>
            </a:r>
            <a:r>
              <a:rPr lang="en-US" dirty="0" smtClean="0"/>
              <a:t>, </a:t>
            </a:r>
            <a:r>
              <a:rPr lang="en-US" dirty="0" err="1" smtClean="0"/>
              <a:t>Tcl_GetIndexFromObjStruct</a:t>
            </a:r>
            <a:r>
              <a:rPr lang="en-US" dirty="0" smtClean="0"/>
              <a:t>()</a:t>
            </a:r>
          </a:p>
          <a:p>
            <a:r>
              <a:rPr lang="en-US" dirty="0" smtClean="0"/>
              <a:t>Designing commands with consistency in mind and with built in help is important.</a:t>
            </a:r>
          </a:p>
          <a:p>
            <a:endParaRPr lang="en-US" dirty="0" smtClean="0"/>
          </a:p>
          <a:p>
            <a:endParaRPr lang="en-US" dirty="0"/>
          </a:p>
        </p:txBody>
      </p:sp>
    </p:spTree>
    <p:extLst>
      <p:ext uri="{BB962C8B-B14F-4D97-AF65-F5344CB8AC3E}">
        <p14:creationId xmlns:p14="http://schemas.microsoft.com/office/powerpoint/2010/main" val="7454829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250</TotalTime>
  <Words>411</Words>
  <Application>Microsoft Office PowerPoint</Application>
  <PresentationFormat>Widescreen</PresentationFormat>
  <Paragraphs>71</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Courier New</vt:lpstr>
      <vt:lpstr>Office Theme</vt:lpstr>
      <vt:lpstr>Practical Example of Tcl Command  Design in a Qt/C++ Graphical Application</vt:lpstr>
      <vt:lpstr>Paper Motivation Why write this paper?</vt:lpstr>
      <vt:lpstr>Tcl Command Background and Motivation Why create a Tcl Command to control a GUI?</vt:lpstr>
      <vt:lpstr>Brief Wave Window Description What does the window we will be discussing do?</vt:lpstr>
      <vt:lpstr>Brief Wave Window Description (cont) What does the “wave” command do?</vt:lpstr>
      <vt:lpstr>Wave Command Architecture How do we create such a command assuming we already have a Tcl shell?</vt:lpstr>
      <vt:lpstr>Tcl Command Registration How do we connect our Tcl command to our C/C++ application?</vt:lpstr>
      <vt:lpstr>String Conversion How do we pass strings back and forth between Tcl and Qt/C++ </vt:lpstr>
      <vt:lpstr>Handle Subcommands How do we keep our subcommands consistent and extensible?</vt:lpstr>
      <vt:lpstr>Handle Subcommands (cont) What are the benefits to using Tcl_GetIndexFromObjStruct?</vt:lpstr>
      <vt:lpstr>Handle Subcommands (cont) How did we call and use Tcl_GetIndexFromObjStruct?</vt:lpstr>
      <vt:lpstr>Provide Command Help How do we design the help system to be consistent and extendable?</vt:lpstr>
      <vt:lpstr>Summary What lessons have been learned from this work?</vt:lpstr>
    </vt:vector>
  </TitlesOfParts>
  <Company>Mentor Graphics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Practical Example of Tcl Command  Design in a Qt/C++ Graphical Application</dc:title>
  <dc:creator>Johnson, Tony</dc:creator>
  <cp:lastModifiedBy>Johnson, Tony</cp:lastModifiedBy>
  <cp:revision>32</cp:revision>
  <cp:lastPrinted>2017-10-17T13:30:20Z</cp:lastPrinted>
  <dcterms:created xsi:type="dcterms:W3CDTF">2017-10-13T13:31:05Z</dcterms:created>
  <dcterms:modified xsi:type="dcterms:W3CDTF">2017-10-17T13:56:59Z</dcterms:modified>
</cp:coreProperties>
</file>