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7"/>
  </p:notesMasterIdLst>
  <p:handoutMasterIdLst>
    <p:handoutMasterId r:id="rId78"/>
  </p:handoutMasterIdLst>
  <p:sldIdLst>
    <p:sldId id="336" r:id="rId2"/>
    <p:sldId id="351" r:id="rId3"/>
    <p:sldId id="352" r:id="rId4"/>
    <p:sldId id="350" r:id="rId5"/>
    <p:sldId id="329" r:id="rId6"/>
    <p:sldId id="355" r:id="rId7"/>
    <p:sldId id="353" r:id="rId8"/>
    <p:sldId id="357" r:id="rId9"/>
    <p:sldId id="303" r:id="rId10"/>
    <p:sldId id="328" r:id="rId11"/>
    <p:sldId id="334" r:id="rId12"/>
    <p:sldId id="323" r:id="rId13"/>
    <p:sldId id="338" r:id="rId14"/>
    <p:sldId id="316" r:id="rId15"/>
    <p:sldId id="354" r:id="rId16"/>
    <p:sldId id="358" r:id="rId17"/>
    <p:sldId id="330" r:id="rId18"/>
    <p:sldId id="359" r:id="rId19"/>
    <p:sldId id="346" r:id="rId20"/>
    <p:sldId id="331" r:id="rId21"/>
    <p:sldId id="333" r:id="rId22"/>
    <p:sldId id="324" r:id="rId23"/>
    <p:sldId id="339" r:id="rId24"/>
    <p:sldId id="319" r:id="rId25"/>
    <p:sldId id="318" r:id="rId26"/>
    <p:sldId id="335" r:id="rId27"/>
    <p:sldId id="317" r:id="rId28"/>
    <p:sldId id="325" r:id="rId29"/>
    <p:sldId id="337" r:id="rId30"/>
    <p:sldId id="315" r:id="rId31"/>
    <p:sldId id="308" r:id="rId32"/>
    <p:sldId id="340" r:id="rId33"/>
    <p:sldId id="310" r:id="rId34"/>
    <p:sldId id="305" r:id="rId35"/>
    <p:sldId id="312" r:id="rId36"/>
    <p:sldId id="311" r:id="rId37"/>
    <p:sldId id="306" r:id="rId38"/>
    <p:sldId id="309" r:id="rId39"/>
    <p:sldId id="313" r:id="rId40"/>
    <p:sldId id="307" r:id="rId41"/>
    <p:sldId id="326" r:id="rId42"/>
    <p:sldId id="287" r:id="rId43"/>
    <p:sldId id="286" r:id="rId44"/>
    <p:sldId id="288" r:id="rId45"/>
    <p:sldId id="294" r:id="rId46"/>
    <p:sldId id="299" r:id="rId47"/>
    <p:sldId id="300" r:id="rId48"/>
    <p:sldId id="302" r:id="rId49"/>
    <p:sldId id="301" r:id="rId50"/>
    <p:sldId id="295" r:id="rId51"/>
    <p:sldId id="298" r:id="rId52"/>
    <p:sldId id="297" r:id="rId53"/>
    <p:sldId id="296" r:id="rId54"/>
    <p:sldId id="290" r:id="rId55"/>
    <p:sldId id="266" r:id="rId56"/>
    <p:sldId id="291" r:id="rId57"/>
    <p:sldId id="268" r:id="rId58"/>
    <p:sldId id="256" r:id="rId59"/>
    <p:sldId id="273" r:id="rId60"/>
    <p:sldId id="276" r:id="rId61"/>
    <p:sldId id="277" r:id="rId62"/>
    <p:sldId id="274" r:id="rId63"/>
    <p:sldId id="271" r:id="rId64"/>
    <p:sldId id="275" r:id="rId65"/>
    <p:sldId id="267" r:id="rId66"/>
    <p:sldId id="285" r:id="rId67"/>
    <p:sldId id="293" r:id="rId68"/>
    <p:sldId id="269" r:id="rId69"/>
    <p:sldId id="292" r:id="rId70"/>
    <p:sldId id="283" r:id="rId71"/>
    <p:sldId id="280" r:id="rId72"/>
    <p:sldId id="281" r:id="rId73"/>
    <p:sldId id="278" r:id="rId74"/>
    <p:sldId id="279" r:id="rId75"/>
    <p:sldId id="284"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clConf2017" id="{34E70A50-EE75-4C11-B4A7-4BD10113F89E}">
          <p14:sldIdLst>
            <p14:sldId id="336"/>
            <p14:sldId id="351"/>
            <p14:sldId id="352"/>
            <p14:sldId id="350"/>
            <p14:sldId id="329"/>
            <p14:sldId id="355"/>
            <p14:sldId id="353"/>
            <p14:sldId id="357"/>
            <p14:sldId id="303"/>
            <p14:sldId id="328"/>
            <p14:sldId id="334"/>
            <p14:sldId id="323"/>
            <p14:sldId id="338"/>
            <p14:sldId id="316"/>
            <p14:sldId id="354"/>
            <p14:sldId id="358"/>
            <p14:sldId id="330"/>
            <p14:sldId id="359"/>
            <p14:sldId id="346"/>
            <p14:sldId id="331"/>
            <p14:sldId id="333"/>
            <p14:sldId id="324"/>
            <p14:sldId id="339"/>
            <p14:sldId id="319"/>
            <p14:sldId id="318"/>
            <p14:sldId id="335"/>
            <p14:sldId id="317"/>
            <p14:sldId id="325"/>
            <p14:sldId id="337"/>
            <p14:sldId id="315"/>
            <p14:sldId id="308"/>
            <p14:sldId id="340"/>
            <p14:sldId id="310"/>
            <p14:sldId id="305"/>
            <p14:sldId id="312"/>
            <p14:sldId id="311"/>
            <p14:sldId id="306"/>
            <p14:sldId id="309"/>
            <p14:sldId id="313"/>
            <p14:sldId id="307"/>
            <p14:sldId id="326"/>
          </p14:sldIdLst>
        </p14:section>
        <p14:section name="Wednesday Language Talk" id="{B45D1E79-B92A-4F42-A06A-60488FCC349E}">
          <p14:sldIdLst>
            <p14:sldId id="287"/>
            <p14:sldId id="286"/>
            <p14:sldId id="288"/>
            <p14:sldId id="294"/>
            <p14:sldId id="299"/>
            <p14:sldId id="300"/>
            <p14:sldId id="302"/>
            <p14:sldId id="301"/>
            <p14:sldId id="295"/>
            <p14:sldId id="298"/>
            <p14:sldId id="297"/>
          </p14:sldIdLst>
        </p14:section>
        <p14:section name="EndOfTalk" id="{1915F9FF-A081-4756-AE47-4D9AF5BE23DC}">
          <p14:sldIdLst>
            <p14:sldId id="296"/>
            <p14:sldId id="290"/>
            <p14:sldId id="266"/>
            <p14:sldId id="291"/>
            <p14:sldId id="268"/>
          </p14:sldIdLst>
        </p14:section>
        <p14:section name="TclConf2016" id="{413E8860-D407-49ED-9BF0-2959738A4C8D}">
          <p14:sldIdLst>
            <p14:sldId id="256"/>
            <p14:sldId id="273"/>
            <p14:sldId id="276"/>
            <p14:sldId id="277"/>
            <p14:sldId id="274"/>
            <p14:sldId id="271"/>
            <p14:sldId id="275"/>
            <p14:sldId id="267"/>
            <p14:sldId id="285"/>
            <p14:sldId id="293"/>
            <p14:sldId id="269"/>
            <p14:sldId id="292"/>
            <p14:sldId id="283"/>
            <p14:sldId id="280"/>
            <p14:sldId id="281"/>
            <p14:sldId id="278"/>
            <p14:sldId id="279"/>
            <p14:sldId id="28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B8EA"/>
    <a:srgbClr val="CCCCFF"/>
    <a:srgbClr val="8E0000"/>
    <a:srgbClr val="FFB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18" autoAdjust="0"/>
  </p:normalViewPr>
  <p:slideViewPr>
    <p:cSldViewPr snapToGrid="0">
      <p:cViewPr varScale="1">
        <p:scale>
          <a:sx n="109" d="100"/>
          <a:sy n="109" d="100"/>
        </p:scale>
        <p:origin x="594" y="45"/>
      </p:cViewPr>
      <p:guideLst>
        <p:guide orient="horz" pos="2160"/>
        <p:guide pos="3840"/>
      </p:guideLst>
    </p:cSldViewPr>
  </p:slideViewPr>
  <p:notesTextViewPr>
    <p:cViewPr>
      <p:scale>
        <a:sx n="3" d="2"/>
        <a:sy n="3" d="2"/>
      </p:scale>
      <p:origin x="0" y="0"/>
    </p:cViewPr>
  </p:notesTextViewPr>
  <p:sorterViewPr>
    <p:cViewPr>
      <p:scale>
        <a:sx n="100" d="100"/>
        <a:sy n="100" d="100"/>
      </p:scale>
      <p:origin x="0" y="-4864"/>
    </p:cViewPr>
  </p:sorterViewPr>
  <p:notesViewPr>
    <p:cSldViewPr snapToGrid="0">
      <p:cViewPr varScale="1">
        <p:scale>
          <a:sx n="88" d="100"/>
          <a:sy n="88" d="100"/>
        </p:scale>
        <p:origin x="3820" y="8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9ED173-EB00-4C87-9554-693AF74E7F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C65CD04-ECA9-4746-8F20-A5501D3D8B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65FF90-B021-4299-9022-388AF88CC724}" type="datetimeFigureOut">
              <a:rPr lang="en-US" smtClean="0"/>
              <a:t>10/19/2017</a:t>
            </a:fld>
            <a:endParaRPr lang="en-US"/>
          </a:p>
        </p:txBody>
      </p:sp>
      <p:sp>
        <p:nvSpPr>
          <p:cNvPr id="4" name="Footer Placeholder 3">
            <a:extLst>
              <a:ext uri="{FF2B5EF4-FFF2-40B4-BE49-F238E27FC236}">
                <a16:creationId xmlns:a16="http://schemas.microsoft.com/office/drawing/2014/main" id="{814C968C-8AD9-469E-8A29-4493DF0E28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3B97E5-FAEE-4C1B-812E-565CD65C89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D66D13-A0DC-40F7-8B7E-293CB14890B4}" type="slidenum">
              <a:rPr lang="en-US" smtClean="0"/>
              <a:t>‹#›</a:t>
            </a:fld>
            <a:endParaRPr lang="en-US"/>
          </a:p>
        </p:txBody>
      </p:sp>
    </p:spTree>
    <p:extLst>
      <p:ext uri="{BB962C8B-B14F-4D97-AF65-F5344CB8AC3E}">
        <p14:creationId xmlns:p14="http://schemas.microsoft.com/office/powerpoint/2010/main" val="123040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D82B6B-94EA-4C0F-B1BD-2EFD85F60B98}" type="datetimeFigureOut">
              <a:rPr lang="en-US" smtClean="0"/>
              <a:t>10/19/2017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299F0-E2B6-449F-8B21-3BF3F0CD4987}" type="slidenum">
              <a:rPr lang="en-US" smtClean="0"/>
              <a:t>‹#›</a:t>
            </a:fld>
            <a:endParaRPr lang="en-US"/>
          </a:p>
        </p:txBody>
      </p:sp>
    </p:spTree>
    <p:extLst>
      <p:ext uri="{BB962C8B-B14F-4D97-AF65-F5344CB8AC3E}">
        <p14:creationId xmlns:p14="http://schemas.microsoft.com/office/powerpoint/2010/main" val="1423664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0299F0-E2B6-449F-8B21-3BF3F0CD4987}" type="slidenum">
              <a:rPr lang="en-US" smtClean="0"/>
              <a:t>44</a:t>
            </a:fld>
            <a:endParaRPr lang="en-US"/>
          </a:p>
        </p:txBody>
      </p:sp>
    </p:spTree>
    <p:extLst>
      <p:ext uri="{BB962C8B-B14F-4D97-AF65-F5344CB8AC3E}">
        <p14:creationId xmlns:p14="http://schemas.microsoft.com/office/powerpoint/2010/main" val="904268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0299F0-E2B6-449F-8B21-3BF3F0CD4987}" type="slidenum">
              <a:rPr lang="en-US" smtClean="0"/>
              <a:t>45</a:t>
            </a:fld>
            <a:endParaRPr lang="en-US"/>
          </a:p>
        </p:txBody>
      </p:sp>
    </p:spTree>
    <p:extLst>
      <p:ext uri="{BB962C8B-B14F-4D97-AF65-F5344CB8AC3E}">
        <p14:creationId xmlns:p14="http://schemas.microsoft.com/office/powerpoint/2010/main" val="559680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0299F0-E2B6-449F-8B21-3BF3F0CD4987}" type="slidenum">
              <a:rPr lang="en-US" smtClean="0"/>
              <a:t>49</a:t>
            </a:fld>
            <a:endParaRPr lang="en-US"/>
          </a:p>
        </p:txBody>
      </p:sp>
    </p:spTree>
    <p:extLst>
      <p:ext uri="{BB962C8B-B14F-4D97-AF65-F5344CB8AC3E}">
        <p14:creationId xmlns:p14="http://schemas.microsoft.com/office/powerpoint/2010/main" val="122221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0299F0-E2B6-449F-8B21-3BF3F0CD4987}" type="slidenum">
              <a:rPr lang="en-US" smtClean="0"/>
              <a:t>52</a:t>
            </a:fld>
            <a:endParaRPr lang="en-US"/>
          </a:p>
        </p:txBody>
      </p:sp>
    </p:spTree>
    <p:extLst>
      <p:ext uri="{BB962C8B-B14F-4D97-AF65-F5344CB8AC3E}">
        <p14:creationId xmlns:p14="http://schemas.microsoft.com/office/powerpoint/2010/main" val="1111012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0299F0-E2B6-449F-8B21-3BF3F0CD4987}" type="slidenum">
              <a:rPr lang="en-US" smtClean="0"/>
              <a:t>63</a:t>
            </a:fld>
            <a:endParaRPr lang="en-US"/>
          </a:p>
        </p:txBody>
      </p:sp>
    </p:spTree>
    <p:extLst>
      <p:ext uri="{BB962C8B-B14F-4D97-AF65-F5344CB8AC3E}">
        <p14:creationId xmlns:p14="http://schemas.microsoft.com/office/powerpoint/2010/main" val="498196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11/17/2017</a:t>
            </a:r>
            <a:endParaRPr lang="en-US" dirty="0"/>
          </a:p>
        </p:txBody>
      </p:sp>
      <p:sp>
        <p:nvSpPr>
          <p:cNvPr id="5" name="Footer Placeholder 4"/>
          <p:cNvSpPr>
            <a:spLocks noGrp="1"/>
          </p:cNvSpPr>
          <p:nvPr>
            <p:ph type="ftr" sz="quarter" idx="11"/>
          </p:nvPr>
        </p:nvSpPr>
        <p:spPr/>
        <p:txBody>
          <a:bodyPr/>
          <a:lstStyle/>
          <a:p>
            <a:r>
              <a:rPr lang="en-US" dirty="0"/>
              <a:t>TSL Talk by David Simmons, Smallscript Corp (c) 2017</a:t>
            </a:r>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38046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691671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627600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E4DA20B6-483E-492F-9AFC-D7774AD8FFED}"/>
              </a:ext>
            </a:extLst>
          </p:cNvPr>
          <p:cNvSpPr>
            <a:spLocks noGrp="1"/>
          </p:cNvSpPr>
          <p:nvPr>
            <p:ph type="title"/>
          </p:nvPr>
        </p:nvSpPr>
        <p:spPr/>
        <p:txBody>
          <a:bodyPr/>
          <a:lstStyle/>
          <a:p>
            <a:r>
              <a:rPr lang="en-US"/>
              <a:t>Click to edit Master title style</a:t>
            </a:r>
          </a:p>
        </p:txBody>
      </p:sp>
      <p:sp>
        <p:nvSpPr>
          <p:cNvPr id="9" name="Date Placeholder 8">
            <a:extLst>
              <a:ext uri="{FF2B5EF4-FFF2-40B4-BE49-F238E27FC236}">
                <a16:creationId xmlns:a16="http://schemas.microsoft.com/office/drawing/2014/main" id="{2B580A84-6748-4AA7-BFA7-1F75D4CDC819}"/>
              </a:ext>
            </a:extLst>
          </p:cNvPr>
          <p:cNvSpPr>
            <a:spLocks noGrp="1"/>
          </p:cNvSpPr>
          <p:nvPr>
            <p:ph type="dt" sz="half" idx="10"/>
          </p:nvPr>
        </p:nvSpPr>
        <p:spPr/>
        <p:txBody>
          <a:bodyPr/>
          <a:lstStyle/>
          <a:p>
            <a:r>
              <a:rPr lang="en-US"/>
              <a:t>11/17/2017</a:t>
            </a:r>
            <a:endParaRPr lang="en-US" dirty="0"/>
          </a:p>
        </p:txBody>
      </p:sp>
      <p:sp>
        <p:nvSpPr>
          <p:cNvPr id="10" name="Footer Placeholder 9">
            <a:extLst>
              <a:ext uri="{FF2B5EF4-FFF2-40B4-BE49-F238E27FC236}">
                <a16:creationId xmlns:a16="http://schemas.microsoft.com/office/drawing/2014/main" id="{D571D35C-61F0-4273-8DD1-8942F6BC27FB}"/>
              </a:ext>
            </a:extLst>
          </p:cNvPr>
          <p:cNvSpPr>
            <a:spLocks noGrp="1"/>
          </p:cNvSpPr>
          <p:nvPr>
            <p:ph type="ftr" sz="quarter" idx="11"/>
          </p:nvPr>
        </p:nvSpPr>
        <p:spPr/>
        <p:txBody>
          <a:bodyPr/>
          <a:lstStyle/>
          <a:p>
            <a:r>
              <a:rPr lang="en-US"/>
              <a:t>TSL Talk by David Simmons, Smallscript Corp (c) 2017</a:t>
            </a:r>
            <a:endParaRPr lang="en-US" dirty="0"/>
          </a:p>
        </p:txBody>
      </p:sp>
      <p:sp>
        <p:nvSpPr>
          <p:cNvPr id="11" name="Slide Number Placeholder 10">
            <a:extLst>
              <a:ext uri="{FF2B5EF4-FFF2-40B4-BE49-F238E27FC236}">
                <a16:creationId xmlns:a16="http://schemas.microsoft.com/office/drawing/2014/main" id="{5730C85B-B760-4A3C-8FBD-CFB4B3F7A624}"/>
              </a:ext>
            </a:extLst>
          </p:cNvPr>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35974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11/17/2017</a:t>
            </a:r>
          </a:p>
        </p:txBody>
      </p:sp>
      <p:sp>
        <p:nvSpPr>
          <p:cNvPr id="8" name="Footer Placeholder 7"/>
          <p:cNvSpPr>
            <a:spLocks noGrp="1"/>
          </p:cNvSpPr>
          <p:nvPr>
            <p:ph type="ftr" sz="quarter" idx="11"/>
          </p:nvPr>
        </p:nvSpPr>
        <p:spPr/>
        <p:txBody>
          <a:bodyPr/>
          <a:lstStyle/>
          <a:p>
            <a:r>
              <a:rPr lang="en-US"/>
              <a:t>TSL Talk by David Simmons, Smallscript Corp (c) 2017</a:t>
            </a:r>
            <a:endParaRPr lang="en-US" dirty="0"/>
          </a:p>
        </p:txBody>
      </p:sp>
      <p:sp>
        <p:nvSpPr>
          <p:cNvPr id="9" name="Slide Number Placeholder 8"/>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2553382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11/17/2017</a:t>
            </a:r>
          </a:p>
        </p:txBody>
      </p:sp>
      <p:sp>
        <p:nvSpPr>
          <p:cNvPr id="4" name="Footer Placeholder 3"/>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92965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3941711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11/17/2017</a:t>
            </a:r>
          </a:p>
        </p:txBody>
      </p:sp>
      <p:sp>
        <p:nvSpPr>
          <p:cNvPr id="6" name="Footer Placeholder 5"/>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2089728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11/17/2017</a:t>
            </a:r>
          </a:p>
        </p:txBody>
      </p:sp>
      <p:sp>
        <p:nvSpPr>
          <p:cNvPr id="6" name="Footer Placeholder 5"/>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1660298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133003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a:t>
            </a:fld>
            <a:endParaRPr lang="en-US"/>
          </a:p>
        </p:txBody>
      </p:sp>
    </p:spTree>
    <p:extLst>
      <p:ext uri="{BB962C8B-B14F-4D97-AF65-F5344CB8AC3E}">
        <p14:creationId xmlns:p14="http://schemas.microsoft.com/office/powerpoint/2010/main" val="4279558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11/17/2017</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TSL Talk by David Simmons, Smallscript Corp (c) 2017</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5BAA42-C468-4EF5-AA42-7CC2BF194DB1}" type="slidenum">
              <a:rPr lang="en-US" smtClean="0"/>
              <a:t>‹#›</a:t>
            </a:fld>
            <a:endParaRPr lang="en-US"/>
          </a:p>
        </p:txBody>
      </p:sp>
    </p:spTree>
    <p:extLst>
      <p:ext uri="{BB962C8B-B14F-4D97-AF65-F5344CB8AC3E}">
        <p14:creationId xmlns:p14="http://schemas.microsoft.com/office/powerpoint/2010/main" val="4244805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5.tm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tmp"/><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7.tmp"/><Relationship Id="rId5" Type="http://schemas.openxmlformats.org/officeDocument/2006/relationships/image" Target="../media/image6.tm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Proleptic_Gregorian_calendar" TargetMode="External"/><Relationship Id="rId7" Type="http://schemas.openxmlformats.org/officeDocument/2006/relationships/image" Target="../media/image4.png"/><Relationship Id="rId2" Type="http://schemas.openxmlformats.org/officeDocument/2006/relationships/hyperlink" Target="http://en.wikipedia.org/wiki/Julian_day" TargetMode="Externa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tm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11.tmp"/><Relationship Id="rId5" Type="http://schemas.openxmlformats.org/officeDocument/2006/relationships/image" Target="../media/image10.tm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tm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tmp"/><Relationship Id="rId5" Type="http://schemas.openxmlformats.org/officeDocument/2006/relationships/image" Target="../media/image12.tm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tmp"/><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gi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6.tmp"/><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tmp"/><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7.tmp"/></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tmp"/><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7.tm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gif"/></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image" Target="../media/image54.tmp"/><Relationship Id="rId1" Type="http://schemas.openxmlformats.org/officeDocument/2006/relationships/slideLayout" Target="../slideLayouts/slideLayout6.xml"/><Relationship Id="rId4" Type="http://schemas.openxmlformats.org/officeDocument/2006/relationships/image" Target="../media/image56.tmp"/></Relationships>
</file>

<file path=ppt/slides/_rels/slide74.xml.rels><?xml version="1.0" encoding="UTF-8" standalone="yes"?>
<Relationships xmlns="http://schemas.openxmlformats.org/package/2006/relationships"><Relationship Id="rId2" Type="http://schemas.openxmlformats.org/officeDocument/2006/relationships/image" Target="../media/image57.tmp"/><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SqLite TSL Integration</a:t>
            </a:r>
            <a:br>
              <a:rPr lang="en-US" sz="3600" i="1" dirty="0">
                <a:solidFill>
                  <a:schemeClr val="bg1">
                    <a:lumMod val="65000"/>
                  </a:schemeClr>
                </a:solidFill>
                <a:latin typeface="Consolas" panose="020B0609020204030204" pitchFamily="49" charset="0"/>
              </a:rPr>
            </a:br>
            <a:r>
              <a:rPr lang="en-US" sz="2000" i="1" dirty="0">
                <a:solidFill>
                  <a:schemeClr val="bg1">
                    <a:lumMod val="65000"/>
                  </a:schemeClr>
                </a:solidFill>
                <a:latin typeface="Consolas" panose="020B0609020204030204" pitchFamily="49" charset="0"/>
              </a:rPr>
              <a:t>Year-2</a:t>
            </a:r>
            <a:endParaRPr lang="en-US" sz="2000"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 2017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3657220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a:t>
            </a:r>
            <a:r>
              <a:rPr lang="en-US" dirty="0" err="1"/>
              <a:t>af</a:t>
            </a:r>
            <a:r>
              <a:rPr lang="en-US" dirty="0"/>
              <a:t>” procedures</a:t>
            </a:r>
          </a:p>
          <a:p>
            <a:pPr lvl="1"/>
            <a:r>
              <a:rPr lang="en-US" dirty="0" err="1"/>
              <a:t>af</a:t>
            </a:r>
            <a:r>
              <a:rPr lang="en-US" dirty="0"/>
              <a:t>: normal</a:t>
            </a:r>
          </a:p>
          <a:p>
            <a:pPr lvl="1"/>
            <a:r>
              <a:rPr lang="en-US" dirty="0" err="1"/>
              <a:t>afd</a:t>
            </a:r>
            <a:r>
              <a:rPr lang="en-US" dirty="0"/>
              <a:t>: deterministic</a:t>
            </a:r>
          </a:p>
          <a:p>
            <a:pPr lvl="1"/>
            <a:r>
              <a:rPr lang="en-US" dirty="0" err="1"/>
              <a:t>afEach</a:t>
            </a:r>
            <a:r>
              <a:rPr lang="en-US" dirty="0"/>
              <a:t>: normal tables</a:t>
            </a:r>
          </a:p>
          <a:p>
            <a:pPr lvl="1"/>
            <a:r>
              <a:rPr lang="en-US" dirty="0" err="1"/>
              <a:t>afEach</a:t>
            </a:r>
            <a:r>
              <a:rPr lang="en-US" dirty="0"/>
              <a:t>: deterministic tables</a:t>
            </a:r>
          </a:p>
          <a:p>
            <a:r>
              <a:rPr lang="en-US" dirty="0"/>
              <a:t>Deterministic means</a:t>
            </a:r>
          </a:p>
          <a:p>
            <a:pPr lvl="1"/>
            <a:r>
              <a:rPr lang="en-US" dirty="0"/>
              <a:t>cacheable idempotent</a:t>
            </a:r>
          </a:p>
          <a:p>
            <a:r>
              <a:rPr lang="en-US" dirty="0"/>
              <a:t>SqLite </a:t>
            </a:r>
            <a:r>
              <a:rPr lang="en-US" dirty="0" err="1"/>
              <a:t>Api</a:t>
            </a:r>
            <a:r>
              <a:rPr lang="en-US" dirty="0"/>
              <a:t> Integration </a:t>
            </a:r>
          </a:p>
          <a:p>
            <a:pPr lvl="1"/>
            <a:r>
              <a:rPr lang="en-US" dirty="0"/>
              <a:t>build flags</a:t>
            </a:r>
          </a:p>
          <a:p>
            <a:pPr lvl="1"/>
            <a:r>
              <a:rPr lang="en-US" dirty="0"/>
              <a:t>a few other APIs used as hooks</a:t>
            </a:r>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SqLite APIs for Cmd Extensions</a:t>
            </a:r>
            <a:br>
              <a:rPr lang="en-US" dirty="0"/>
            </a:br>
            <a:endParaRPr lang="en-US" dirty="0"/>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2</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pic>
        <p:nvPicPr>
          <p:cNvPr id="14" name="Content Placeholder 13" descr="Screen Clipping">
            <a:extLst>
              <a:ext uri="{FF2B5EF4-FFF2-40B4-BE49-F238E27FC236}">
                <a16:creationId xmlns:a16="http://schemas.microsoft.com/office/drawing/2014/main" id="{AC7E97CF-3422-4A9A-A075-10EE841D1022}"/>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162405" y="1840465"/>
            <a:ext cx="6815366" cy="1891677"/>
          </a:xfrm>
        </p:spPr>
      </p:pic>
    </p:spTree>
    <p:extLst>
      <p:ext uri="{BB962C8B-B14F-4D97-AF65-F5344CB8AC3E}">
        <p14:creationId xmlns:p14="http://schemas.microsoft.com/office/powerpoint/2010/main" val="4109867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5E9B1FD-E0CB-4CC9-A36C-FD91D13A6D7F}"/>
              </a:ext>
            </a:extLst>
          </p:cNvPr>
          <p:cNvSpPr/>
          <p:nvPr/>
        </p:nvSpPr>
        <p:spPr>
          <a:xfrm>
            <a:off x="5804704" y="1740529"/>
            <a:ext cx="5469038" cy="5223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UUID</a:t>
            </a:r>
          </a:p>
          <a:p>
            <a:pPr lvl="1"/>
            <a:endParaRPr lang="en-US" dirty="0">
              <a:sym typeface="Wingdings" panose="05000000000000000000" pitchFamily="2" charset="2"/>
            </a:endParaRPr>
          </a:p>
          <a:p>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UUID - Universally unique identifier</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dirty="0"/>
              <a:t>TSL Talk by David Simmons, Smallscript Corp (c) 2017</a:t>
            </a:r>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3</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11" descr="Screen Clipping">
            <a:extLst>
              <a:ext uri="{FF2B5EF4-FFF2-40B4-BE49-F238E27FC236}">
                <a16:creationId xmlns:a16="http://schemas.microsoft.com/office/drawing/2014/main" id="{0BA04F3F-594A-4FBF-BE45-5423A759A386}"/>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953974" y="1690688"/>
            <a:ext cx="3791145" cy="704886"/>
          </a:xfrm>
        </p:spPr>
      </p:pic>
      <p:pic>
        <p:nvPicPr>
          <p:cNvPr id="14" name="Picture 13" descr="Screen Clipping">
            <a:extLst>
              <a:ext uri="{FF2B5EF4-FFF2-40B4-BE49-F238E27FC236}">
                <a16:creationId xmlns:a16="http://schemas.microsoft.com/office/drawing/2014/main" id="{6609D9AA-AC15-4C26-A2A3-20823FDEF1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7060" y="2530511"/>
            <a:ext cx="9500088" cy="3327571"/>
          </a:xfrm>
          <a:prstGeom prst="rect">
            <a:avLst/>
          </a:prstGeom>
        </p:spPr>
      </p:pic>
      <p:pic>
        <p:nvPicPr>
          <p:cNvPr id="16" name="Picture 15" descr="Screen Clipping">
            <a:extLst>
              <a:ext uri="{FF2B5EF4-FFF2-40B4-BE49-F238E27FC236}">
                <a16:creationId xmlns:a16="http://schemas.microsoft.com/office/drawing/2014/main" id="{DBE39C0C-D6E5-4522-8772-B6F3452634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53128" y="1826015"/>
            <a:ext cx="5374314" cy="362941"/>
          </a:xfrm>
          <a:prstGeom prst="rect">
            <a:avLst/>
          </a:prstGeom>
        </p:spPr>
      </p:pic>
    </p:spTree>
    <p:extLst>
      <p:ext uri="{BB962C8B-B14F-4D97-AF65-F5344CB8AC3E}">
        <p14:creationId xmlns:p14="http://schemas.microsoft.com/office/powerpoint/2010/main" val="1272229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fontScale="92500" lnSpcReduction="20000"/>
          </a:bodyPr>
          <a:lstStyle/>
          <a:p>
            <a:r>
              <a:rPr lang="en-US" dirty="0"/>
              <a:t>Time Conversion</a:t>
            </a:r>
          </a:p>
          <a:p>
            <a:pPr lvl="1"/>
            <a:r>
              <a:rPr lang="en-US" dirty="0"/>
              <a:t> %J: Julian days as float</a:t>
            </a:r>
          </a:p>
          <a:p>
            <a:pPr lvl="1"/>
            <a:r>
              <a:rPr lang="en-US" dirty="0"/>
              <a:t>The </a:t>
            </a:r>
            <a:r>
              <a:rPr lang="en-US" dirty="0" err="1"/>
              <a:t>julianday</a:t>
            </a:r>
            <a:r>
              <a:rPr lang="en-US" dirty="0"/>
              <a:t>() function returns the </a:t>
            </a:r>
            <a:r>
              <a:rPr lang="en-US" dirty="0">
                <a:hlinkClick r:id="rId2"/>
              </a:rPr>
              <a:t>Julian day</a:t>
            </a:r>
            <a:r>
              <a:rPr lang="en-US" dirty="0"/>
              <a:t> - the number of days since noon in Greenwich on November 24, 4714 B.C. (</a:t>
            </a:r>
            <a:r>
              <a:rPr lang="en-US" dirty="0">
                <a:hlinkClick r:id="rId3"/>
              </a:rPr>
              <a:t>Proleptic Gregorian calendar</a:t>
            </a:r>
            <a:r>
              <a:rPr lang="en-US" dirty="0"/>
              <a:t>).</a:t>
            </a:r>
          </a:p>
          <a:p>
            <a:pPr lvl="1"/>
            <a:endParaRPr lang="en-US" dirty="0">
              <a:sym typeface="Wingdings" panose="05000000000000000000" pitchFamily="2" charset="2"/>
            </a:endParaRPr>
          </a:p>
          <a:p>
            <a:r>
              <a:rPr lang="en-US" b="1" dirty="0">
                <a:solidFill>
                  <a:schemeClr val="accent5"/>
                </a:solidFill>
              </a:rPr>
              <a:t>time-</a:t>
            </a:r>
            <a:r>
              <a:rPr lang="en-US" b="1" dirty="0" err="1">
                <a:solidFill>
                  <a:schemeClr val="accent5"/>
                </a:solidFill>
              </a:rPr>
              <a:t>fmt</a:t>
            </a:r>
            <a:r>
              <a:rPr lang="en-US" dirty="0"/>
              <a:t>: tsl-command</a:t>
            </a:r>
          </a:p>
          <a:p>
            <a:pPr lvl="1"/>
            <a:r>
              <a:rPr lang="en-US" dirty="0"/>
              <a:t>custom time parsing and formatting library</a:t>
            </a:r>
          </a:p>
          <a:p>
            <a:pPr lvl="1"/>
            <a:r>
              <a:rPr lang="en-US" dirty="0"/>
              <a:t>parses most text forms</a:t>
            </a:r>
          </a:p>
          <a:p>
            <a:pPr lvl="1"/>
            <a:r>
              <a:rPr lang="en-US" dirty="0"/>
              <a:t>parses numbers as either epoch seconds in epoch, </a:t>
            </a:r>
            <a:r>
              <a:rPr lang="en-US" dirty="0" err="1"/>
              <a:t>uuid</a:t>
            </a:r>
            <a:r>
              <a:rPr lang="en-US" dirty="0"/>
              <a:t> or </a:t>
            </a:r>
            <a:r>
              <a:rPr lang="en-US" dirty="0" err="1"/>
              <a:t>FileTime</a:t>
            </a:r>
            <a:r>
              <a:rPr lang="en-US" dirty="0"/>
              <a:t>, time 10</a:t>
            </a:r>
            <a:r>
              <a:rPr lang="en-US" baseline="30000" dirty="0"/>
              <a:t>-7</a:t>
            </a:r>
            <a:r>
              <a:rPr lang="en-US" dirty="0"/>
              <a:t> 64-bit time</a:t>
            </a:r>
          </a:p>
        </p:txBody>
      </p:sp>
      <p:pic>
        <p:nvPicPr>
          <p:cNvPr id="9" name="Content Placeholder 8" descr="Screen Clipping">
            <a:extLst>
              <a:ext uri="{FF2B5EF4-FFF2-40B4-BE49-F238E27FC236}">
                <a16:creationId xmlns:a16="http://schemas.microsoft.com/office/drawing/2014/main" id="{5C012F08-FB9A-45F9-A89A-7A5A31E24727}"/>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13653" y="1825625"/>
            <a:ext cx="5181600" cy="1188720"/>
          </a:xfrm>
        </p:spPr>
      </p:pic>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Time conversions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4</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F4297D7-D8AC-4F73-9BA1-7EB5EA7181C9}"/>
              </a:ext>
            </a:extLst>
          </p:cNvPr>
          <p:cNvSpPr txBox="1"/>
          <p:nvPr/>
        </p:nvSpPr>
        <p:spPr>
          <a:xfrm>
            <a:off x="6504007" y="4001294"/>
            <a:ext cx="5191246" cy="1754326"/>
          </a:xfrm>
          <a:prstGeom prst="rect">
            <a:avLst/>
          </a:prstGeom>
          <a:noFill/>
        </p:spPr>
        <p:txBody>
          <a:bodyPr wrap="square" rtlCol="0">
            <a:spAutoFit/>
          </a:bodyPr>
          <a:lstStyle/>
          <a:p>
            <a:pPr marL="285750" indent="-285750">
              <a:buFont typeface="Arial" panose="020B0604020202020204" pitchFamily="34" charset="0"/>
              <a:buChar char="•"/>
              <a:tabLst>
                <a:tab pos="457200" algn="l"/>
              </a:tabLst>
            </a:pPr>
            <a:r>
              <a:rPr lang="en-US" dirty="0">
                <a:solidFill>
                  <a:schemeClr val="accent5"/>
                </a:solidFill>
                <a:latin typeface="Consolas" panose="020B0609020204030204" pitchFamily="49" charset="0"/>
              </a:rPr>
              <a:t>time-</a:t>
            </a:r>
            <a:r>
              <a:rPr lang="en-US" dirty="0" err="1">
                <a:solidFill>
                  <a:schemeClr val="accent5"/>
                </a:solidFill>
                <a:latin typeface="Consolas" panose="020B0609020204030204" pitchFamily="49" charset="0"/>
              </a:rPr>
              <a:t>fmt</a:t>
            </a:r>
            <a:r>
              <a:rPr lang="en-US" dirty="0">
                <a:latin typeface="Consolas" panose="020B0609020204030204" pitchFamily="49" charset="0"/>
              </a:rPr>
              <a:t>({now +1 day -2 hours</a:t>
            </a:r>
            <a:br>
              <a:rPr lang="en-US" dirty="0">
                <a:latin typeface="Consolas" panose="020B0609020204030204" pitchFamily="49" charset="0"/>
              </a:rPr>
            </a:br>
            <a:r>
              <a:rPr lang="en-US" dirty="0">
                <a:latin typeface="Consolas" panose="020B0609020204030204" pitchFamily="49" charset="0"/>
              </a:rPr>
              <a:t> -7 min, {%J});</a:t>
            </a:r>
          </a:p>
          <a:p>
            <a:pPr marL="285750" indent="-285750">
              <a:buFont typeface="Arial" panose="020B0604020202020204" pitchFamily="34" charset="0"/>
              <a:buChar char="•"/>
              <a:tabLst>
                <a:tab pos="457200" algn="l"/>
              </a:tabLst>
            </a:pPr>
            <a:r>
              <a:rPr lang="en-US" dirty="0">
                <a:latin typeface="Consolas" panose="020B0609020204030204" pitchFamily="49" charset="0"/>
              </a:rPr>
              <a:t>t</a:t>
            </a:r>
            <a:r>
              <a:rPr lang="en-US" dirty="0">
                <a:solidFill>
                  <a:schemeClr val="accent5"/>
                </a:solidFill>
                <a:latin typeface="Consolas" panose="020B0609020204030204" pitchFamily="49" charset="0"/>
              </a:rPr>
              <a:t>ime-</a:t>
            </a:r>
            <a:r>
              <a:rPr lang="en-US" dirty="0" err="1">
                <a:solidFill>
                  <a:schemeClr val="accent5"/>
                </a:solidFill>
                <a:latin typeface="Consolas" panose="020B0609020204030204" pitchFamily="49" charset="0"/>
              </a:rPr>
              <a:t>fmt</a:t>
            </a:r>
            <a:r>
              <a:rPr lang="en-US" dirty="0">
                <a:latin typeface="Consolas" panose="020B0609020204030204" pitchFamily="49" charset="0"/>
              </a:rPr>
              <a:t>(</a:t>
            </a:r>
            <a:r>
              <a:rPr lang="en-US" dirty="0" err="1">
                <a:latin typeface="Consolas" panose="020B0609020204030204" pitchFamily="49" charset="0"/>
              </a:rPr>
              <a:t>connection.time</a:t>
            </a:r>
            <a:r>
              <a:rPr lang="en-US" dirty="0">
                <a:latin typeface="Consolas" panose="020B0609020204030204" pitchFamily="49" charset="0"/>
              </a:rPr>
              <a:t>-created,</a:t>
            </a:r>
            <a:br>
              <a:rPr lang="en-US" dirty="0">
                <a:latin typeface="Consolas" panose="020B0609020204030204" pitchFamily="49" charset="0"/>
              </a:rPr>
            </a:br>
            <a:r>
              <a:rPr lang="en-US" dirty="0">
                <a:latin typeface="Consolas" panose="020B0609020204030204" pitchFamily="49" charset="0"/>
              </a:rPr>
              <a:t>	{%Y/%m/%d %H:%M:%</a:t>
            </a:r>
            <a:r>
              <a:rPr lang="en-US" dirty="0" err="1">
                <a:latin typeface="Consolas" panose="020B0609020204030204" pitchFamily="49" charset="0"/>
              </a:rPr>
              <a:t>S.%f</a:t>
            </a:r>
            <a:r>
              <a:rPr lang="en-US" dirty="0">
                <a:latin typeface="Consolas" panose="020B0609020204030204" pitchFamily="49" charset="0"/>
              </a:rPr>
              <a:t> UTC});</a:t>
            </a:r>
          </a:p>
          <a:p>
            <a:pPr marL="285750" indent="-285750">
              <a:buFont typeface="Arial" panose="020B0604020202020204" pitchFamily="34" charset="0"/>
              <a:buChar char="•"/>
              <a:tabLst>
                <a:tab pos="457200" algn="l"/>
              </a:tabLst>
            </a:pPr>
            <a:r>
              <a:rPr lang="en-US" dirty="0">
                <a:latin typeface="Consolas" panose="020B0609020204030204" pitchFamily="49" charset="0"/>
              </a:rPr>
              <a:t>t</a:t>
            </a:r>
            <a:r>
              <a:rPr lang="en-US" dirty="0">
                <a:solidFill>
                  <a:schemeClr val="accent5"/>
                </a:solidFill>
                <a:latin typeface="Consolas" panose="020B0609020204030204" pitchFamily="49" charset="0"/>
              </a:rPr>
              <a:t>ime-</a:t>
            </a:r>
            <a:r>
              <a:rPr lang="en-US" dirty="0" err="1">
                <a:solidFill>
                  <a:schemeClr val="accent5"/>
                </a:solidFill>
                <a:latin typeface="Consolas" panose="020B0609020204030204" pitchFamily="49" charset="0"/>
              </a:rPr>
              <a:t>fmt</a:t>
            </a:r>
            <a:r>
              <a:rPr lang="en-US" dirty="0">
                <a:latin typeface="Consolas" panose="020B0609020204030204" pitchFamily="49" charset="0"/>
              </a:rPr>
              <a:t>(</a:t>
            </a:r>
            <a:r>
              <a:rPr lang="en-US" dirty="0" err="1">
                <a:latin typeface="Consolas" panose="020B0609020204030204" pitchFamily="49" charset="0"/>
              </a:rPr>
              <a:t>uuid</a:t>
            </a:r>
            <a:r>
              <a:rPr lang="en-US" dirty="0">
                <a:latin typeface="Consolas" panose="020B0609020204030204" pitchFamily="49" charset="0"/>
              </a:rPr>
              <a:t>-create-sequential(),</a:t>
            </a:r>
            <a:br>
              <a:rPr lang="en-US" dirty="0">
                <a:latin typeface="Consolas" panose="020B0609020204030204" pitchFamily="49" charset="0"/>
              </a:rPr>
            </a:br>
            <a:r>
              <a:rPr lang="en-US" dirty="0">
                <a:latin typeface="Consolas" panose="020B0609020204030204" pitchFamily="49" charset="0"/>
              </a:rPr>
              <a:t>	{%Y/%m/%d %H:%M:%</a:t>
            </a:r>
            <a:r>
              <a:rPr lang="en-US" dirty="0" err="1">
                <a:latin typeface="Consolas" panose="020B0609020204030204" pitchFamily="49" charset="0"/>
              </a:rPr>
              <a:t>S.%f</a:t>
            </a:r>
            <a:r>
              <a:rPr lang="en-US" dirty="0">
                <a:latin typeface="Consolas" panose="020B0609020204030204" pitchFamily="49" charset="0"/>
              </a:rPr>
              <a:t> UTC});</a:t>
            </a:r>
          </a:p>
        </p:txBody>
      </p:sp>
    </p:spTree>
    <p:extLst>
      <p:ext uri="{BB962C8B-B14F-4D97-AF65-F5344CB8AC3E}">
        <p14:creationId xmlns:p14="http://schemas.microsoft.com/office/powerpoint/2010/main" val="445003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JSON1 Library</a:t>
            </a:r>
          </a:p>
          <a:p>
            <a:pPr lvl="1"/>
            <a:r>
              <a:rPr lang="en-US" dirty="0" err="1">
                <a:sym typeface="Wingdings" panose="05000000000000000000" pitchFamily="2" charset="2"/>
              </a:rPr>
              <a:t>Json</a:t>
            </a:r>
            <a:r>
              <a:rPr lang="en-US" dirty="0">
                <a:sym typeface="Wingdings" panose="05000000000000000000" pitchFamily="2" charset="2"/>
              </a:rPr>
              <a:t> data in records</a:t>
            </a:r>
          </a:p>
          <a:p>
            <a:pPr lvl="2"/>
            <a:r>
              <a:rPr lang="en-US" dirty="0" err="1">
                <a:sym typeface="Wingdings" panose="05000000000000000000" pitchFamily="2" charset="2"/>
              </a:rPr>
              <a:t>jFieldName</a:t>
            </a:r>
            <a:endParaRPr lang="en-US" dirty="0">
              <a:sym typeface="Wingdings" panose="05000000000000000000" pitchFamily="2" charset="2"/>
            </a:endParaRPr>
          </a:p>
          <a:p>
            <a:pPr lvl="1"/>
            <a:r>
              <a:rPr lang="en-US" dirty="0" err="1">
                <a:sym typeface="Wingdings" panose="05000000000000000000" pitchFamily="2" charset="2"/>
              </a:rPr>
              <a:t>Json</a:t>
            </a:r>
            <a:r>
              <a:rPr lang="en-US" dirty="0">
                <a:sym typeface="Wingdings" panose="05000000000000000000" pitchFamily="2" charset="2"/>
              </a:rPr>
              <a:t> as tables in </a:t>
            </a:r>
            <a:r>
              <a:rPr lang="en-US" dirty="0" err="1">
                <a:sym typeface="Wingdings" panose="05000000000000000000" pitchFamily="2" charset="2"/>
              </a:rPr>
              <a:t>sql</a:t>
            </a:r>
            <a:r>
              <a:rPr lang="en-US" dirty="0">
                <a:sym typeface="Wingdings" panose="05000000000000000000" pitchFamily="2" charset="2"/>
              </a:rPr>
              <a:t> expressions</a:t>
            </a:r>
          </a:p>
          <a:p>
            <a:r>
              <a:rPr lang="en-US" dirty="0"/>
              <a:t>CRUD triggers on columns and indexes</a:t>
            </a:r>
          </a:p>
          <a:p>
            <a:r>
              <a:rPr lang="en-US" dirty="0"/>
              <a:t>JSON1</a:t>
            </a:r>
            <a:r>
              <a:rPr lang="en-US" sz="2000" dirty="0">
                <a:solidFill>
                  <a:schemeClr val="bg1">
                    <a:lumMod val="50000"/>
                  </a:schemeClr>
                </a:solidFill>
              </a:rPr>
              <a:t> (flaws)</a:t>
            </a:r>
            <a:endParaRPr lang="en-US" dirty="0">
              <a:solidFill>
                <a:schemeClr val="bg1">
                  <a:lumMod val="50000"/>
                </a:schemeClr>
              </a:solidFill>
            </a:endParaRPr>
          </a:p>
          <a:p>
            <a:pPr lvl="1"/>
            <a:r>
              <a:rPr lang="en-US" dirty="0"/>
              <a:t>Empty and Nullable</a:t>
            </a:r>
          </a:p>
          <a:p>
            <a:pPr lvl="1"/>
            <a:r>
              <a:rPr lang="en-US" dirty="0"/>
              <a:t>Caching</a:t>
            </a:r>
          </a:p>
          <a:p>
            <a:pPr marL="914400" lvl="2" indent="0">
              <a:buNone/>
            </a:pPr>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JSON Interchange &amp; Ad-Hoc Records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5</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8" descr="Screen Clipping">
            <a:extLst>
              <a:ext uri="{FF2B5EF4-FFF2-40B4-BE49-F238E27FC236}">
                <a16:creationId xmlns:a16="http://schemas.microsoft.com/office/drawing/2014/main" id="{C2326A40-BF48-4097-8615-D18C3A1CE5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5452" y="1833792"/>
            <a:ext cx="2855778" cy="2794583"/>
          </a:xfrm>
          <a:prstGeom prst="rect">
            <a:avLst/>
          </a:prstGeom>
        </p:spPr>
      </p:pic>
      <p:pic>
        <p:nvPicPr>
          <p:cNvPr id="13" name="Content Placeholder 10" descr="Screen Clipping">
            <a:extLst>
              <a:ext uri="{FF2B5EF4-FFF2-40B4-BE49-F238E27FC236}">
                <a16:creationId xmlns:a16="http://schemas.microsoft.com/office/drawing/2014/main" id="{50A0E2EA-0A68-472C-B7DD-70F80B5102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1230" y="1833792"/>
            <a:ext cx="2742183" cy="1752556"/>
          </a:xfrm>
          <a:prstGeom prst="rect">
            <a:avLst/>
          </a:prstGeom>
        </p:spPr>
      </p:pic>
    </p:spTree>
    <p:extLst>
      <p:ext uri="{BB962C8B-B14F-4D97-AF65-F5344CB8AC3E}">
        <p14:creationId xmlns:p14="http://schemas.microsoft.com/office/powerpoint/2010/main" val="196299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a:t>
            </a:r>
            <a:r>
              <a:rPr lang="en-US" dirty="0" err="1"/>
              <a:t>sql</a:t>
            </a:r>
            <a:r>
              <a:rPr lang="en-US" dirty="0"/>
              <a:t> triggers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6</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9" descr="Screen Clipping">
            <a:extLst>
              <a:ext uri="{FF2B5EF4-FFF2-40B4-BE49-F238E27FC236}">
                <a16:creationId xmlns:a16="http://schemas.microsoft.com/office/drawing/2014/main" id="{18915EC1-A5ED-479A-A99E-5557E48728BA}"/>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838200" y="1458942"/>
            <a:ext cx="3619686" cy="1676486"/>
          </a:xfrm>
        </p:spPr>
      </p:pic>
      <p:pic>
        <p:nvPicPr>
          <p:cNvPr id="12" name="Picture 11" descr="Screen Clipping">
            <a:extLst>
              <a:ext uri="{FF2B5EF4-FFF2-40B4-BE49-F238E27FC236}">
                <a16:creationId xmlns:a16="http://schemas.microsoft.com/office/drawing/2014/main" id="{4FBB6EED-4314-474C-9D84-DEB71698D3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4891" y="3356335"/>
            <a:ext cx="6197919" cy="2463927"/>
          </a:xfrm>
          <a:prstGeom prst="rect">
            <a:avLst/>
          </a:prstGeom>
        </p:spPr>
      </p:pic>
      <p:pic>
        <p:nvPicPr>
          <p:cNvPr id="15" name="Picture 14" descr="Screen Clipping">
            <a:extLst>
              <a:ext uri="{FF2B5EF4-FFF2-40B4-BE49-F238E27FC236}">
                <a16:creationId xmlns:a16="http://schemas.microsoft.com/office/drawing/2014/main" id="{53ABDF67-E273-42DA-919B-7FF24DBEA6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2810" y="1122217"/>
            <a:ext cx="4310990" cy="5026432"/>
          </a:xfrm>
          <a:prstGeom prst="rect">
            <a:avLst/>
          </a:prstGeom>
        </p:spPr>
      </p:pic>
    </p:spTree>
    <p:extLst>
      <p:ext uri="{BB962C8B-B14F-4D97-AF65-F5344CB8AC3E}">
        <p14:creationId xmlns:p14="http://schemas.microsoft.com/office/powerpoint/2010/main" val="3875130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a:t>
            </a:r>
            <a:r>
              <a:rPr lang="en-US" dirty="0" err="1"/>
              <a:t>sql</a:t>
            </a:r>
            <a:r>
              <a:rPr lang="en-US" dirty="0"/>
              <a:t> query using .</a:t>
            </a:r>
            <a:r>
              <a:rPr lang="en-US" dirty="0" err="1"/>
              <a:t>af</a:t>
            </a:r>
            <a:r>
              <a:rPr lang="en-US" dirty="0"/>
              <a:t> command</a:t>
            </a:r>
          </a:p>
        </p:txBody>
      </p:sp>
      <p:pic>
        <p:nvPicPr>
          <p:cNvPr id="14" name="Content Placeholder 13" descr="Screen Clipping">
            <a:extLst>
              <a:ext uri="{FF2B5EF4-FFF2-40B4-BE49-F238E27FC236}">
                <a16:creationId xmlns:a16="http://schemas.microsoft.com/office/drawing/2014/main" id="{8B9D6B09-A6C8-4E63-B4EA-8A3938ACF4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1842" y="1557646"/>
            <a:ext cx="10515600" cy="1500845"/>
          </a:xfrm>
        </p:spPr>
      </p:pic>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7</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7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8</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4337086" y="2559710"/>
            <a:ext cx="3413114" cy="1569660"/>
          </a:xfrm>
          <a:prstGeom prst="rect">
            <a:avLst/>
          </a:prstGeom>
        </p:spPr>
        <p:txBody>
          <a:bodyPr wrap="none">
            <a:spAutoFit/>
          </a:bodyPr>
          <a:lstStyle/>
          <a:p>
            <a:r>
              <a:rPr lang="en-US" sz="9600" dirty="0">
                <a:solidFill>
                  <a:schemeClr val="bg1">
                    <a:lumMod val="95000"/>
                  </a:schemeClr>
                </a:solidFill>
              </a:rPr>
              <a:t>DEMO</a:t>
            </a:r>
          </a:p>
        </p:txBody>
      </p:sp>
    </p:spTree>
    <p:extLst>
      <p:ext uri="{BB962C8B-B14F-4D97-AF65-F5344CB8AC3E}">
        <p14:creationId xmlns:p14="http://schemas.microsoft.com/office/powerpoint/2010/main" val="230465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fontScale="92500" lnSpcReduction="10000"/>
          </a:bodyPr>
          <a:lstStyle/>
          <a:p>
            <a:r>
              <a:rPr lang="en-US" dirty="0" err="1"/>
              <a:t>sqlite</a:t>
            </a:r>
            <a:r>
              <a:rPr lang="en-US" dirty="0"/>
              <a:t> “lib”</a:t>
            </a:r>
          </a:p>
          <a:p>
            <a:pPr lvl="1"/>
            <a:r>
              <a:rPr lang="en-US" dirty="0"/>
              <a:t>built w/JSON1</a:t>
            </a:r>
          </a:p>
          <a:p>
            <a:pPr lvl="2"/>
            <a:r>
              <a:rPr lang="en-US" dirty="0"/>
              <a:t>convinced a number of the poplar open source tools to add JSON1 to their </a:t>
            </a:r>
            <a:r>
              <a:rPr lang="en-US" dirty="0" err="1"/>
              <a:t>nightlies</a:t>
            </a:r>
            <a:endParaRPr lang="en-US" dirty="0"/>
          </a:p>
          <a:p>
            <a:r>
              <a:rPr lang="en-US" dirty="0"/>
              <a:t>afm built as a single “lib” </a:t>
            </a:r>
          </a:p>
          <a:p>
            <a:pPr lvl="1"/>
            <a:r>
              <a:rPr lang="en-US" dirty="0"/>
              <a:t>built from a single “</a:t>
            </a:r>
            <a:r>
              <a:rPr lang="en-US" dirty="0" err="1"/>
              <a:t>cpp</a:t>
            </a:r>
            <a:r>
              <a:rPr lang="en-US" dirty="0"/>
              <a:t>” file</a:t>
            </a:r>
          </a:p>
          <a:p>
            <a:pPr lvl="1"/>
            <a:r>
              <a:rPr lang="en-US" dirty="0"/>
              <a:t>Linked as “</a:t>
            </a:r>
            <a:r>
              <a:rPr lang="en-US" dirty="0">
                <a:solidFill>
                  <a:schemeClr val="accent1"/>
                </a:solidFill>
              </a:rPr>
              <a:t>afm.exe</a:t>
            </a:r>
            <a:r>
              <a:rPr lang="en-US" dirty="0"/>
              <a:t>” console subsystem </a:t>
            </a:r>
            <a:r>
              <a:rPr lang="en-US" dirty="0" err="1">
                <a:solidFill>
                  <a:schemeClr val="accent4">
                    <a:lumMod val="50000"/>
                  </a:schemeClr>
                </a:solidFill>
              </a:rPr>
              <a:t>coffbox</a:t>
            </a:r>
            <a:endParaRPr lang="en-US" dirty="0">
              <a:solidFill>
                <a:schemeClr val="accent4">
                  <a:lumMod val="50000"/>
                </a:schemeClr>
              </a:solidFill>
            </a:endParaRPr>
          </a:p>
          <a:p>
            <a:pPr lvl="2"/>
            <a:r>
              <a:rPr lang="en-US" dirty="0"/>
              <a:t>Renaming “afm.exe” a .SO or .DLL</a:t>
            </a:r>
          </a:p>
          <a:p>
            <a:pPr lvl="2"/>
            <a:r>
              <a:rPr lang="en-US" dirty="0"/>
              <a:t>Exporting standard DLL API interfaces</a:t>
            </a:r>
          </a:p>
          <a:p>
            <a:r>
              <a:rPr lang="en-US" dirty="0"/>
              <a:t>AOS/S# COFF binary </a:t>
            </a:r>
            <a:r>
              <a:rPr lang="en-US" dirty="0" err="1"/>
              <a:t>ffi-thunk</a:t>
            </a:r>
            <a:r>
              <a:rPr lang="en-US" dirty="0"/>
              <a:t> </a:t>
            </a:r>
            <a:r>
              <a:rPr lang="en-US" dirty="0" err="1"/>
              <a:t>bBuilder</a:t>
            </a:r>
            <a:endParaRPr lang="en-US" dirty="0"/>
          </a:p>
          <a:p>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Integrating TSL</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9</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Image result for coff">
            <a:extLst>
              <a:ext uri="{FF2B5EF4-FFF2-40B4-BE49-F238E27FC236}">
                <a16:creationId xmlns:a16="http://schemas.microsoft.com/office/drawing/2014/main" id="{22013C21-56DE-4071-9264-B5F6401A40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9560" y="1617385"/>
            <a:ext cx="3284920" cy="427412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Image result for linux binary format">
            <a:extLst>
              <a:ext uri="{FF2B5EF4-FFF2-40B4-BE49-F238E27FC236}">
                <a16:creationId xmlns:a16="http://schemas.microsoft.com/office/drawing/2014/main" id="{7C55A65F-97CD-4301-A61E-83A9E23D10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3103" y="2244121"/>
            <a:ext cx="2883528" cy="319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494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Packages “DBs as </a:t>
            </a:r>
            <a:r>
              <a:rPr lang="en-US" dirty="0" err="1"/>
              <a:t>vfs</a:t>
            </a:r>
            <a:r>
              <a:rPr lang="en-US" dirty="0"/>
              <a:t> Pkg”</a:t>
            </a: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idx="1"/>
          </p:nvPr>
        </p:nvSpPr>
        <p:spPr/>
        <p:txBody>
          <a:bodyPr>
            <a:normAutofit/>
          </a:bodyPr>
          <a:lstStyle/>
          <a:p>
            <a:r>
              <a:rPr lang="en-US" dirty="0"/>
              <a:t>SqLite Header</a:t>
            </a:r>
          </a:p>
          <a:p>
            <a:pPr lvl="1"/>
            <a:r>
              <a:rPr lang="en-US" dirty="0" err="1"/>
              <a:t>SiteId</a:t>
            </a:r>
            <a:r>
              <a:rPr lang="en-US" dirty="0"/>
              <a:t>, </a:t>
            </a:r>
            <a:r>
              <a:rPr lang="en-US" dirty="0" err="1"/>
              <a:t>AppId</a:t>
            </a:r>
            <a:endParaRPr lang="en-US" dirty="0"/>
          </a:p>
          <a:p>
            <a:r>
              <a:rPr lang="en-US" dirty="0"/>
              <a:t>Common DB extension forms</a:t>
            </a:r>
          </a:p>
          <a:p>
            <a:pPr lvl="1"/>
            <a:r>
              <a:rPr lang="en-US" dirty="0"/>
              <a:t>.afx, .afr, .</a:t>
            </a:r>
            <a:r>
              <a:rPr lang="en-US" dirty="0" err="1"/>
              <a:t>dpk</a:t>
            </a:r>
            <a:r>
              <a:rPr lang="en-US" dirty="0"/>
              <a:t>, .</a:t>
            </a:r>
            <a:r>
              <a:rPr lang="en-US" dirty="0" err="1"/>
              <a:t>zdb</a:t>
            </a:r>
            <a:r>
              <a:rPr lang="en-US" dirty="0"/>
              <a:t> [FsPath VFS model]</a:t>
            </a:r>
          </a:p>
          <a:p>
            <a:endParaRPr lang="en-US" dirty="0"/>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10</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DD401C1-D751-4A2D-B217-6E4EE119A0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1768" y="3240201"/>
            <a:ext cx="1235188" cy="1235188"/>
          </a:xfrm>
          <a:prstGeom prst="rect">
            <a:avLst/>
          </a:prstGeom>
        </p:spPr>
      </p:pic>
      <p:pic>
        <p:nvPicPr>
          <p:cNvPr id="15" name="Picture 14">
            <a:extLst>
              <a:ext uri="{FF2B5EF4-FFF2-40B4-BE49-F238E27FC236}">
                <a16:creationId xmlns:a16="http://schemas.microsoft.com/office/drawing/2014/main" id="{8A6D1C11-ED5A-4C83-BBD2-8E6AE1CABA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33506" y="1870075"/>
            <a:ext cx="1270683" cy="1270683"/>
          </a:xfrm>
          <a:prstGeom prst="rect">
            <a:avLst/>
          </a:prstGeom>
        </p:spPr>
      </p:pic>
      <p:pic>
        <p:nvPicPr>
          <p:cNvPr id="17" name="Picture 16">
            <a:extLst>
              <a:ext uri="{FF2B5EF4-FFF2-40B4-BE49-F238E27FC236}">
                <a16:creationId xmlns:a16="http://schemas.microsoft.com/office/drawing/2014/main" id="{7D7EE64F-CDC2-4B4C-B616-294B7ACACC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33506" y="3240201"/>
            <a:ext cx="1219200" cy="1219200"/>
          </a:xfrm>
          <a:prstGeom prst="rect">
            <a:avLst/>
          </a:prstGeom>
        </p:spPr>
      </p:pic>
      <p:pic>
        <p:nvPicPr>
          <p:cNvPr id="19" name="Picture 18">
            <a:extLst>
              <a:ext uri="{FF2B5EF4-FFF2-40B4-BE49-F238E27FC236}">
                <a16:creationId xmlns:a16="http://schemas.microsoft.com/office/drawing/2014/main" id="{8CC4ECC3-9A85-4A50-AD36-92E3421032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37756" y="1886064"/>
            <a:ext cx="1219200" cy="1219200"/>
          </a:xfrm>
          <a:prstGeom prst="rect">
            <a:avLst/>
          </a:prstGeom>
        </p:spPr>
      </p:pic>
    </p:spTree>
    <p:extLst>
      <p:ext uri="{BB962C8B-B14F-4D97-AF65-F5344CB8AC3E}">
        <p14:creationId xmlns:p14="http://schemas.microsoft.com/office/powerpoint/2010/main" val="2631431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SqLite</a:t>
            </a:r>
            <a:r>
              <a:rPr lang="en-US" dirty="0"/>
              <a:t>: Schema concepts - </a:t>
            </a:r>
            <a:r>
              <a:rPr lang="en-US" dirty="0" err="1">
                <a:solidFill>
                  <a:schemeClr val="accent1"/>
                </a:solidFill>
              </a:rPr>
              <a:t>sqlite_master</a:t>
            </a:r>
            <a:endParaRPr lang="en-US" dirty="0">
              <a:solidFill>
                <a:schemeClr val="accent1"/>
              </a:solidFill>
            </a:endParaRP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idx="1"/>
          </p:nvPr>
        </p:nvSpPr>
        <p:spPr/>
        <p:txBody>
          <a:bodyPr>
            <a:normAutofit/>
          </a:bodyPr>
          <a:lstStyle/>
          <a:p>
            <a:r>
              <a:rPr lang="en-US" dirty="0" err="1"/>
              <a:t>sqlite_master</a:t>
            </a:r>
            <a:endParaRPr lang="en-US" dirty="0"/>
          </a:p>
          <a:p>
            <a:pPr lvl="1"/>
            <a:r>
              <a:rPr lang="en-US" dirty="0" err="1"/>
              <a:t>VersionSchema</a:t>
            </a:r>
            <a:r>
              <a:rPr lang="en-US" dirty="0"/>
              <a:t> table concepts</a:t>
            </a:r>
          </a:p>
          <a:p>
            <a:pPr lvl="2"/>
            <a:r>
              <a:rPr lang="en-US" dirty="0" err="1"/>
              <a:t>VersionSchemaTrigger</a:t>
            </a:r>
            <a:r>
              <a:rPr lang="en-US" dirty="0"/>
              <a:t> table</a:t>
            </a:r>
          </a:p>
          <a:p>
            <a:r>
              <a:rPr lang="en-US" dirty="0"/>
              <a:t>db-resident scripts</a:t>
            </a:r>
          </a:p>
          <a:p>
            <a:pPr lvl="1"/>
            <a:r>
              <a:rPr lang="en-US" dirty="0" err="1"/>
              <a:t>StoredProcedures</a:t>
            </a:r>
            <a:endParaRPr lang="en-US" dirty="0"/>
          </a:p>
          <a:p>
            <a:pPr lvl="2"/>
            <a:r>
              <a:rPr lang="en-US" dirty="0"/>
              <a:t>Where to place stored procedure code depends whether a </a:t>
            </a:r>
            <a:r>
              <a:rPr lang="en-US" dirty="0" err="1"/>
              <a:t>vfs</a:t>
            </a:r>
            <a:r>
              <a:rPr lang="en-US" dirty="0"/>
              <a:t>-repo-fs table model is available</a:t>
            </a:r>
          </a:p>
          <a:p>
            <a:r>
              <a:rPr lang="en-US" dirty="0"/>
              <a:t>Undefined </a:t>
            </a:r>
            <a:r>
              <a:rPr lang="en-US" dirty="0" err="1"/>
              <a:t>sql</a:t>
            </a:r>
            <a:r>
              <a:rPr lang="en-US" dirty="0"/>
              <a:t> API hook </a:t>
            </a:r>
            <a:r>
              <a:rPr lang="en-US" sz="2000" dirty="0">
                <a:solidFill>
                  <a:schemeClr val="bg1">
                    <a:lumMod val="50000"/>
                  </a:schemeClr>
                </a:solidFill>
              </a:rPr>
              <a:t>(NFH)</a:t>
            </a:r>
            <a:endParaRPr lang="en-US" dirty="0">
              <a:solidFill>
                <a:schemeClr val="bg1">
                  <a:lumMod val="50000"/>
                </a:schemeClr>
              </a:solidFill>
            </a:endParaRPr>
          </a:p>
          <a:p>
            <a:pPr lvl="1"/>
            <a:r>
              <a:rPr lang="en-US" dirty="0"/>
              <a:t>Allows lazy NFH lookup into existing environment, or lazy load from db stored procedure tables</a:t>
            </a:r>
          </a:p>
          <a:p>
            <a:endParaRPr lang="en-US" dirty="0"/>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11</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SqLite Track</a:t>
            </a:r>
          </a:p>
        </p:txBody>
      </p:sp>
      <p:pic>
        <p:nvPicPr>
          <p:cNvPr id="2050" name="Picture 2" descr="http://www.glump.net/files/2013/03/sqlite-icon.png">
            <a:extLst>
              <a:ext uri="{FF2B5EF4-FFF2-40B4-BE49-F238E27FC236}">
                <a16:creationId xmlns:a16="http://schemas.microsoft.com/office/drawing/2014/main" id="{1DC94977-CAE1-4893-951E-3541992EB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90766"/>
            <a:ext cx="758142" cy="7581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cin.files.wordpress.com/2015/01/sqlitestudio-3-icon.png">
            <a:extLst>
              <a:ext uri="{FF2B5EF4-FFF2-40B4-BE49-F238E27FC236}">
                <a16:creationId xmlns:a16="http://schemas.microsoft.com/office/drawing/2014/main" id="{291E3FBE-E18F-48B9-93FD-E8D756B5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7442" y="509939"/>
            <a:ext cx="816015" cy="8160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www.iconattitude.com/icons/open_icon_library/tango-style/png/256/application-x-sqlite2.png">
            <a:extLst>
              <a:ext uri="{FF2B5EF4-FFF2-40B4-BE49-F238E27FC236}">
                <a16:creationId xmlns:a16="http://schemas.microsoft.com/office/drawing/2014/main" id="{8887FE42-7025-4E36-940A-C887352A2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4" y="5891514"/>
            <a:ext cx="833317" cy="83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626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12</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2828919" y="2595336"/>
            <a:ext cx="6534161" cy="1569660"/>
          </a:xfrm>
          <a:prstGeom prst="rect">
            <a:avLst/>
          </a:prstGeom>
        </p:spPr>
        <p:txBody>
          <a:bodyPr wrap="none">
            <a:spAutoFit/>
          </a:bodyPr>
          <a:lstStyle/>
          <a:p>
            <a:r>
              <a:rPr lang="en-US" sz="9600" dirty="0">
                <a:solidFill>
                  <a:schemeClr val="bg1">
                    <a:lumMod val="95000"/>
                  </a:schemeClr>
                </a:solidFill>
              </a:rPr>
              <a:t>End of Slides</a:t>
            </a:r>
          </a:p>
        </p:txBody>
      </p:sp>
    </p:spTree>
    <p:extLst>
      <p:ext uri="{BB962C8B-B14F-4D97-AF65-F5344CB8AC3E}">
        <p14:creationId xmlns:p14="http://schemas.microsoft.com/office/powerpoint/2010/main" val="3310576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Devops and the CoffBox Model</a:t>
            </a:r>
            <a:br>
              <a:rPr lang="en-US" sz="3600" i="1" dirty="0">
                <a:solidFill>
                  <a:schemeClr val="bg1">
                    <a:lumMod val="65000"/>
                  </a:schemeClr>
                </a:solidFill>
                <a:latin typeface="Consolas" panose="020B0609020204030204" pitchFamily="49" charset="0"/>
              </a:rPr>
            </a:br>
            <a:r>
              <a:rPr lang="en-US" sz="2000" i="1" dirty="0">
                <a:solidFill>
                  <a:schemeClr val="bg1">
                    <a:lumMod val="65000"/>
                  </a:schemeClr>
                </a:solidFill>
                <a:latin typeface="Consolas" panose="020B0609020204030204" pitchFamily="49" charset="0"/>
              </a:rPr>
              <a:t>Year-2</a:t>
            </a:r>
            <a:endParaRPr lang="en-US" sz="2000"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 2017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3380028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Executable Components</a:t>
            </a:r>
          </a:p>
          <a:p>
            <a:pPr lvl="1"/>
            <a:r>
              <a:rPr lang="en-US" dirty="0"/>
              <a:t>afm.exe</a:t>
            </a:r>
          </a:p>
          <a:p>
            <a:pPr lvl="1"/>
            <a:r>
              <a:rPr lang="en-US" i="1" dirty="0">
                <a:solidFill>
                  <a:schemeClr val="accent4">
                    <a:lumMod val="50000"/>
                  </a:schemeClr>
                </a:solidFill>
              </a:rPr>
              <a:t>afm-symlinked-name</a:t>
            </a:r>
            <a:r>
              <a:rPr lang="en-US" dirty="0"/>
              <a:t>.exe</a:t>
            </a:r>
          </a:p>
          <a:p>
            <a:pPr lvl="1"/>
            <a:r>
              <a:rPr lang="en-US" i="1" dirty="0">
                <a:solidFill>
                  <a:schemeClr val="accent4">
                    <a:lumMod val="50000"/>
                  </a:schemeClr>
                </a:solidFill>
              </a:rPr>
              <a:t>executable-db-</a:t>
            </a:r>
            <a:r>
              <a:rPr lang="en-US" i="1" dirty="0" err="1">
                <a:solidFill>
                  <a:schemeClr val="accent4">
                    <a:lumMod val="50000"/>
                  </a:schemeClr>
                </a:solidFill>
              </a:rPr>
              <a:t>vfs</a:t>
            </a:r>
            <a:r>
              <a:rPr lang="en-US" i="1" dirty="0">
                <a:solidFill>
                  <a:schemeClr val="accent4">
                    <a:lumMod val="50000"/>
                  </a:schemeClr>
                </a:solidFill>
              </a:rPr>
              <a:t>-</a:t>
            </a:r>
            <a:r>
              <a:rPr lang="en-US" i="1" dirty="0" err="1">
                <a:solidFill>
                  <a:schemeClr val="accent4">
                    <a:lumMod val="50000"/>
                  </a:schemeClr>
                </a:solidFill>
              </a:rPr>
              <a:t>pkg</a:t>
            </a:r>
            <a:r>
              <a:rPr lang="en-US" dirty="0" err="1"/>
              <a:t>.afx</a:t>
            </a:r>
            <a:endParaRPr lang="en-US" dirty="0"/>
          </a:p>
          <a:p>
            <a:pPr lvl="2"/>
            <a:r>
              <a:rPr lang="en-US" dirty="0"/>
              <a:t>usually a “.afr” that’s been </a:t>
            </a:r>
            <a:r>
              <a:rPr lang="en-US" dirty="0" err="1"/>
              <a:t>symlinked</a:t>
            </a:r>
            <a:endParaRPr lang="en-US" dirty="0"/>
          </a:p>
          <a:p>
            <a:pPr lvl="2"/>
            <a:r>
              <a:rPr lang="en-US" dirty="0">
                <a:solidFill>
                  <a:schemeClr val="accent4">
                    <a:lumMod val="50000"/>
                  </a:schemeClr>
                </a:solidFill>
              </a:rPr>
              <a:t>shebang-</a:t>
            </a:r>
            <a:r>
              <a:rPr lang="en-US" dirty="0">
                <a:solidFill>
                  <a:schemeClr val="accent1"/>
                </a:solidFill>
              </a:rPr>
              <a:t>#!path </a:t>
            </a:r>
            <a:r>
              <a:rPr lang="en-US" dirty="0"/>
              <a:t>or </a:t>
            </a:r>
            <a:r>
              <a:rPr lang="en-US" dirty="0" err="1">
                <a:solidFill>
                  <a:schemeClr val="accent4">
                    <a:lumMod val="50000"/>
                  </a:schemeClr>
                </a:solidFill>
              </a:rPr>
              <a:t>pathext-</a:t>
            </a:r>
            <a:r>
              <a:rPr lang="en-US" dirty="0" err="1">
                <a:solidFill>
                  <a:schemeClr val="accent1"/>
                </a:solidFill>
              </a:rPr>
              <a:t>ext</a:t>
            </a:r>
            <a:r>
              <a:rPr lang="en-US" dirty="0"/>
              <a:t> registered.</a:t>
            </a:r>
          </a:p>
          <a:p>
            <a:pPr lvl="1"/>
            <a:r>
              <a:rPr lang="en-US" i="1" dirty="0">
                <a:solidFill>
                  <a:schemeClr val="accent4">
                    <a:lumMod val="50000"/>
                  </a:schemeClr>
                </a:solidFill>
              </a:rPr>
              <a:t>script-</a:t>
            </a:r>
            <a:r>
              <a:rPr lang="en-US" i="1" dirty="0" err="1">
                <a:solidFill>
                  <a:schemeClr val="accent4">
                    <a:lumMod val="50000"/>
                  </a:schemeClr>
                </a:solidFill>
              </a:rPr>
              <a:t>name</a:t>
            </a:r>
            <a:r>
              <a:rPr lang="en-US" dirty="0" err="1"/>
              <a:t>.afts</a:t>
            </a:r>
            <a:endParaRPr lang="en-US" dirty="0"/>
          </a:p>
        </p:txBody>
      </p:sp>
      <p:sp>
        <p:nvSpPr>
          <p:cNvPr id="12" name="Content Placeholder 11">
            <a:extLst>
              <a:ext uri="{FF2B5EF4-FFF2-40B4-BE49-F238E27FC236}">
                <a16:creationId xmlns:a16="http://schemas.microsoft.com/office/drawing/2014/main" id="{03BF316E-D764-4AAE-9EC6-DA8026983A06}"/>
              </a:ext>
            </a:extLst>
          </p:cNvPr>
          <p:cNvSpPr>
            <a:spLocks noGrp="1"/>
          </p:cNvSpPr>
          <p:nvPr>
            <p:ph sz="half" idx="2"/>
          </p:nvPr>
        </p:nvSpPr>
        <p:spPr/>
        <p:txBody>
          <a:bodyPr/>
          <a:lstStyle/>
          <a:p>
            <a:r>
              <a:rPr lang="en-US" dirty="0"/>
              <a:t>Registering script types</a:t>
            </a:r>
          </a:p>
          <a:p>
            <a:pPr lvl="1"/>
            <a:r>
              <a:rPr lang="en-US" dirty="0"/>
              <a:t>Windows</a:t>
            </a:r>
          </a:p>
          <a:p>
            <a:pPr lvl="2"/>
            <a:r>
              <a:rPr lang="en-US" dirty="0"/>
              <a:t>PATHEXT</a:t>
            </a:r>
          </a:p>
          <a:p>
            <a:pPr lvl="2"/>
            <a:r>
              <a:rPr lang="en-US" dirty="0" err="1"/>
              <a:t>ftype</a:t>
            </a:r>
            <a:r>
              <a:rPr lang="en-US" dirty="0"/>
              <a:t>, </a:t>
            </a:r>
            <a:r>
              <a:rPr lang="en-US" dirty="0" err="1"/>
              <a:t>assoc</a:t>
            </a:r>
            <a:endParaRPr lang="en-US" dirty="0"/>
          </a:p>
          <a:p>
            <a:pPr lvl="2"/>
            <a:r>
              <a:rPr lang="en-US" dirty="0"/>
              <a:t>registry twiddling for overloading</a:t>
            </a:r>
          </a:p>
          <a:p>
            <a:pPr lvl="1"/>
            <a:r>
              <a:rPr lang="en-US" dirty="0"/>
              <a:t>nix*</a:t>
            </a:r>
          </a:p>
          <a:p>
            <a:pPr lvl="2"/>
            <a:r>
              <a:rPr lang="en-US" dirty="0"/>
              <a:t>shebang - #!path header</a:t>
            </a:r>
          </a:p>
          <a:p>
            <a:pPr lvl="2"/>
            <a:r>
              <a:rPr lang="en-US" dirty="0" err="1"/>
              <a:t>chmod</a:t>
            </a:r>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DevOps Concepts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14</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Tree>
    <p:extLst>
      <p:ext uri="{BB962C8B-B14F-4D97-AF65-F5344CB8AC3E}">
        <p14:creationId xmlns:p14="http://schemas.microsoft.com/office/powerpoint/2010/main" val="1575402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fontScale="92500" lnSpcReduction="20000"/>
          </a:bodyPr>
          <a:lstStyle/>
          <a:p>
            <a:r>
              <a:rPr lang="en-US" dirty="0"/>
              <a:t>My home office environment</a:t>
            </a:r>
            <a:br>
              <a:rPr lang="en-US" dirty="0"/>
            </a:br>
            <a:r>
              <a:rPr lang="en-US" sz="1800" dirty="0">
                <a:solidFill>
                  <a:schemeClr val="bg1">
                    <a:lumMod val="65000"/>
                  </a:schemeClr>
                </a:solidFill>
              </a:rPr>
              <a:t>(by way of example)</a:t>
            </a:r>
            <a:endParaRPr lang="en-US" dirty="0">
              <a:solidFill>
                <a:schemeClr val="bg1">
                  <a:lumMod val="65000"/>
                </a:schemeClr>
              </a:solidFill>
            </a:endParaRPr>
          </a:p>
          <a:p>
            <a:pPr lvl="1"/>
            <a:r>
              <a:rPr lang="en-US" dirty="0"/>
              <a:t>Networks</a:t>
            </a:r>
          </a:p>
          <a:p>
            <a:pPr lvl="2"/>
            <a:r>
              <a:rPr lang="en-US" dirty="0"/>
              <a:t>10GB Fiber</a:t>
            </a:r>
          </a:p>
          <a:p>
            <a:pPr lvl="2"/>
            <a:r>
              <a:rPr lang="en-US" dirty="0"/>
              <a:t>Mesh </a:t>
            </a:r>
            <a:r>
              <a:rPr lang="en-US" dirty="0" err="1"/>
              <a:t>WiFi</a:t>
            </a:r>
            <a:endParaRPr lang="en-US" dirty="0"/>
          </a:p>
          <a:p>
            <a:pPr lvl="2"/>
            <a:r>
              <a:rPr lang="en-US" dirty="0"/>
              <a:t>ZWave, Ethernet-over-power</a:t>
            </a:r>
          </a:p>
          <a:p>
            <a:pPr lvl="1"/>
            <a:r>
              <a:rPr lang="en-US" dirty="0"/>
              <a:t>over </a:t>
            </a:r>
          </a:p>
          <a:p>
            <a:pPr lvl="2"/>
            <a:r>
              <a:rPr lang="en-US" dirty="0"/>
              <a:t>70TB NAS storage</a:t>
            </a:r>
          </a:p>
          <a:p>
            <a:pPr lvl="2"/>
            <a:r>
              <a:rPr lang="en-US" dirty="0"/>
              <a:t>20 computers</a:t>
            </a:r>
          </a:p>
          <a:p>
            <a:pPr lvl="2"/>
            <a:r>
              <a:rPr lang="en-US" dirty="0"/>
              <a:t>200 devices</a:t>
            </a:r>
          </a:p>
          <a:p>
            <a:pPr lvl="1"/>
            <a:r>
              <a:rPr lang="en-US" dirty="0"/>
              <a:t>OS</a:t>
            </a:r>
          </a:p>
          <a:p>
            <a:pPr lvl="2"/>
            <a:r>
              <a:rPr lang="en-US" dirty="0"/>
              <a:t>Linux</a:t>
            </a:r>
          </a:p>
          <a:p>
            <a:pPr lvl="2"/>
            <a:r>
              <a:rPr lang="en-US" dirty="0"/>
              <a:t>OSX</a:t>
            </a:r>
          </a:p>
          <a:p>
            <a:pPr lvl="2"/>
            <a:r>
              <a:rPr lang="en-US" dirty="0"/>
              <a:t>Windows</a:t>
            </a:r>
          </a:p>
          <a:p>
            <a:pPr lvl="2"/>
            <a:r>
              <a:rPr lang="en-US" dirty="0"/>
              <a:t>Others</a:t>
            </a:r>
          </a:p>
        </p:txBody>
      </p:sp>
      <p:pic>
        <p:nvPicPr>
          <p:cNvPr id="10" name="Content Placeholder 9" descr="Screen Clipping">
            <a:extLst>
              <a:ext uri="{FF2B5EF4-FFF2-40B4-BE49-F238E27FC236}">
                <a16:creationId xmlns:a16="http://schemas.microsoft.com/office/drawing/2014/main" id="{C5FA369A-840A-4523-964E-DB6A0112116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60944" y="1879600"/>
            <a:ext cx="5099312" cy="3206915"/>
          </a:xfrm>
        </p:spPr>
      </p:pic>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Private Cloud</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15</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Tree>
    <p:extLst>
      <p:ext uri="{BB962C8B-B14F-4D97-AF65-F5344CB8AC3E}">
        <p14:creationId xmlns:p14="http://schemas.microsoft.com/office/powerpoint/2010/main" val="4030545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Show Files and Locations</a:t>
            </a:r>
          </a:p>
          <a:p>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Explore Desktop</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16</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
        <p:nvSpPr>
          <p:cNvPr id="9" name="Content Placeholder 8">
            <a:extLst>
              <a:ext uri="{FF2B5EF4-FFF2-40B4-BE49-F238E27FC236}">
                <a16:creationId xmlns:a16="http://schemas.microsoft.com/office/drawing/2014/main" id="{EF641122-1451-481D-9B7A-7EE5AAB621DE}"/>
              </a:ext>
            </a:extLst>
          </p:cNvPr>
          <p:cNvSpPr>
            <a:spLocks noGrp="1"/>
          </p:cNvSpPr>
          <p:nvPr>
            <p:ph sz="half" idx="2"/>
          </p:nvPr>
        </p:nvSpPr>
        <p:spPr/>
        <p:txBody>
          <a:bodyPr/>
          <a:lstStyle/>
          <a:p>
            <a:r>
              <a:rPr lang="en-US" dirty="0"/>
              <a:t>Demo App</a:t>
            </a:r>
          </a:p>
        </p:txBody>
      </p:sp>
    </p:spTree>
    <p:extLst>
      <p:ext uri="{BB962C8B-B14F-4D97-AF65-F5344CB8AC3E}">
        <p14:creationId xmlns:p14="http://schemas.microsoft.com/office/powerpoint/2010/main" val="2471703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fontScale="92500" lnSpcReduction="20000"/>
          </a:bodyPr>
          <a:lstStyle/>
          <a:p>
            <a:r>
              <a:rPr lang="en-US" dirty="0">
                <a:solidFill>
                  <a:schemeClr val="accent1"/>
                </a:solidFill>
              </a:rPr>
              <a:t>.</a:t>
            </a:r>
            <a:r>
              <a:rPr lang="en-US" dirty="0" err="1">
                <a:solidFill>
                  <a:schemeClr val="accent1"/>
                </a:solidFill>
              </a:rPr>
              <a:t>af</a:t>
            </a:r>
            <a:r>
              <a:rPr lang="en-US" dirty="0"/>
              <a:t> directory patterns</a:t>
            </a:r>
          </a:p>
          <a:p>
            <a:pPr lvl="1"/>
            <a:r>
              <a:rPr lang="en-US" dirty="0">
                <a:solidFill>
                  <a:schemeClr val="accent1"/>
                </a:solidFill>
              </a:rPr>
              <a:t>.</a:t>
            </a:r>
            <a:r>
              <a:rPr lang="en-US" dirty="0" err="1">
                <a:solidFill>
                  <a:schemeClr val="accent1"/>
                </a:solidFill>
              </a:rPr>
              <a:t>conf</a:t>
            </a:r>
            <a:r>
              <a:rPr lang="en-US" dirty="0"/>
              <a:t> customization model</a:t>
            </a:r>
          </a:p>
          <a:p>
            <a:pPr lvl="2"/>
            <a:r>
              <a:rPr lang="en-US" dirty="0"/>
              <a:t>search paths</a:t>
            </a:r>
          </a:p>
          <a:p>
            <a:r>
              <a:rPr lang="en-US" dirty="0"/>
              <a:t>SymLinks</a:t>
            </a:r>
          </a:p>
          <a:p>
            <a:pPr lvl="1"/>
            <a:r>
              <a:rPr lang="en-US" dirty="0"/>
              <a:t>client system relative</a:t>
            </a:r>
          </a:p>
          <a:p>
            <a:pPr lvl="2"/>
            <a:r>
              <a:rPr lang="en-US" dirty="0"/>
              <a:t>symlinks, reparse-points</a:t>
            </a:r>
          </a:p>
          <a:p>
            <a:pPr lvl="1"/>
            <a:r>
              <a:rPr lang="en-US" dirty="0"/>
              <a:t>host system relative</a:t>
            </a:r>
          </a:p>
          <a:p>
            <a:pPr lvl="2"/>
            <a:r>
              <a:rPr lang="en-US" dirty="0"/>
              <a:t>junctions</a:t>
            </a:r>
          </a:p>
          <a:p>
            <a:pPr lvl="1"/>
            <a:r>
              <a:rPr lang="en-US" dirty="0"/>
              <a:t>absolute and relative paths</a:t>
            </a:r>
          </a:p>
          <a:p>
            <a:pPr lvl="1"/>
            <a:r>
              <a:rPr lang="en-US" dirty="0"/>
              <a:t>repo-treatment</a:t>
            </a:r>
          </a:p>
          <a:p>
            <a:pPr lvl="2"/>
            <a:r>
              <a:rPr lang="en-US" dirty="0"/>
              <a:t>ignored, as-file</a:t>
            </a:r>
          </a:p>
          <a:p>
            <a:pPr lvl="2"/>
            <a:r>
              <a:rPr lang="en-US" dirty="0" err="1"/>
              <a:t>xattr</a:t>
            </a:r>
            <a:r>
              <a:rPr lang="en-US" dirty="0"/>
              <a:t> archive-flag</a:t>
            </a:r>
          </a:p>
          <a:p>
            <a:r>
              <a:rPr lang="en-US" dirty="0"/>
              <a:t>Virtual Drives</a:t>
            </a:r>
          </a:p>
          <a:p>
            <a:pPr lvl="1"/>
            <a:r>
              <a:rPr lang="en-US" dirty="0"/>
              <a:t>.dmg, .</a:t>
            </a:r>
            <a:r>
              <a:rPr lang="en-US" dirty="0" err="1"/>
              <a:t>vhdx</a:t>
            </a:r>
            <a:r>
              <a:rPr lang="en-US" dirty="0"/>
              <a:t>, </a:t>
            </a:r>
            <a:r>
              <a:rPr lang="en-US" dirty="0" err="1"/>
              <a:t>linux</a:t>
            </a:r>
            <a:r>
              <a:rPr lang="en-US" dirty="0"/>
              <a:t> sparse file images</a:t>
            </a:r>
          </a:p>
        </p:txBody>
      </p:sp>
      <p:sp>
        <p:nvSpPr>
          <p:cNvPr id="9" name="Content Placeholder 8">
            <a:extLst>
              <a:ext uri="{FF2B5EF4-FFF2-40B4-BE49-F238E27FC236}">
                <a16:creationId xmlns:a16="http://schemas.microsoft.com/office/drawing/2014/main" id="{9FB24476-441C-49F1-848B-D63F8A11627D}"/>
              </a:ext>
            </a:extLst>
          </p:cNvPr>
          <p:cNvSpPr>
            <a:spLocks noGrp="1"/>
          </p:cNvSpPr>
          <p:nvPr>
            <p:ph sz="half" idx="2"/>
          </p:nvPr>
        </p:nvSpPr>
        <p:spPr/>
        <p:txBody>
          <a:bodyPr/>
          <a:lstStyle/>
          <a:p>
            <a:r>
              <a:rPr lang="en-US" dirty="0"/>
              <a:t>Packaging Model</a:t>
            </a:r>
          </a:p>
          <a:p>
            <a:pPr lvl="1"/>
            <a:r>
              <a:rPr lang="en-US" dirty="0"/>
              <a:t>.</a:t>
            </a:r>
            <a:r>
              <a:rPr lang="en-US" dirty="0" err="1"/>
              <a:t>af</a:t>
            </a:r>
            <a:r>
              <a:rPr lang="en-US" dirty="0"/>
              <a:t> directory pattern</a:t>
            </a:r>
          </a:p>
          <a:p>
            <a:pPr lvl="1"/>
            <a:r>
              <a:rPr lang="en-US" dirty="0"/>
              <a:t>.</a:t>
            </a:r>
            <a:r>
              <a:rPr lang="en-US" dirty="0" err="1"/>
              <a:t>afws</a:t>
            </a:r>
            <a:endParaRPr lang="en-US" dirty="0"/>
          </a:p>
          <a:p>
            <a:pPr lvl="1"/>
            <a:r>
              <a:rPr lang="en-US" dirty="0"/>
              <a:t>.afr, .afx</a:t>
            </a:r>
          </a:p>
          <a:p>
            <a:pPr lvl="1"/>
            <a:r>
              <a:rPr lang="en-US" dirty="0"/>
              <a:t>.afts scripts</a:t>
            </a:r>
          </a:p>
          <a:p>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DevOps Concepts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17</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Tree>
    <p:extLst>
      <p:ext uri="{BB962C8B-B14F-4D97-AF65-F5344CB8AC3E}">
        <p14:creationId xmlns:p14="http://schemas.microsoft.com/office/powerpoint/2010/main" val="2714089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script w/command line </a:t>
            </a:r>
            <a:r>
              <a:rPr lang="en-US" dirty="0" err="1"/>
              <a:t>arg</a:t>
            </a:r>
            <a:r>
              <a:rPr lang="en-US" dirty="0"/>
              <a:t> processing</a:t>
            </a:r>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Build a script</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18</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
        <p:nvSpPr>
          <p:cNvPr id="9" name="Content Placeholder 8">
            <a:extLst>
              <a:ext uri="{FF2B5EF4-FFF2-40B4-BE49-F238E27FC236}">
                <a16:creationId xmlns:a16="http://schemas.microsoft.com/office/drawing/2014/main" id="{EF641122-1451-481D-9B7A-7EE5AAB621DE}"/>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498467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37C95D-090F-48C4-8878-2DAA9C108717}"/>
              </a:ext>
            </a:extLst>
          </p:cNvPr>
          <p:cNvSpPr>
            <a:spLocks noGrp="1"/>
          </p:cNvSpPr>
          <p:nvPr>
            <p:ph sz="half" idx="1"/>
          </p:nvPr>
        </p:nvSpPr>
        <p:spPr/>
        <p:txBody>
          <a:bodyPr/>
          <a:lstStyle/>
          <a:p>
            <a:endParaRPr lang="en-US"/>
          </a:p>
        </p:txBody>
      </p:sp>
      <p:sp>
        <p:nvSpPr>
          <p:cNvPr id="3" name="Content Placeholder 2">
            <a:extLst>
              <a:ext uri="{FF2B5EF4-FFF2-40B4-BE49-F238E27FC236}">
                <a16:creationId xmlns:a16="http://schemas.microsoft.com/office/drawing/2014/main" id="{FB2A4B88-32B4-4189-B13E-8FBE92FCB60D}"/>
              </a:ext>
            </a:extLst>
          </p:cNvPr>
          <p:cNvSpPr>
            <a:spLocks noGrp="1"/>
          </p:cNvSpPr>
          <p:nvPr>
            <p:ph sz="half" idx="2"/>
          </p:nvPr>
        </p:nvSpPr>
        <p:spPr/>
        <p:txBody>
          <a:bodyPr/>
          <a:lstStyle/>
          <a:p>
            <a:endParaRPr lang="en-US"/>
          </a:p>
        </p:txBody>
      </p:sp>
      <p:sp>
        <p:nvSpPr>
          <p:cNvPr id="4" name="Title 3">
            <a:extLst>
              <a:ext uri="{FF2B5EF4-FFF2-40B4-BE49-F238E27FC236}">
                <a16:creationId xmlns:a16="http://schemas.microsoft.com/office/drawing/2014/main" id="{8F50DF85-3757-43B2-A4E2-9EED107DD8E8}"/>
              </a:ext>
            </a:extLst>
          </p:cNvPr>
          <p:cNvSpPr>
            <a:spLocks noGrp="1"/>
          </p:cNvSpPr>
          <p:nvPr>
            <p:ph type="title"/>
          </p:nvPr>
        </p:nvSpPr>
        <p:spPr/>
        <p:txBody>
          <a:bodyPr/>
          <a:lstStyle/>
          <a:p>
            <a:r>
              <a:rPr lang="en-US" dirty="0"/>
              <a:t>Build an afx w/.</a:t>
            </a:r>
            <a:r>
              <a:rPr lang="en-US" dirty="0" err="1"/>
              <a:t>conf</a:t>
            </a:r>
            <a:r>
              <a:rPr lang="en-US" dirty="0"/>
              <a:t> checked into it. Showcase demo webserver</a:t>
            </a:r>
          </a:p>
        </p:txBody>
      </p:sp>
      <p:sp>
        <p:nvSpPr>
          <p:cNvPr id="5" name="Date Placeholder 4">
            <a:extLst>
              <a:ext uri="{FF2B5EF4-FFF2-40B4-BE49-F238E27FC236}">
                <a16:creationId xmlns:a16="http://schemas.microsoft.com/office/drawing/2014/main" id="{3E5C7234-9A50-4A16-998F-C42CB58AEC3D}"/>
              </a:ext>
            </a:extLst>
          </p:cNvPr>
          <p:cNvSpPr>
            <a:spLocks noGrp="1"/>
          </p:cNvSpPr>
          <p:nvPr>
            <p:ph type="dt" sz="half" idx="10"/>
          </p:nvPr>
        </p:nvSpPr>
        <p:spPr/>
        <p:txBody>
          <a:bodyPr/>
          <a:lstStyle/>
          <a:p>
            <a:r>
              <a:rPr lang="en-US"/>
              <a:t>11/17/2017</a:t>
            </a:r>
            <a:endParaRPr lang="en-US" dirty="0"/>
          </a:p>
        </p:txBody>
      </p:sp>
      <p:sp>
        <p:nvSpPr>
          <p:cNvPr id="6" name="Footer Placeholder 5">
            <a:extLst>
              <a:ext uri="{FF2B5EF4-FFF2-40B4-BE49-F238E27FC236}">
                <a16:creationId xmlns:a16="http://schemas.microsoft.com/office/drawing/2014/main" id="{14D8010D-EB36-4D12-88F1-B5DCCC60DADB}"/>
              </a:ext>
            </a:extLst>
          </p:cNvPr>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A5F31192-FC1B-4C3E-B4F8-D94E1C36D113}"/>
              </a:ext>
            </a:extLst>
          </p:cNvPr>
          <p:cNvSpPr>
            <a:spLocks noGrp="1"/>
          </p:cNvSpPr>
          <p:nvPr>
            <p:ph type="sldNum" sz="quarter" idx="12"/>
          </p:nvPr>
        </p:nvSpPr>
        <p:spPr/>
        <p:txBody>
          <a:bodyPr/>
          <a:lstStyle/>
          <a:p>
            <a:fld id="{105BAA42-C468-4EF5-AA42-7CC2BF194DB1}" type="slidenum">
              <a:rPr lang="en-US" smtClean="0"/>
              <a:t>19</a:t>
            </a:fld>
            <a:endParaRPr lang="en-US"/>
          </a:p>
        </p:txBody>
      </p:sp>
    </p:spTree>
    <p:extLst>
      <p:ext uri="{BB962C8B-B14F-4D97-AF65-F5344CB8AC3E}">
        <p14:creationId xmlns:p14="http://schemas.microsoft.com/office/powerpoint/2010/main" val="3795100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DevOps Concepts</a:t>
            </a:r>
          </a:p>
        </p:txBody>
      </p:sp>
      <p:sp>
        <p:nvSpPr>
          <p:cNvPr id="10" name="Text Placeholder 9">
            <a:extLst>
              <a:ext uri="{FF2B5EF4-FFF2-40B4-BE49-F238E27FC236}">
                <a16:creationId xmlns:a16="http://schemas.microsoft.com/office/drawing/2014/main" id="{D704ED2A-4181-4375-ABC7-7132571F80EC}"/>
              </a:ext>
            </a:extLst>
          </p:cNvPr>
          <p:cNvSpPr>
            <a:spLocks noGrp="1"/>
          </p:cNvSpPr>
          <p:nvPr>
            <p:ph type="body" idx="1"/>
          </p:nvPr>
        </p:nvSpPr>
        <p:spPr/>
        <p:txBody>
          <a:bodyPr/>
          <a:lstStyle/>
          <a:p>
            <a:r>
              <a:rPr lang="en-US" dirty="0"/>
              <a:t>Customizing a System</a:t>
            </a: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sz="half" idx="2"/>
          </p:nvPr>
        </p:nvSpPr>
        <p:spPr/>
        <p:txBody>
          <a:bodyPr>
            <a:normAutofit/>
          </a:bodyPr>
          <a:lstStyle/>
          <a:p>
            <a:r>
              <a:rPr lang="en-US" dirty="0" err="1"/>
              <a:t>ChildProcess</a:t>
            </a:r>
            <a:endParaRPr lang="en-US" dirty="0"/>
          </a:p>
          <a:p>
            <a:pPr lvl="1"/>
            <a:r>
              <a:rPr lang="en-US" dirty="0"/>
              <a:t>pipes</a:t>
            </a:r>
          </a:p>
          <a:p>
            <a:pPr lvl="2"/>
            <a:r>
              <a:rPr lang="en-US" dirty="0"/>
              <a:t>http(s), message-queues</a:t>
            </a:r>
          </a:p>
          <a:p>
            <a:pPr lvl="1"/>
            <a:r>
              <a:rPr lang="en-US" dirty="0"/>
              <a:t>sockets</a:t>
            </a:r>
          </a:p>
          <a:p>
            <a:pPr lvl="2"/>
            <a:r>
              <a:rPr lang="en-US" dirty="0"/>
              <a:t>http(s)</a:t>
            </a:r>
          </a:p>
          <a:p>
            <a:r>
              <a:rPr lang="en-US" dirty="0" err="1"/>
              <a:t>EventLog</a:t>
            </a:r>
            <a:r>
              <a:rPr lang="en-US" dirty="0"/>
              <a:t> mechanisms</a:t>
            </a:r>
          </a:p>
          <a:p>
            <a:pPr lvl="1"/>
            <a:r>
              <a:rPr lang="en-US" dirty="0"/>
              <a:t>telemetry reporting</a:t>
            </a:r>
          </a:p>
        </p:txBody>
      </p:sp>
      <p:sp>
        <p:nvSpPr>
          <p:cNvPr id="12" name="Text Placeholder 11">
            <a:extLst>
              <a:ext uri="{FF2B5EF4-FFF2-40B4-BE49-F238E27FC236}">
                <a16:creationId xmlns:a16="http://schemas.microsoft.com/office/drawing/2014/main" id="{F3E09473-88C7-4387-ABE7-01B406D5FEDC}"/>
              </a:ext>
            </a:extLst>
          </p:cNvPr>
          <p:cNvSpPr>
            <a:spLocks noGrp="1"/>
          </p:cNvSpPr>
          <p:nvPr>
            <p:ph type="body" sz="quarter" idx="3"/>
          </p:nvPr>
        </p:nvSpPr>
        <p:spPr/>
        <p:txBody>
          <a:bodyPr/>
          <a:lstStyle/>
          <a:p>
            <a:r>
              <a:rPr lang="en-US" dirty="0"/>
              <a:t>Reflecting on a System</a:t>
            </a:r>
          </a:p>
        </p:txBody>
      </p:sp>
      <p:sp>
        <p:nvSpPr>
          <p:cNvPr id="13" name="Content Placeholder 12">
            <a:extLst>
              <a:ext uri="{FF2B5EF4-FFF2-40B4-BE49-F238E27FC236}">
                <a16:creationId xmlns:a16="http://schemas.microsoft.com/office/drawing/2014/main" id="{5B32A5D5-58BD-4399-A463-9BDBD6DFB75A}"/>
              </a:ext>
            </a:extLst>
          </p:cNvPr>
          <p:cNvSpPr>
            <a:spLocks noGrp="1"/>
          </p:cNvSpPr>
          <p:nvPr>
            <p:ph sz="quarter" idx="4"/>
          </p:nvPr>
        </p:nvSpPr>
        <p:spPr/>
        <p:txBody>
          <a:bodyPr/>
          <a:lstStyle/>
          <a:p>
            <a:r>
              <a:rPr lang="en-US" dirty="0"/>
              <a:t>::system::info</a:t>
            </a:r>
          </a:p>
          <a:p>
            <a:pPr lvl="1"/>
            <a:r>
              <a:rPr lang="en-US" dirty="0"/>
              <a:t>elevated, admin, </a:t>
            </a:r>
            <a:r>
              <a:rPr lang="en-US" dirty="0" err="1"/>
              <a:t>etc</a:t>
            </a:r>
            <a:endParaRPr lang="en-US" dirty="0"/>
          </a:p>
          <a:p>
            <a:r>
              <a:rPr lang="en-US" dirty="0" err="1">
                <a:solidFill>
                  <a:schemeClr val="accent1"/>
                </a:solidFill>
              </a:rPr>
              <a:t>reg</a:t>
            </a:r>
            <a:r>
              <a:rPr lang="en-US" dirty="0">
                <a:solidFill>
                  <a:schemeClr val="accent1"/>
                </a:solidFill>
              </a:rPr>
              <a:t>- </a:t>
            </a:r>
            <a:r>
              <a:rPr lang="en-US" dirty="0"/>
              <a:t>commands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20</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Tree>
    <p:extLst>
      <p:ext uri="{BB962C8B-B14F-4D97-AF65-F5344CB8AC3E}">
        <p14:creationId xmlns:p14="http://schemas.microsoft.com/office/powerpoint/2010/main" val="4188149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Binary build model</a:t>
            </a:r>
          </a:p>
          <a:p>
            <a:pPr lvl="1"/>
            <a:r>
              <a:rPr lang="en-US" dirty="0" err="1"/>
              <a:t>cpp</a:t>
            </a:r>
            <a:r>
              <a:rPr lang="en-US" dirty="0"/>
              <a:t>, </a:t>
            </a:r>
            <a:r>
              <a:rPr lang="en-US" dirty="0" err="1"/>
              <a:t>hxx</a:t>
            </a:r>
            <a:r>
              <a:rPr lang="en-US" dirty="0"/>
              <a:t>, </a:t>
            </a:r>
            <a:r>
              <a:rPr lang="en-US" dirty="0" err="1"/>
              <a:t>hpp</a:t>
            </a:r>
            <a:r>
              <a:rPr lang="en-US" dirty="0"/>
              <a:t>, h</a:t>
            </a:r>
          </a:p>
          <a:p>
            <a:r>
              <a:rPr lang="en-US" dirty="0"/>
              <a:t>Single Binary for Exec &amp; DLL (.so)</a:t>
            </a:r>
          </a:p>
          <a:p>
            <a:pPr lvl="1"/>
            <a:r>
              <a:rPr lang="en-US" dirty="0"/>
              <a:t>Coff Format</a:t>
            </a:r>
          </a:p>
          <a:p>
            <a:pPr lvl="1"/>
            <a:r>
              <a:rPr lang="en-US" dirty="0"/>
              <a:t>Subsystems</a:t>
            </a:r>
          </a:p>
          <a:p>
            <a:pPr lvl="1"/>
            <a:r>
              <a:rPr lang="en-US" dirty="0"/>
              <a:t>Sections</a:t>
            </a:r>
          </a:p>
          <a:p>
            <a:pPr lvl="2"/>
            <a:r>
              <a:rPr lang="en-US" dirty="0"/>
              <a:t>Resources</a:t>
            </a:r>
          </a:p>
          <a:p>
            <a:pPr lvl="2"/>
            <a:r>
              <a:rPr lang="en-US" dirty="0"/>
              <a:t>Read-only Memory Repos</a:t>
            </a:r>
          </a:p>
          <a:p>
            <a:pPr lvl="1"/>
            <a:endParaRPr lang="en-US" dirty="0"/>
          </a:p>
          <a:p>
            <a:pPr lvl="1"/>
            <a:endParaRPr lang="en-US" dirty="0"/>
          </a:p>
        </p:txBody>
      </p:sp>
      <p:sp>
        <p:nvSpPr>
          <p:cNvPr id="7" name="Content Placeholder 6">
            <a:extLst>
              <a:ext uri="{FF2B5EF4-FFF2-40B4-BE49-F238E27FC236}">
                <a16:creationId xmlns:a16="http://schemas.microsoft.com/office/drawing/2014/main" id="{20E74F2A-01AC-4933-834A-703FFC4D753A}"/>
              </a:ext>
            </a:extLst>
          </p:cNvPr>
          <p:cNvSpPr>
            <a:spLocks noGrp="1"/>
          </p:cNvSpPr>
          <p:nvPr>
            <p:ph sz="half" idx="2"/>
          </p:nvPr>
        </p:nvSpPr>
        <p:spPr/>
        <p:txBody>
          <a:bodyPr/>
          <a:lstStyle/>
          <a:p>
            <a:r>
              <a:rPr lang="en-US" dirty="0"/>
              <a:t>TSL scripts exported as native COFF library binaries</a:t>
            </a:r>
            <a:r>
              <a:rPr lang="en-US" sz="2000" dirty="0">
                <a:solidFill>
                  <a:schemeClr val="bg1">
                    <a:lumMod val="50000"/>
                  </a:schemeClr>
                </a:solidFill>
              </a:rPr>
              <a:t> (.so, .</a:t>
            </a:r>
            <a:r>
              <a:rPr lang="en-US" sz="2000" dirty="0" err="1">
                <a:solidFill>
                  <a:schemeClr val="bg1">
                    <a:lumMod val="50000"/>
                  </a:schemeClr>
                </a:solidFill>
              </a:rPr>
              <a:t>dll</a:t>
            </a:r>
            <a:r>
              <a:rPr lang="en-US" sz="2000" dirty="0">
                <a:solidFill>
                  <a:schemeClr val="bg1">
                    <a:lumMod val="50000"/>
                  </a:schemeClr>
                </a:solidFill>
              </a:rPr>
              <a:t>, .exe)</a:t>
            </a:r>
            <a:endParaRPr lang="en-US" dirty="0">
              <a:solidFill>
                <a:schemeClr val="bg1">
                  <a:lumMod val="50000"/>
                </a:schemeClr>
              </a:solidFill>
            </a:endParaRPr>
          </a:p>
          <a:p>
            <a:pPr lvl="1"/>
            <a:r>
              <a:rPr lang="en-US" dirty="0"/>
              <a:t>your-code-thunk.dll - </a:t>
            </a:r>
            <a:r>
              <a:rPr lang="en-US" dirty="0" err="1"/>
              <a:t>thunk</a:t>
            </a:r>
            <a:r>
              <a:rPr lang="en-US" dirty="0"/>
              <a:t>-bridges</a:t>
            </a:r>
          </a:p>
          <a:p>
            <a:endParaRPr lang="en-US" dirty="0"/>
          </a:p>
        </p:txBody>
      </p:sp>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a:solidFill>
                  <a:schemeClr val="bg1">
                    <a:lumMod val="50000"/>
                  </a:schemeClr>
                </a:solidFill>
              </a:rPr>
              <a:t>CoffBox</a:t>
            </a:r>
            <a:r>
              <a:rPr lang="en-US" dirty="0"/>
              <a:t>: DevOps Concepts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21</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a:solidFill>
                  <a:schemeClr val="accent1"/>
                </a:solidFill>
              </a:rPr>
              <a:t>Deployment Track</a:t>
            </a:r>
          </a:p>
        </p:txBody>
      </p:sp>
      <p:pic>
        <p:nvPicPr>
          <p:cNvPr id="11270" name="Picture 6" descr="Image result for devops icon">
            <a:extLst>
              <a:ext uri="{FF2B5EF4-FFF2-40B4-BE49-F238E27FC236}">
                <a16:creationId xmlns:a16="http://schemas.microsoft.com/office/drawing/2014/main" id="{30D9FE10-A480-4AC9-AAAE-8C6BF57E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93" y="6057712"/>
            <a:ext cx="657783" cy="66376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evops icon">
            <a:extLst>
              <a:ext uri="{FF2B5EF4-FFF2-40B4-BE49-F238E27FC236}">
                <a16:creationId xmlns:a16="http://schemas.microsoft.com/office/drawing/2014/main" id="{5B8967D0-8EBD-4A68-B741-EB747E07F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822" y="460098"/>
            <a:ext cx="674972" cy="29225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devops icon">
            <a:extLst>
              <a:ext uri="{FF2B5EF4-FFF2-40B4-BE49-F238E27FC236}">
                <a16:creationId xmlns:a16="http://schemas.microsoft.com/office/drawing/2014/main" id="{D81FBA0A-0947-46C8-9340-D70668CE7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960" y="0"/>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2B43A1-31C5-441A-90C6-E39D3BED4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0" y="90766"/>
            <a:ext cx="633836" cy="630500"/>
          </a:xfrm>
          <a:prstGeom prst="rect">
            <a:avLst/>
          </a:prstGeom>
        </p:spPr>
      </p:pic>
    </p:spTree>
    <p:extLst>
      <p:ext uri="{BB962C8B-B14F-4D97-AF65-F5344CB8AC3E}">
        <p14:creationId xmlns:p14="http://schemas.microsoft.com/office/powerpoint/2010/main" val="3673287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22</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2828919" y="2595336"/>
            <a:ext cx="6534161" cy="1569660"/>
          </a:xfrm>
          <a:prstGeom prst="rect">
            <a:avLst/>
          </a:prstGeom>
        </p:spPr>
        <p:txBody>
          <a:bodyPr wrap="none">
            <a:spAutoFit/>
          </a:bodyPr>
          <a:lstStyle/>
          <a:p>
            <a:r>
              <a:rPr lang="en-US" sz="9600" dirty="0">
                <a:solidFill>
                  <a:schemeClr val="bg1">
                    <a:lumMod val="95000"/>
                  </a:schemeClr>
                </a:solidFill>
              </a:rPr>
              <a:t>End of Slides</a:t>
            </a:r>
          </a:p>
        </p:txBody>
      </p:sp>
    </p:spTree>
    <p:extLst>
      <p:ext uri="{BB962C8B-B14F-4D97-AF65-F5344CB8AC3E}">
        <p14:creationId xmlns:p14="http://schemas.microsoft.com/office/powerpoint/2010/main" val="724784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D5B8EA"/>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afm</a:t>
            </a:r>
            <a:br>
              <a:rPr lang="en-US" sz="3600" i="1" dirty="0">
                <a:solidFill>
                  <a:schemeClr val="bg1">
                    <a:lumMod val="65000"/>
                  </a:schemeClr>
                </a:solidFill>
                <a:latin typeface="Consolas" panose="020B0609020204030204" pitchFamily="49" charset="0"/>
              </a:rPr>
            </a:br>
            <a:r>
              <a:rPr lang="en-US" sz="2000" i="1" dirty="0">
                <a:solidFill>
                  <a:schemeClr val="bg1">
                    <a:lumMod val="65000"/>
                  </a:schemeClr>
                </a:solidFill>
                <a:latin typeface="Consolas" panose="020B0609020204030204" pitchFamily="49" charset="0"/>
              </a:rPr>
              <a:t>Year-2</a:t>
            </a:r>
            <a:endParaRPr lang="en-US" sz="2000"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 2017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1537527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p:txBody>
          <a:bodyPr/>
          <a:lstStyle/>
          <a:p>
            <a:r>
              <a:rPr lang="en-US" dirty="0" err="1">
                <a:solidFill>
                  <a:schemeClr val="bg1">
                    <a:lumMod val="50000"/>
                  </a:schemeClr>
                </a:solidFill>
              </a:rPr>
              <a:t>iOT</a:t>
            </a:r>
            <a:r>
              <a:rPr lang="en-US" dirty="0"/>
              <a:t>: Purpose Built Constrained Environments</a:t>
            </a:r>
          </a:p>
        </p:txBody>
      </p:sp>
      <p:sp>
        <p:nvSpPr>
          <p:cNvPr id="22" name="Text Placeholder 21">
            <a:extLst>
              <a:ext uri="{FF2B5EF4-FFF2-40B4-BE49-F238E27FC236}">
                <a16:creationId xmlns:a16="http://schemas.microsoft.com/office/drawing/2014/main" id="{996E35ED-710D-47E5-BB9E-0735DBECF95D}"/>
              </a:ext>
            </a:extLst>
          </p:cNvPr>
          <p:cNvSpPr>
            <a:spLocks noGrp="1"/>
          </p:cNvSpPr>
          <p:nvPr>
            <p:ph type="body" idx="1"/>
          </p:nvPr>
        </p:nvSpPr>
        <p:spPr/>
        <p:txBody>
          <a:bodyPr/>
          <a:lstStyle/>
          <a:p>
            <a:r>
              <a:rPr lang="en-US" dirty="0"/>
              <a:t>Constraints</a:t>
            </a: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sz="half" idx="2"/>
          </p:nvPr>
        </p:nvSpPr>
        <p:spPr/>
        <p:txBody>
          <a:bodyPr>
            <a:normAutofit fontScale="92500" lnSpcReduction="20000"/>
          </a:bodyPr>
          <a:lstStyle/>
          <a:p>
            <a:r>
              <a:rPr lang="en-US" dirty="0"/>
              <a:t>Maybe single app</a:t>
            </a:r>
          </a:p>
          <a:p>
            <a:r>
              <a:rPr lang="en-US" dirty="0"/>
              <a:t>Security </a:t>
            </a:r>
          </a:p>
          <a:p>
            <a:r>
              <a:rPr lang="en-US" dirty="0"/>
              <a:t>Storage types</a:t>
            </a:r>
          </a:p>
          <a:p>
            <a:r>
              <a:rPr lang="en-US" dirty="0" err="1"/>
              <a:t>Hw</a:t>
            </a:r>
            <a:r>
              <a:rPr lang="en-US" dirty="0"/>
              <a:t> permission and firmware controls</a:t>
            </a:r>
          </a:p>
          <a:p>
            <a:r>
              <a:rPr lang="en-US" dirty="0"/>
              <a:t>Memory</a:t>
            </a:r>
          </a:p>
          <a:p>
            <a:r>
              <a:rPr lang="en-US" dirty="0"/>
              <a:t>Power Management Lifecycle</a:t>
            </a:r>
          </a:p>
          <a:p>
            <a:pPr lvl="1"/>
            <a:r>
              <a:rPr lang="en-US" dirty="0"/>
              <a:t>CPU Cycle Cost</a:t>
            </a:r>
          </a:p>
          <a:p>
            <a:r>
              <a:rPr lang="en-US" dirty="0"/>
              <a:t>RTOS Constraints and Models</a:t>
            </a:r>
          </a:p>
          <a:p>
            <a:pPr lvl="1"/>
            <a:r>
              <a:rPr lang="en-US" dirty="0"/>
              <a:t>Embedded toolset </a:t>
            </a:r>
            <a:r>
              <a:rPr lang="en-US" dirty="0" err="1"/>
              <a:t>contraints</a:t>
            </a:r>
            <a:endParaRPr lang="en-US" dirty="0"/>
          </a:p>
          <a:p>
            <a:endParaRPr lang="en-US" dirty="0"/>
          </a:p>
        </p:txBody>
      </p:sp>
      <p:sp>
        <p:nvSpPr>
          <p:cNvPr id="23" name="Text Placeholder 22">
            <a:extLst>
              <a:ext uri="{FF2B5EF4-FFF2-40B4-BE49-F238E27FC236}">
                <a16:creationId xmlns:a16="http://schemas.microsoft.com/office/drawing/2014/main" id="{4D97A7A3-E1B5-45BC-A8E8-BAA94C8E92A1}"/>
              </a:ext>
            </a:extLst>
          </p:cNvPr>
          <p:cNvSpPr>
            <a:spLocks noGrp="1"/>
          </p:cNvSpPr>
          <p:nvPr>
            <p:ph type="body" sz="quarter" idx="3"/>
          </p:nvPr>
        </p:nvSpPr>
        <p:spPr/>
        <p:txBody>
          <a:bodyPr/>
          <a:lstStyle/>
          <a:p>
            <a:r>
              <a:rPr lang="en-US" dirty="0"/>
              <a:t>Typical metrics</a:t>
            </a:r>
          </a:p>
        </p:txBody>
      </p:sp>
      <p:sp>
        <p:nvSpPr>
          <p:cNvPr id="24" name="Content Placeholder 23">
            <a:extLst>
              <a:ext uri="{FF2B5EF4-FFF2-40B4-BE49-F238E27FC236}">
                <a16:creationId xmlns:a16="http://schemas.microsoft.com/office/drawing/2014/main" id="{3143174F-EBC1-4912-8BFB-666E915C45C9}"/>
              </a:ext>
            </a:extLst>
          </p:cNvPr>
          <p:cNvSpPr>
            <a:spLocks noGrp="1"/>
          </p:cNvSpPr>
          <p:nvPr>
            <p:ph sz="quarter" idx="4"/>
          </p:nvPr>
        </p:nvSpPr>
        <p:spPr/>
        <p:txBody>
          <a:bodyPr/>
          <a:lstStyle/>
          <a:p>
            <a:r>
              <a:rPr lang="en-US" dirty="0"/>
              <a:t>Memory</a:t>
            </a:r>
          </a:p>
          <a:p>
            <a:r>
              <a:rPr lang="en-US" dirty="0"/>
              <a:t>Cpu</a:t>
            </a:r>
          </a:p>
          <a:p>
            <a:r>
              <a:rPr lang="en-US" dirty="0"/>
              <a:t>Storage</a:t>
            </a:r>
          </a:p>
          <a:p>
            <a:r>
              <a:rPr lang="en-US" dirty="0"/>
              <a:t>Power Management</a:t>
            </a:r>
          </a:p>
          <a:p>
            <a:r>
              <a:rPr lang="en-US" dirty="0"/>
              <a:t>Os Services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p:txBody>
          <a:bodyPr/>
          <a:lstStyle/>
          <a:p>
            <a:fld id="{105BAA42-C468-4EF5-AA42-7CC2BF194DB1}" type="slidenum">
              <a:rPr lang="en-US" smtClean="0"/>
              <a:t>24</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err="1">
                <a:solidFill>
                  <a:schemeClr val="accent1"/>
                </a:solidFill>
              </a:rPr>
              <a:t>iOT</a:t>
            </a:r>
            <a:r>
              <a:rPr lang="en-US" b="1" dirty="0">
                <a:solidFill>
                  <a:schemeClr val="accent1"/>
                </a:solidFill>
              </a:rPr>
              <a:t> Track</a:t>
            </a:r>
          </a:p>
        </p:txBody>
      </p:sp>
      <p:pic>
        <p:nvPicPr>
          <p:cNvPr id="12" name="Picture 11" descr="Screen Clipping">
            <a:extLst>
              <a:ext uri="{FF2B5EF4-FFF2-40B4-BE49-F238E27FC236}">
                <a16:creationId xmlns:a16="http://schemas.microsoft.com/office/drawing/2014/main" id="{EA22DCAD-F5F1-4E64-9176-6E8C74E08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 y="15534"/>
            <a:ext cx="845917" cy="808937"/>
          </a:xfrm>
          <a:prstGeom prst="rect">
            <a:avLst/>
          </a:prstGeom>
        </p:spPr>
      </p:pic>
      <p:pic>
        <p:nvPicPr>
          <p:cNvPr id="19" name="Picture 2" descr="Image result for iot icon">
            <a:extLst>
              <a:ext uri="{FF2B5EF4-FFF2-40B4-BE49-F238E27FC236}">
                <a16:creationId xmlns:a16="http://schemas.microsoft.com/office/drawing/2014/main" id="{06B3964B-07E3-4CB9-B01D-29B2734FF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58" y="6032260"/>
            <a:ext cx="753259" cy="75325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File:IBM Watson Logo 2017.png">
            <a:extLst>
              <a:ext uri="{FF2B5EF4-FFF2-40B4-BE49-F238E27FC236}">
                <a16:creationId xmlns:a16="http://schemas.microsoft.com/office/drawing/2014/main" id="{F8CA5AFC-23F5-435E-9A5E-86D1BC0EAC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1220" y="6105352"/>
            <a:ext cx="660722" cy="61612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3E16FC42-B59D-4215-B621-93F0C4048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4271" y="460098"/>
            <a:ext cx="554620" cy="554620"/>
          </a:xfrm>
          <a:prstGeom prst="rect">
            <a:avLst/>
          </a:prstGeom>
        </p:spPr>
      </p:pic>
    </p:spTree>
    <p:extLst>
      <p:ext uri="{BB962C8B-B14F-4D97-AF65-F5344CB8AC3E}">
        <p14:creationId xmlns:p14="http://schemas.microsoft.com/office/powerpoint/2010/main" val="2260969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a:xfrm>
            <a:off x="838200" y="365125"/>
            <a:ext cx="10515600" cy="1325563"/>
          </a:xfrm>
        </p:spPr>
        <p:txBody>
          <a:bodyPr/>
          <a:lstStyle/>
          <a:p>
            <a:r>
              <a:rPr lang="en-US" dirty="0" err="1">
                <a:solidFill>
                  <a:schemeClr val="bg1">
                    <a:lumMod val="50000"/>
                  </a:schemeClr>
                </a:solidFill>
              </a:rPr>
              <a:t>iOT</a:t>
            </a:r>
            <a:r>
              <a:rPr lang="en-US" dirty="0"/>
              <a:t>: engine requirements for </a:t>
            </a:r>
            <a:r>
              <a:rPr lang="en-US" dirty="0" err="1"/>
              <a:t>iOT</a:t>
            </a:r>
            <a:r>
              <a:rPr lang="en-US" dirty="0"/>
              <a:t> deployment</a:t>
            </a: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Os Platforms</a:t>
            </a:r>
          </a:p>
          <a:p>
            <a:pPr lvl="1"/>
            <a:r>
              <a:rPr lang="en-US" dirty="0"/>
              <a:t>Windows, OSX, iOS, Android, Linux, Linux Embedded, </a:t>
            </a:r>
            <a:r>
              <a:rPr lang="en-US" dirty="0" err="1"/>
              <a:t>FreeRTOS</a:t>
            </a:r>
            <a:r>
              <a:rPr lang="en-US" dirty="0"/>
              <a:t>, </a:t>
            </a:r>
            <a:r>
              <a:rPr lang="en-US" dirty="0" err="1"/>
              <a:t>nuttx</a:t>
            </a:r>
            <a:r>
              <a:rPr lang="en-US" dirty="0"/>
              <a:t>, nucleus </a:t>
            </a:r>
            <a:r>
              <a:rPr lang="en-US" dirty="0" err="1"/>
              <a:t>rtos</a:t>
            </a:r>
            <a:endParaRPr lang="en-US" dirty="0"/>
          </a:p>
          <a:p>
            <a:r>
              <a:rPr lang="en-US" b="1" i="1" dirty="0">
                <a:solidFill>
                  <a:schemeClr val="accent4">
                    <a:lumMod val="50000"/>
                  </a:schemeClr>
                </a:solidFill>
              </a:rPr>
              <a:t>see</a:t>
            </a:r>
            <a:r>
              <a:rPr lang="en-US" dirty="0"/>
              <a:t> https://www.osrtos.com/</a:t>
            </a:r>
          </a:p>
          <a:p>
            <a:endParaRPr lang="en-US" dirty="0"/>
          </a:p>
        </p:txBody>
      </p:sp>
      <p:sp>
        <p:nvSpPr>
          <p:cNvPr id="7" name="Content Placeholder 6">
            <a:extLst>
              <a:ext uri="{FF2B5EF4-FFF2-40B4-BE49-F238E27FC236}">
                <a16:creationId xmlns:a16="http://schemas.microsoft.com/office/drawing/2014/main" id="{F6AF7A70-5E1D-4F4E-873C-3DB862DC575D}"/>
              </a:ext>
            </a:extLst>
          </p:cNvPr>
          <p:cNvSpPr>
            <a:spLocks noGrp="1"/>
          </p:cNvSpPr>
          <p:nvPr>
            <p:ph sz="half" idx="2"/>
          </p:nvPr>
        </p:nvSpPr>
        <p:spPr/>
        <p:txBody>
          <a:bodyPr>
            <a:normAutofit/>
          </a:bodyPr>
          <a:lstStyle/>
          <a:p>
            <a:r>
              <a:rPr lang="en-US" dirty="0"/>
              <a:t>Cpu Targets</a:t>
            </a:r>
          </a:p>
          <a:p>
            <a:pPr lvl="1"/>
            <a:r>
              <a:rPr lang="en-US" dirty="0"/>
              <a:t>Arm (32, 64), Intel x86/x64, MIPs</a:t>
            </a: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a:xfrm>
            <a:off x="838200" y="6356350"/>
            <a:ext cx="2743200" cy="365125"/>
          </a:xfrm>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25</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err="1">
                <a:solidFill>
                  <a:schemeClr val="accent1"/>
                </a:solidFill>
              </a:rPr>
              <a:t>iOT</a:t>
            </a:r>
            <a:r>
              <a:rPr lang="en-US" b="1" dirty="0">
                <a:solidFill>
                  <a:schemeClr val="accent1"/>
                </a:solidFill>
              </a:rPr>
              <a:t> Track</a:t>
            </a:r>
          </a:p>
        </p:txBody>
      </p:sp>
      <p:pic>
        <p:nvPicPr>
          <p:cNvPr id="14" name="Picture 2" descr="Image result for iot icon">
            <a:extLst>
              <a:ext uri="{FF2B5EF4-FFF2-40B4-BE49-F238E27FC236}">
                <a16:creationId xmlns:a16="http://schemas.microsoft.com/office/drawing/2014/main" id="{D8F06AB5-2A45-4560-A989-363A01DF8C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6032260"/>
            <a:ext cx="753259" cy="7532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ile:IBM Watson Logo 2017.png">
            <a:extLst>
              <a:ext uri="{FF2B5EF4-FFF2-40B4-BE49-F238E27FC236}">
                <a16:creationId xmlns:a16="http://schemas.microsoft.com/office/drawing/2014/main" id="{491BF8AD-35A8-431B-8586-B52B4A4298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51220" y="6105352"/>
            <a:ext cx="660722" cy="61612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Screen Clipping">
            <a:extLst>
              <a:ext uri="{FF2B5EF4-FFF2-40B4-BE49-F238E27FC236}">
                <a16:creationId xmlns:a16="http://schemas.microsoft.com/office/drawing/2014/main" id="{E3451A0A-829B-49DA-906E-8DB4D9D325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18" y="15534"/>
            <a:ext cx="845917" cy="808937"/>
          </a:xfrm>
          <a:prstGeom prst="rect">
            <a:avLst/>
          </a:prstGeom>
        </p:spPr>
      </p:pic>
      <p:pic>
        <p:nvPicPr>
          <p:cNvPr id="17" name="Picture 16">
            <a:extLst>
              <a:ext uri="{FF2B5EF4-FFF2-40B4-BE49-F238E27FC236}">
                <a16:creationId xmlns:a16="http://schemas.microsoft.com/office/drawing/2014/main" id="{ABEB2099-BF25-4353-82FF-3890E57763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4271" y="460098"/>
            <a:ext cx="554620" cy="554620"/>
          </a:xfrm>
          <a:prstGeom prst="rect">
            <a:avLst/>
          </a:prstGeom>
        </p:spPr>
      </p:pic>
    </p:spTree>
    <p:extLst>
      <p:ext uri="{BB962C8B-B14F-4D97-AF65-F5344CB8AC3E}">
        <p14:creationId xmlns:p14="http://schemas.microsoft.com/office/powerpoint/2010/main" val="3439464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a:xfrm>
            <a:off x="838200" y="365125"/>
            <a:ext cx="10515600" cy="1325563"/>
          </a:xfrm>
        </p:spPr>
        <p:txBody>
          <a:bodyPr/>
          <a:lstStyle/>
          <a:p>
            <a:r>
              <a:rPr lang="en-US" dirty="0" err="1">
                <a:solidFill>
                  <a:schemeClr val="bg1">
                    <a:lumMod val="50000"/>
                  </a:schemeClr>
                </a:solidFill>
              </a:rPr>
              <a:t>iOT</a:t>
            </a:r>
            <a:r>
              <a:rPr lang="en-US" dirty="0"/>
              <a:t>: Device Use Case</a:t>
            </a: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a:bodyPr>
          <a:lstStyle/>
          <a:p>
            <a:r>
              <a:rPr lang="en-US" dirty="0"/>
              <a:t>Networking</a:t>
            </a:r>
          </a:p>
          <a:p>
            <a:pPr lvl="1"/>
            <a:r>
              <a:rPr lang="en-US" dirty="0" err="1"/>
              <a:t>Wifi</a:t>
            </a:r>
            <a:r>
              <a:rPr lang="en-US" dirty="0"/>
              <a:t>, Bluetooth, Wired-Ethernet, ZWave, </a:t>
            </a:r>
            <a:r>
              <a:rPr lang="en-US" dirty="0" err="1"/>
              <a:t>Zigbee</a:t>
            </a:r>
            <a:endParaRPr lang="en-US" dirty="0"/>
          </a:p>
          <a:p>
            <a:r>
              <a:rPr lang="en-US" dirty="0"/>
              <a:t>Web Server/Service</a:t>
            </a:r>
          </a:p>
          <a:p>
            <a:pPr lvl="1"/>
            <a:r>
              <a:rPr lang="en-US" dirty="0"/>
              <a:t>Telemetry</a:t>
            </a:r>
          </a:p>
          <a:p>
            <a:pPr lvl="1"/>
            <a:r>
              <a:rPr lang="en-US" dirty="0"/>
              <a:t>Updates</a:t>
            </a:r>
          </a:p>
          <a:p>
            <a:pPr lvl="1"/>
            <a:r>
              <a:rPr lang="en-US" dirty="0"/>
              <a:t>Device Interop (peer, slave, master)</a:t>
            </a:r>
          </a:p>
          <a:p>
            <a:endParaRPr lang="en-US" dirty="0"/>
          </a:p>
        </p:txBody>
      </p:sp>
      <p:sp>
        <p:nvSpPr>
          <p:cNvPr id="7" name="Content Placeholder 6">
            <a:extLst>
              <a:ext uri="{FF2B5EF4-FFF2-40B4-BE49-F238E27FC236}">
                <a16:creationId xmlns:a16="http://schemas.microsoft.com/office/drawing/2014/main" id="{F6AF7A70-5E1D-4F4E-873C-3DB862DC575D}"/>
              </a:ext>
            </a:extLst>
          </p:cNvPr>
          <p:cNvSpPr>
            <a:spLocks noGrp="1"/>
          </p:cNvSpPr>
          <p:nvPr>
            <p:ph sz="half" idx="2"/>
          </p:nvPr>
        </p:nvSpPr>
        <p:spPr/>
        <p:txBody>
          <a:bodyPr>
            <a:normAutofit fontScale="92500" lnSpcReduction="20000"/>
          </a:bodyPr>
          <a:lstStyle/>
          <a:p>
            <a:r>
              <a:rPr lang="en-US" dirty="0"/>
              <a:t>UX</a:t>
            </a:r>
          </a:p>
          <a:p>
            <a:pPr lvl="1"/>
            <a:r>
              <a:rPr lang="en-US" dirty="0"/>
              <a:t>custom displays</a:t>
            </a:r>
          </a:p>
          <a:p>
            <a:pPr lvl="1"/>
            <a:r>
              <a:rPr lang="en-US" dirty="0"/>
              <a:t>custom input/sensors</a:t>
            </a:r>
          </a:p>
          <a:p>
            <a:r>
              <a:rPr lang="en-US" dirty="0"/>
              <a:t>VFS</a:t>
            </a:r>
          </a:p>
          <a:p>
            <a:pPr lvl="1"/>
            <a:r>
              <a:rPr lang="en-US" dirty="0"/>
              <a:t>Packaging, Versioning</a:t>
            </a:r>
          </a:p>
          <a:p>
            <a:pPr lvl="1"/>
            <a:r>
              <a:rPr lang="en-US" dirty="0"/>
              <a:t>Resources, executable components</a:t>
            </a:r>
          </a:p>
          <a:p>
            <a:r>
              <a:rPr lang="en-US" dirty="0"/>
              <a:t>Power Management Lifecycle</a:t>
            </a:r>
          </a:p>
          <a:p>
            <a:pPr lvl="1"/>
            <a:r>
              <a:rPr lang="en-US" dirty="0"/>
              <a:t>Device On/Off</a:t>
            </a:r>
          </a:p>
          <a:p>
            <a:r>
              <a:rPr lang="en-US" dirty="0"/>
              <a:t>Device Firmware Update Models</a:t>
            </a:r>
          </a:p>
          <a:p>
            <a:pPr lvl="1"/>
            <a:r>
              <a:rPr lang="en-US" dirty="0"/>
              <a:t>Rollback, Upgrade</a:t>
            </a:r>
          </a:p>
          <a:p>
            <a:pPr lvl="1"/>
            <a:r>
              <a:rPr lang="en-US" dirty="0"/>
              <a:t>Build, Package, Sign requirements</a:t>
            </a:r>
          </a:p>
          <a:p>
            <a:pPr lvl="1"/>
            <a:r>
              <a:rPr lang="en-US" dirty="0"/>
              <a:t>Flashing Lifecycle Constraints</a:t>
            </a:r>
          </a:p>
          <a:p>
            <a:pPr lvl="2"/>
            <a:r>
              <a:rPr lang="en-US" dirty="0"/>
              <a:t>OTA, Wired</a:t>
            </a:r>
          </a:p>
          <a:p>
            <a:pPr marL="0" indent="0">
              <a:buNone/>
            </a:pPr>
            <a:endParaRPr lang="en-US" dirty="0"/>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a:xfrm>
            <a:off x="838200" y="6356350"/>
            <a:ext cx="2743200" cy="365125"/>
          </a:xfrm>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26</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err="1">
                <a:solidFill>
                  <a:schemeClr val="accent1"/>
                </a:solidFill>
              </a:rPr>
              <a:t>iOT</a:t>
            </a:r>
            <a:r>
              <a:rPr lang="en-US" b="1" dirty="0">
                <a:solidFill>
                  <a:schemeClr val="accent1"/>
                </a:solidFill>
              </a:rPr>
              <a:t> Track</a:t>
            </a:r>
          </a:p>
        </p:txBody>
      </p:sp>
      <p:pic>
        <p:nvPicPr>
          <p:cNvPr id="12" name="Picture 11" descr="Screen Clipping">
            <a:extLst>
              <a:ext uri="{FF2B5EF4-FFF2-40B4-BE49-F238E27FC236}">
                <a16:creationId xmlns:a16="http://schemas.microsoft.com/office/drawing/2014/main" id="{EA22DCAD-F5F1-4E64-9176-6E8C74E08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18" y="15534"/>
            <a:ext cx="845917" cy="808937"/>
          </a:xfrm>
          <a:prstGeom prst="rect">
            <a:avLst/>
          </a:prstGeom>
        </p:spPr>
      </p:pic>
      <p:pic>
        <p:nvPicPr>
          <p:cNvPr id="19" name="Picture 2" descr="Image result for iot icon">
            <a:extLst>
              <a:ext uri="{FF2B5EF4-FFF2-40B4-BE49-F238E27FC236}">
                <a16:creationId xmlns:a16="http://schemas.microsoft.com/office/drawing/2014/main" id="{06B3964B-07E3-4CB9-B01D-29B2734FF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58" y="6032260"/>
            <a:ext cx="753259" cy="75325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File:IBM Watson Logo 2017.png">
            <a:extLst>
              <a:ext uri="{FF2B5EF4-FFF2-40B4-BE49-F238E27FC236}">
                <a16:creationId xmlns:a16="http://schemas.microsoft.com/office/drawing/2014/main" id="{F8CA5AFC-23F5-435E-9A5E-86D1BC0EAC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1220" y="6105352"/>
            <a:ext cx="660722" cy="61612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3E16FC42-B59D-4215-B621-93F0C4048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4271" y="460098"/>
            <a:ext cx="554620" cy="554620"/>
          </a:xfrm>
          <a:prstGeom prst="rect">
            <a:avLst/>
          </a:prstGeom>
        </p:spPr>
      </p:pic>
    </p:spTree>
    <p:extLst>
      <p:ext uri="{BB962C8B-B14F-4D97-AF65-F5344CB8AC3E}">
        <p14:creationId xmlns:p14="http://schemas.microsoft.com/office/powerpoint/2010/main" val="2582929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A1A-DD97-4AAF-B156-817ABE8FB276}"/>
              </a:ext>
            </a:extLst>
          </p:cNvPr>
          <p:cNvSpPr>
            <a:spLocks noGrp="1"/>
          </p:cNvSpPr>
          <p:nvPr>
            <p:ph type="title"/>
          </p:nvPr>
        </p:nvSpPr>
        <p:spPr>
          <a:xfrm>
            <a:off x="838200" y="365125"/>
            <a:ext cx="10515600" cy="1325563"/>
          </a:xfrm>
        </p:spPr>
        <p:txBody>
          <a:bodyPr/>
          <a:lstStyle/>
          <a:p>
            <a:r>
              <a:rPr lang="en-US" dirty="0" err="1">
                <a:solidFill>
                  <a:schemeClr val="bg1">
                    <a:lumMod val="50000"/>
                  </a:schemeClr>
                </a:solidFill>
              </a:rPr>
              <a:t>iOT</a:t>
            </a:r>
            <a:r>
              <a:rPr lang="en-US" dirty="0"/>
              <a:t>: </a:t>
            </a:r>
            <a:r>
              <a:rPr lang="en-US" dirty="0" err="1"/>
              <a:t>Afm’s</a:t>
            </a:r>
            <a:r>
              <a:rPr lang="en-US" dirty="0"/>
              <a:t> </a:t>
            </a:r>
            <a:r>
              <a:rPr lang="en-US" dirty="0" err="1"/>
              <a:t>iOT</a:t>
            </a:r>
            <a:r>
              <a:rPr lang="en-US" dirty="0"/>
              <a:t> ready architecture</a:t>
            </a:r>
          </a:p>
        </p:txBody>
      </p:sp>
      <p:sp>
        <p:nvSpPr>
          <p:cNvPr id="6" name="Content Placeholder 5">
            <a:extLst>
              <a:ext uri="{FF2B5EF4-FFF2-40B4-BE49-F238E27FC236}">
                <a16:creationId xmlns:a16="http://schemas.microsoft.com/office/drawing/2014/main" id="{E3B7BAF3-A202-402E-AE89-261E58913BEE}"/>
              </a:ext>
            </a:extLst>
          </p:cNvPr>
          <p:cNvSpPr>
            <a:spLocks noGrp="1"/>
          </p:cNvSpPr>
          <p:nvPr>
            <p:ph sz="half" idx="1"/>
          </p:nvPr>
        </p:nvSpPr>
        <p:spPr/>
        <p:txBody>
          <a:bodyPr>
            <a:normAutofit fontScale="92500" lnSpcReduction="10000"/>
          </a:bodyPr>
          <a:lstStyle/>
          <a:p>
            <a:r>
              <a:rPr lang="en-US" dirty="0"/>
              <a:t>Coff binary build model</a:t>
            </a:r>
          </a:p>
          <a:p>
            <a:pPr lvl="1"/>
            <a:r>
              <a:rPr lang="en-US" dirty="0" err="1"/>
              <a:t>cpp</a:t>
            </a:r>
            <a:r>
              <a:rPr lang="en-US" dirty="0"/>
              <a:t>, </a:t>
            </a:r>
            <a:r>
              <a:rPr lang="en-US" dirty="0" err="1"/>
              <a:t>hxx</a:t>
            </a:r>
            <a:r>
              <a:rPr lang="en-US" dirty="0"/>
              <a:t>, </a:t>
            </a:r>
            <a:r>
              <a:rPr lang="en-US" dirty="0" err="1"/>
              <a:t>hpp</a:t>
            </a:r>
            <a:r>
              <a:rPr lang="en-US" dirty="0"/>
              <a:t>, h</a:t>
            </a:r>
          </a:p>
          <a:p>
            <a:pPr lvl="1"/>
            <a:r>
              <a:rPr lang="en-US" dirty="0"/>
              <a:t>embedded r/o “.afr”</a:t>
            </a:r>
          </a:p>
          <a:p>
            <a:pPr lvl="2"/>
            <a:r>
              <a:rPr lang="en-US" dirty="0"/>
              <a:t>compression</a:t>
            </a:r>
          </a:p>
          <a:p>
            <a:r>
              <a:rPr lang="en-US" dirty="0"/>
              <a:t>Codecs</a:t>
            </a:r>
          </a:p>
          <a:p>
            <a:pPr lvl="1"/>
            <a:r>
              <a:rPr lang="en-US" dirty="0"/>
              <a:t>compression</a:t>
            </a:r>
          </a:p>
          <a:p>
            <a:r>
              <a:rPr lang="en-US" dirty="0"/>
              <a:t>Engine Design</a:t>
            </a:r>
          </a:p>
          <a:p>
            <a:pPr lvl="1"/>
            <a:r>
              <a:rPr lang="en-US" dirty="0"/>
              <a:t>Booting Model</a:t>
            </a:r>
          </a:p>
          <a:p>
            <a:pPr lvl="1"/>
            <a:r>
              <a:rPr lang="en-US" dirty="0"/>
              <a:t>Thread Model</a:t>
            </a:r>
          </a:p>
          <a:p>
            <a:pPr lvl="2"/>
            <a:r>
              <a:rPr lang="en-US" dirty="0"/>
              <a:t>engine-affinity, fiber-co-operative, </a:t>
            </a:r>
            <a:r>
              <a:rPr lang="en-US" dirty="0" err="1"/>
              <a:t>rpc</a:t>
            </a:r>
            <a:r>
              <a:rPr lang="en-US" dirty="0"/>
              <a:t> message streams</a:t>
            </a:r>
          </a:p>
          <a:p>
            <a:pPr lvl="3"/>
            <a:r>
              <a:rPr lang="en-US" dirty="0"/>
              <a:t>pipes, </a:t>
            </a:r>
            <a:r>
              <a:rPr lang="en-US" dirty="0" err="1"/>
              <a:t>tcp</a:t>
            </a:r>
            <a:r>
              <a:rPr lang="en-US" dirty="0"/>
              <a:t>, </a:t>
            </a:r>
            <a:r>
              <a:rPr lang="en-US" dirty="0" err="1"/>
              <a:t>ssl</a:t>
            </a:r>
            <a:r>
              <a:rPr lang="en-US" dirty="0"/>
              <a:t>, http</a:t>
            </a:r>
          </a:p>
          <a:p>
            <a:pPr lvl="3"/>
            <a:r>
              <a:rPr lang="en-US" dirty="0" err="1"/>
              <a:t>json</a:t>
            </a:r>
            <a:r>
              <a:rPr lang="en-US" dirty="0"/>
              <a:t>, html, …</a:t>
            </a:r>
          </a:p>
          <a:p>
            <a:endParaRPr lang="en-US" dirty="0"/>
          </a:p>
        </p:txBody>
      </p:sp>
      <p:sp>
        <p:nvSpPr>
          <p:cNvPr id="7" name="Content Placeholder 6">
            <a:extLst>
              <a:ext uri="{FF2B5EF4-FFF2-40B4-BE49-F238E27FC236}">
                <a16:creationId xmlns:a16="http://schemas.microsoft.com/office/drawing/2014/main" id="{F6AF7A70-5E1D-4F4E-873C-3DB862DC575D}"/>
              </a:ext>
            </a:extLst>
          </p:cNvPr>
          <p:cNvSpPr>
            <a:spLocks noGrp="1"/>
          </p:cNvSpPr>
          <p:nvPr>
            <p:ph sz="half" idx="2"/>
          </p:nvPr>
        </p:nvSpPr>
        <p:spPr/>
        <p:txBody>
          <a:bodyPr>
            <a:normAutofit fontScale="55000" lnSpcReduction="20000"/>
          </a:bodyPr>
          <a:lstStyle/>
          <a:p>
            <a:r>
              <a:rPr lang="en-US" dirty="0"/>
              <a:t>Pal: Host Abstraction</a:t>
            </a:r>
          </a:p>
          <a:p>
            <a:pPr lvl="1"/>
            <a:r>
              <a:rPr lang="en-US" dirty="0"/>
              <a:t>Memory – cpu/kernel direct</a:t>
            </a:r>
          </a:p>
          <a:p>
            <a:pPr lvl="2"/>
            <a:r>
              <a:rPr lang="en-US" dirty="0"/>
              <a:t>TLS – CPU direct (mirror OS model)</a:t>
            </a:r>
          </a:p>
          <a:p>
            <a:pPr lvl="1"/>
            <a:r>
              <a:rPr lang="en-US" dirty="0"/>
              <a:t>Interrupts, Signals, Exception</a:t>
            </a:r>
          </a:p>
          <a:p>
            <a:pPr lvl="1"/>
            <a:r>
              <a:rPr lang="en-US" dirty="0"/>
              <a:t>Debugger Aware Channels</a:t>
            </a:r>
          </a:p>
          <a:p>
            <a:r>
              <a:rPr lang="en-US" dirty="0"/>
              <a:t>Pal: Cpu Abstraction</a:t>
            </a:r>
          </a:p>
          <a:p>
            <a:pPr lvl="1"/>
            <a:r>
              <a:rPr lang="en-US" dirty="0"/>
              <a:t>FPU, Vector</a:t>
            </a:r>
          </a:p>
          <a:p>
            <a:pPr lvl="1"/>
            <a:r>
              <a:rPr lang="en-US" dirty="0"/>
              <a:t>MP-Sync Instructions</a:t>
            </a:r>
          </a:p>
          <a:p>
            <a:pPr lvl="1"/>
            <a:r>
              <a:rPr lang="en-US" dirty="0"/>
              <a:t>Bit Operations</a:t>
            </a:r>
          </a:p>
          <a:p>
            <a:pPr lvl="1"/>
            <a:r>
              <a:rPr lang="en-US" dirty="0"/>
              <a:t>Special Forms</a:t>
            </a:r>
          </a:p>
          <a:p>
            <a:r>
              <a:rPr lang="en-US" dirty="0"/>
              <a:t>Pal: FsPath Pluggable Abstraction</a:t>
            </a:r>
          </a:p>
          <a:p>
            <a:pPr lvl="1"/>
            <a:r>
              <a:rPr lang="en-US" dirty="0"/>
              <a:t>Native File System, </a:t>
            </a:r>
            <a:r>
              <a:rPr lang="en-US" sz="2000" i="1" dirty="0">
                <a:solidFill>
                  <a:schemeClr val="bg1">
                    <a:lumMod val="65000"/>
                  </a:schemeClr>
                </a:solidFill>
              </a:rPr>
              <a:t>(tags, versioning) </a:t>
            </a:r>
            <a:r>
              <a:rPr lang="en-US" dirty="0"/>
              <a:t>Fs built on SqLite blobs, Registry, Fuse/</a:t>
            </a:r>
            <a:r>
              <a:rPr lang="en-US" dirty="0" err="1"/>
              <a:t>Dokan</a:t>
            </a:r>
            <a:r>
              <a:rPr lang="en-US" dirty="0"/>
              <a:t>, HTTP(S), </a:t>
            </a:r>
            <a:r>
              <a:rPr lang="en-US" dirty="0" err="1"/>
              <a:t>BuiltIns</a:t>
            </a:r>
            <a:endParaRPr lang="en-US" dirty="0"/>
          </a:p>
          <a:p>
            <a:r>
              <a:rPr lang="en-US" dirty="0"/>
              <a:t>Communications</a:t>
            </a:r>
          </a:p>
          <a:p>
            <a:pPr lvl="1"/>
            <a:r>
              <a:rPr lang="en-US" dirty="0"/>
              <a:t>Transports</a:t>
            </a:r>
          </a:p>
          <a:p>
            <a:pPr lvl="2"/>
            <a:r>
              <a:rPr lang="en-US" dirty="0"/>
              <a:t>Ethernet, Bluetooth, Serial</a:t>
            </a:r>
          </a:p>
          <a:p>
            <a:pPr lvl="1"/>
            <a:r>
              <a:rPr lang="en-US" dirty="0"/>
              <a:t>Sockets</a:t>
            </a:r>
          </a:p>
          <a:p>
            <a:pPr lvl="1"/>
            <a:r>
              <a:rPr lang="en-US" dirty="0"/>
              <a:t>DNS, DHCP, HTTP (1.0, 1.1, 2.0 ALPN)</a:t>
            </a:r>
          </a:p>
          <a:p>
            <a:pPr lvl="1"/>
            <a:r>
              <a:rPr lang="en-US" dirty="0"/>
              <a:t>SSL, Certs </a:t>
            </a:r>
            <a:r>
              <a:rPr lang="en-US" sz="2200" i="1" dirty="0">
                <a:solidFill>
                  <a:schemeClr val="bg1">
                    <a:lumMod val="65000"/>
                  </a:schemeClr>
                </a:solidFill>
              </a:rPr>
              <a:t>(pal and host integrated)</a:t>
            </a:r>
            <a:endParaRPr lang="en-US" i="1" dirty="0">
              <a:solidFill>
                <a:schemeClr val="bg1">
                  <a:lumMod val="65000"/>
                </a:schemeClr>
              </a:solidFill>
            </a:endParaRPr>
          </a:p>
        </p:txBody>
      </p:sp>
      <p:sp>
        <p:nvSpPr>
          <p:cNvPr id="3" name="Date Placeholder 2">
            <a:extLst>
              <a:ext uri="{FF2B5EF4-FFF2-40B4-BE49-F238E27FC236}">
                <a16:creationId xmlns:a16="http://schemas.microsoft.com/office/drawing/2014/main" id="{A1C8AEE7-E653-4782-AAC8-36D798FB4922}"/>
              </a:ext>
            </a:extLst>
          </p:cNvPr>
          <p:cNvSpPr>
            <a:spLocks noGrp="1"/>
          </p:cNvSpPr>
          <p:nvPr>
            <p:ph type="dt" sz="half" idx="10"/>
          </p:nvPr>
        </p:nvSpPr>
        <p:spPr>
          <a:xfrm>
            <a:off x="838200" y="6356350"/>
            <a:ext cx="2743200" cy="365125"/>
          </a:xfrm>
        </p:spPr>
        <p:txBody>
          <a:bodyPr/>
          <a:lstStyle/>
          <a:p>
            <a:r>
              <a:rPr lang="en-US"/>
              <a:t>11/17/2017</a:t>
            </a:r>
          </a:p>
        </p:txBody>
      </p:sp>
      <p:sp>
        <p:nvSpPr>
          <p:cNvPr id="4" name="Footer Placeholder 3">
            <a:extLst>
              <a:ext uri="{FF2B5EF4-FFF2-40B4-BE49-F238E27FC236}">
                <a16:creationId xmlns:a16="http://schemas.microsoft.com/office/drawing/2014/main" id="{8F4196E3-068F-4F3C-B11D-D87016CDCD79}"/>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F0F938A-2A1A-4E54-B07F-DC52F498D517}"/>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27</a:t>
            </a:fld>
            <a:endParaRPr lang="en-US"/>
          </a:p>
        </p:txBody>
      </p:sp>
      <p:sp>
        <p:nvSpPr>
          <p:cNvPr id="8" name="TextBox 7">
            <a:extLst>
              <a:ext uri="{FF2B5EF4-FFF2-40B4-BE49-F238E27FC236}">
                <a16:creationId xmlns:a16="http://schemas.microsoft.com/office/drawing/2014/main" id="{08D51EEF-2A0D-4B3A-A9FB-6FCF9FFF9E48}"/>
              </a:ext>
            </a:extLst>
          </p:cNvPr>
          <p:cNvSpPr txBox="1"/>
          <p:nvPr/>
        </p:nvSpPr>
        <p:spPr>
          <a:xfrm>
            <a:off x="10127848" y="90766"/>
            <a:ext cx="1984094" cy="369332"/>
          </a:xfrm>
          <a:prstGeom prst="rect">
            <a:avLst/>
          </a:prstGeom>
          <a:noFill/>
        </p:spPr>
        <p:txBody>
          <a:bodyPr wrap="square" rtlCol="0">
            <a:spAutoFit/>
          </a:bodyPr>
          <a:lstStyle/>
          <a:p>
            <a:pPr algn="r"/>
            <a:r>
              <a:rPr lang="en-US" b="1" dirty="0" err="1">
                <a:solidFill>
                  <a:schemeClr val="accent1"/>
                </a:solidFill>
              </a:rPr>
              <a:t>iOT</a:t>
            </a:r>
            <a:r>
              <a:rPr lang="en-US" b="1" dirty="0">
                <a:solidFill>
                  <a:schemeClr val="accent1"/>
                </a:solidFill>
              </a:rPr>
              <a:t> Track</a:t>
            </a:r>
          </a:p>
        </p:txBody>
      </p:sp>
      <p:pic>
        <p:nvPicPr>
          <p:cNvPr id="16" name="Picture 2" descr="Image result for iot icon">
            <a:extLst>
              <a:ext uri="{FF2B5EF4-FFF2-40B4-BE49-F238E27FC236}">
                <a16:creationId xmlns:a16="http://schemas.microsoft.com/office/drawing/2014/main" id="{DB6CD96A-DD3B-4203-8A42-6414924C1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58" y="6032260"/>
            <a:ext cx="753259" cy="7532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ile:IBM Watson Logo 2017.png">
            <a:extLst>
              <a:ext uri="{FF2B5EF4-FFF2-40B4-BE49-F238E27FC236}">
                <a16:creationId xmlns:a16="http://schemas.microsoft.com/office/drawing/2014/main" id="{E319EB26-D52B-45CC-8C26-56EB3EA49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51220" y="6105352"/>
            <a:ext cx="660722" cy="616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Screen Clipping">
            <a:extLst>
              <a:ext uri="{FF2B5EF4-FFF2-40B4-BE49-F238E27FC236}">
                <a16:creationId xmlns:a16="http://schemas.microsoft.com/office/drawing/2014/main" id="{C1E13909-7236-4C92-9975-CC61141770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18" y="15534"/>
            <a:ext cx="845917" cy="808937"/>
          </a:xfrm>
          <a:prstGeom prst="rect">
            <a:avLst/>
          </a:prstGeom>
        </p:spPr>
      </p:pic>
      <p:pic>
        <p:nvPicPr>
          <p:cNvPr id="20" name="Picture 19">
            <a:extLst>
              <a:ext uri="{FF2B5EF4-FFF2-40B4-BE49-F238E27FC236}">
                <a16:creationId xmlns:a16="http://schemas.microsoft.com/office/drawing/2014/main" id="{F9258DE4-1ABD-4D80-A455-C094689094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4271" y="460098"/>
            <a:ext cx="554620" cy="554620"/>
          </a:xfrm>
          <a:prstGeom prst="rect">
            <a:avLst/>
          </a:prstGeom>
        </p:spPr>
      </p:pic>
    </p:spTree>
    <p:extLst>
      <p:ext uri="{BB962C8B-B14F-4D97-AF65-F5344CB8AC3E}">
        <p14:creationId xmlns:p14="http://schemas.microsoft.com/office/powerpoint/2010/main" val="2895136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28</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2828919" y="2595336"/>
            <a:ext cx="6534161" cy="1569660"/>
          </a:xfrm>
          <a:prstGeom prst="rect">
            <a:avLst/>
          </a:prstGeom>
        </p:spPr>
        <p:txBody>
          <a:bodyPr wrap="none">
            <a:spAutoFit/>
          </a:bodyPr>
          <a:lstStyle/>
          <a:p>
            <a:r>
              <a:rPr lang="en-US" sz="9600" dirty="0">
                <a:solidFill>
                  <a:schemeClr val="bg1">
                    <a:lumMod val="95000"/>
                  </a:schemeClr>
                </a:solidFill>
              </a:rPr>
              <a:t>End of Slides</a:t>
            </a:r>
          </a:p>
        </p:txBody>
      </p:sp>
    </p:spTree>
    <p:extLst>
      <p:ext uri="{BB962C8B-B14F-4D97-AF65-F5344CB8AC3E}">
        <p14:creationId xmlns:p14="http://schemas.microsoft.com/office/powerpoint/2010/main" val="2193415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4">
              <a:lumMod val="60000"/>
              <a:lumOff val="40000"/>
            </a:schemeClr>
          </a:solidFill>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Language Concepts and Usage</a:t>
            </a:r>
            <a:br>
              <a:rPr lang="en-US" sz="3600" i="1" dirty="0">
                <a:solidFill>
                  <a:schemeClr val="bg1">
                    <a:lumMod val="65000"/>
                  </a:schemeClr>
                </a:solidFill>
                <a:latin typeface="Consolas" panose="020B0609020204030204" pitchFamily="49" charset="0"/>
              </a:rPr>
            </a:br>
            <a:r>
              <a:rPr lang="en-US" sz="2000" i="1" dirty="0">
                <a:solidFill>
                  <a:schemeClr val="bg1">
                    <a:lumMod val="65000"/>
                  </a:schemeClr>
                </a:solidFill>
                <a:latin typeface="Consolas" panose="020B0609020204030204" pitchFamily="49" charset="0"/>
              </a:rPr>
              <a:t>Year-2</a:t>
            </a:r>
            <a:endParaRPr lang="en-US" sz="2000"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 2017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2452764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p:txBody>
          <a:bodyPr/>
          <a:lstStyle/>
          <a:p>
            <a:r>
              <a:rPr lang="en-US" dirty="0">
                <a:solidFill>
                  <a:schemeClr val="bg1">
                    <a:lumMod val="50000"/>
                  </a:schemeClr>
                </a:solidFill>
              </a:rPr>
              <a:t>Statements</a:t>
            </a:r>
            <a:r>
              <a:rPr lang="en-US" dirty="0"/>
              <a:t>: JS &amp; TCL 12 Rules Disambiguation</a:t>
            </a:r>
          </a:p>
        </p:txBody>
      </p:sp>
      <p:sp>
        <p:nvSpPr>
          <p:cNvPr id="9" name="Content Placeholder 8">
            <a:extLst>
              <a:ext uri="{FF2B5EF4-FFF2-40B4-BE49-F238E27FC236}">
                <a16:creationId xmlns:a16="http://schemas.microsoft.com/office/drawing/2014/main" id="{CE61B61C-0993-4631-90F6-57AB84C6339E}"/>
              </a:ext>
            </a:extLst>
          </p:cNvPr>
          <p:cNvSpPr>
            <a:spLocks noGrp="1"/>
          </p:cNvSpPr>
          <p:nvPr>
            <p:ph idx="1"/>
          </p:nvPr>
        </p:nvSpPr>
        <p:spPr/>
        <p:txBody>
          <a:bodyPr>
            <a:normAutofit/>
          </a:bodyPr>
          <a:lstStyle/>
          <a:p>
            <a:endParaRPr lang="en-US" dirty="0"/>
          </a:p>
          <a:p>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p:txBody>
          <a:bodyPr/>
          <a:lstStyle/>
          <a:p>
            <a:fld id="{105BAA42-C468-4EF5-AA42-7CC2BF194DB1}" type="slidenum">
              <a:rPr lang="en-US" smtClean="0"/>
              <a:t>30</a:t>
            </a:fld>
            <a:endParaRPr lang="en-US"/>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4294967295"/>
          </p:nvPr>
        </p:nvSpPr>
        <p:spPr>
          <a:xfrm>
            <a:off x="7010400" y="1825625"/>
            <a:ext cx="5181600" cy="4351338"/>
          </a:xfrm>
        </p:spPr>
        <p:txBody>
          <a:bodyPr>
            <a:normAutofit/>
          </a:bodyPr>
          <a:lstStyle/>
          <a:p>
            <a:pPr lvl="2"/>
            <a:endParaRPr lang="en-US" dirty="0"/>
          </a:p>
          <a:p>
            <a:endParaRPr lang="en-US" dirty="0"/>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509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p:txBody>
          <a:bodyPr/>
          <a:lstStyle/>
          <a:p>
            <a:r>
              <a:rPr lang="en-US" dirty="0">
                <a:solidFill>
                  <a:schemeClr val="bg1">
                    <a:lumMod val="50000"/>
                  </a:schemeClr>
                </a:solidFill>
              </a:rPr>
              <a:t>Engine</a:t>
            </a:r>
            <a:r>
              <a:rPr lang="en-US" dirty="0"/>
              <a:t>: Model</a:t>
            </a:r>
          </a:p>
        </p:txBody>
      </p:sp>
      <p:sp>
        <p:nvSpPr>
          <p:cNvPr id="3" name="Text Placeholder 2">
            <a:extLst>
              <a:ext uri="{FF2B5EF4-FFF2-40B4-BE49-F238E27FC236}">
                <a16:creationId xmlns:a16="http://schemas.microsoft.com/office/drawing/2014/main" id="{45E47641-4108-4551-9CEF-FEFF7B0780F1}"/>
              </a:ext>
            </a:extLst>
          </p:cNvPr>
          <p:cNvSpPr>
            <a:spLocks noGrp="1"/>
          </p:cNvSpPr>
          <p:nvPr>
            <p:ph type="body" idx="1"/>
          </p:nvPr>
        </p:nvSpPr>
        <p:spPr/>
        <p:txBody>
          <a:bodyPr/>
          <a:lstStyle/>
          <a:p>
            <a:r>
              <a:rPr lang="en-US" dirty="0"/>
              <a:t>Procs and Threads</a:t>
            </a:r>
          </a:p>
        </p:txBody>
      </p:sp>
      <p:sp>
        <p:nvSpPr>
          <p:cNvPr id="9" name="Content Placeholder 8">
            <a:extLst>
              <a:ext uri="{FF2B5EF4-FFF2-40B4-BE49-F238E27FC236}">
                <a16:creationId xmlns:a16="http://schemas.microsoft.com/office/drawing/2014/main" id="{CE61B61C-0993-4631-90F6-57AB84C6339E}"/>
              </a:ext>
            </a:extLst>
          </p:cNvPr>
          <p:cNvSpPr>
            <a:spLocks noGrp="1"/>
          </p:cNvSpPr>
          <p:nvPr>
            <p:ph sz="half" idx="2"/>
          </p:nvPr>
        </p:nvSpPr>
        <p:spPr/>
        <p:txBody>
          <a:bodyPr>
            <a:normAutofit fontScale="85000" lnSpcReduction="20000"/>
          </a:bodyPr>
          <a:lstStyle/>
          <a:p>
            <a:r>
              <a:rPr lang="en-US" dirty="0"/>
              <a:t>Process Model</a:t>
            </a:r>
          </a:p>
          <a:p>
            <a:pPr lvl="1"/>
            <a:r>
              <a:rPr lang="en-US" dirty="0"/>
              <a:t>multiple engines allowed per process</a:t>
            </a:r>
          </a:p>
          <a:p>
            <a:r>
              <a:rPr lang="en-US" dirty="0"/>
              <a:t>Engines</a:t>
            </a:r>
          </a:p>
          <a:p>
            <a:pPr lvl="1"/>
            <a:r>
              <a:rPr lang="en-US" dirty="0"/>
              <a:t>engines have thread affinity</a:t>
            </a:r>
          </a:p>
          <a:p>
            <a:pPr lvl="1"/>
            <a:r>
              <a:rPr lang="en-US" dirty="0"/>
              <a:t>co-operative threading within an engine</a:t>
            </a:r>
          </a:p>
          <a:p>
            <a:r>
              <a:rPr lang="en-US" dirty="0"/>
              <a:t>Namespaces</a:t>
            </a:r>
          </a:p>
          <a:p>
            <a:pPr lvl="1"/>
            <a:r>
              <a:rPr lang="en-US" dirty="0"/>
              <a:t>::super</a:t>
            </a:r>
          </a:p>
          <a:p>
            <a:pPr lvl="1"/>
            <a:r>
              <a:rPr lang="en-US" dirty="0"/>
              <a:t>::system</a:t>
            </a:r>
          </a:p>
          <a:p>
            <a:pPr lvl="2"/>
            <a:r>
              <a:rPr lang="en-US" dirty="0"/>
              <a:t>::afm</a:t>
            </a:r>
          </a:p>
          <a:p>
            <a:pPr lvl="1"/>
            <a:r>
              <a:rPr lang="en-US" dirty="0"/>
              <a:t>::shell</a:t>
            </a:r>
          </a:p>
          <a:p>
            <a:pPr lvl="1"/>
            <a:r>
              <a:rPr lang="en-US" dirty="0"/>
              <a:t>::app</a:t>
            </a:r>
          </a:p>
          <a:p>
            <a:pPr lvl="2"/>
            <a:r>
              <a:rPr lang="en-US" dirty="0"/>
              <a:t>::script</a:t>
            </a:r>
          </a:p>
        </p:txBody>
      </p:sp>
      <p:sp>
        <p:nvSpPr>
          <p:cNvPr id="10" name="Text Placeholder 9">
            <a:extLst>
              <a:ext uri="{FF2B5EF4-FFF2-40B4-BE49-F238E27FC236}">
                <a16:creationId xmlns:a16="http://schemas.microsoft.com/office/drawing/2014/main" id="{382AABEF-98B4-4069-9774-D816D86E83A3}"/>
              </a:ext>
            </a:extLst>
          </p:cNvPr>
          <p:cNvSpPr>
            <a:spLocks noGrp="1"/>
          </p:cNvSpPr>
          <p:nvPr>
            <p:ph type="body" sz="quarter" idx="3"/>
          </p:nvPr>
        </p:nvSpPr>
        <p:spPr/>
        <p:txBody>
          <a:bodyPr/>
          <a:lstStyle/>
          <a:p>
            <a:r>
              <a:rPr lang="en-US" dirty="0"/>
              <a:t>Code Locations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quarter" idx="4"/>
          </p:nvPr>
        </p:nvSpPr>
        <p:spPr/>
        <p:txBody>
          <a:bodyPr/>
          <a:lstStyle/>
          <a:p>
            <a:r>
              <a:rPr lang="en-US" dirty="0"/>
              <a:t>FsPath Concepts</a:t>
            </a:r>
          </a:p>
          <a:p>
            <a:pPr lvl="1"/>
            <a:r>
              <a:rPr lang="en-US" dirty="0"/>
              <a:t>SymLinks</a:t>
            </a:r>
          </a:p>
          <a:p>
            <a:pPr lvl="2"/>
            <a:r>
              <a:rPr lang="en-US" dirty="0"/>
              <a:t>Archive </a:t>
            </a:r>
            <a:r>
              <a:rPr lang="en-US" dirty="0" err="1"/>
              <a:t>XAttr</a:t>
            </a:r>
            <a:r>
              <a:rPr lang="en-US" dirty="0"/>
              <a:t>-Flag</a:t>
            </a:r>
          </a:p>
          <a:p>
            <a:r>
              <a:rPr lang="en-US" dirty="0"/>
              <a:t>Process Loading Model</a:t>
            </a:r>
          </a:p>
          <a:p>
            <a:r>
              <a:rPr lang="en-US" dirty="0"/>
              <a:t>Script Binding Model</a:t>
            </a:r>
          </a:p>
          <a:p>
            <a:r>
              <a:rPr lang="en-US" dirty="0"/>
              <a:t>Web Site and Page Model</a:t>
            </a:r>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p:txBody>
          <a:bodyPr/>
          <a:lstStyle/>
          <a:p>
            <a:fld id="{105BAA42-C468-4EF5-AA42-7CC2BF194DB1}" type="slidenum">
              <a:rPr lang="en-US" smtClean="0"/>
              <a:t>31</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723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solidFill>
                  <a:schemeClr val="bg1">
                    <a:lumMod val="50000"/>
                  </a:schemeClr>
                </a:solidFill>
              </a:rPr>
              <a:t>Statements</a:t>
            </a:r>
            <a:r>
              <a:rPr lang="en-US" dirty="0"/>
              <a:t>: </a:t>
            </a:r>
            <a:r>
              <a:rPr lang="en-US" sz="3600" dirty="0"/>
              <a:t>Statement Tokenization and Substitution</a:t>
            </a:r>
            <a:endParaRPr lang="en-US" dirty="0"/>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normAutofit fontScale="77500" lnSpcReduction="20000"/>
          </a:bodyPr>
          <a:lstStyle/>
          <a:p>
            <a:r>
              <a:rPr lang="en-US" dirty="0"/>
              <a:t>Comment Forms</a:t>
            </a:r>
          </a:p>
          <a:p>
            <a:pPr lvl="1"/>
            <a:r>
              <a:rPr lang="en-US" dirty="0"/>
              <a:t>// EOL</a:t>
            </a:r>
          </a:p>
          <a:p>
            <a:pPr lvl="1"/>
            <a:r>
              <a:rPr lang="en-US" dirty="0"/>
              <a:t>/* </a:t>
            </a:r>
            <a:r>
              <a:rPr lang="en-US" dirty="0" err="1"/>
              <a:t>nestable</a:t>
            </a:r>
            <a:r>
              <a:rPr lang="en-US" dirty="0"/>
              <a:t> */</a:t>
            </a:r>
          </a:p>
          <a:p>
            <a:pPr lvl="1"/>
            <a:r>
              <a:rPr lang="en-US" dirty="0"/>
              <a:t># - special command, NFH form</a:t>
            </a:r>
          </a:p>
          <a:p>
            <a:pPr lvl="2"/>
            <a:r>
              <a:rPr lang="en-US" dirty="0"/>
              <a:t>Allows #command if NO whitespace</a:t>
            </a:r>
          </a:p>
          <a:p>
            <a:r>
              <a:rPr lang="en-US" dirty="0"/>
              <a:t>Word Grouping Rules</a:t>
            </a:r>
          </a:p>
          <a:p>
            <a:pPr lvl="1"/>
            <a:r>
              <a:rPr lang="en-US" dirty="0"/>
              <a:t>() first following command</a:t>
            </a:r>
          </a:p>
          <a:p>
            <a:pPr lvl="2"/>
            <a:r>
              <a:rPr lang="en-US" dirty="0"/>
              <a:t>allows whitespace</a:t>
            </a:r>
          </a:p>
          <a:p>
            <a:pPr lvl="1"/>
            <a:r>
              <a:rPr lang="en-US" dirty="0"/>
              <a:t>() {} … no other tokens </a:t>
            </a:r>
          </a:p>
          <a:p>
            <a:pPr lvl="2"/>
            <a:r>
              <a:rPr lang="en-US" dirty="0"/>
              <a:t>partitions into discrete words whether whitespace or not</a:t>
            </a:r>
          </a:p>
          <a:p>
            <a:r>
              <a:rPr lang="en-US" dirty="0"/>
              <a:t>Deferral Levels 1,2,3</a:t>
            </a:r>
          </a:p>
          <a:p>
            <a:pPr lvl="1"/>
            <a:r>
              <a:rPr lang="en-US" dirty="0"/>
              <a:t>=, ? ... :</a:t>
            </a:r>
          </a:p>
          <a:p>
            <a:pPr lvl="1"/>
            <a:r>
              <a:rPr lang="en-US" dirty="0"/>
              <a:t>for() …</a:t>
            </a:r>
          </a:p>
          <a:p>
            <a:pPr lvl="1"/>
            <a:r>
              <a:rPr lang="en-US" dirty="0"/>
              <a:t>do while {}</a:t>
            </a:r>
          </a:p>
          <a:p>
            <a:pPr lvl="1"/>
            <a:r>
              <a:rPr lang="en-US" dirty="0"/>
              <a:t>return</a:t>
            </a:r>
          </a:p>
          <a:p>
            <a:pPr lvl="2"/>
            <a:endParaRPr lang="en-US" dirty="0"/>
          </a:p>
          <a:p>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32</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normAutofit fontScale="92500" lnSpcReduction="10000"/>
          </a:bodyPr>
          <a:lstStyle/>
          <a:p>
            <a:r>
              <a:rPr lang="en-US" dirty="0"/>
              <a:t>Phase 0: T</a:t>
            </a:r>
            <a:r>
              <a:rPr lang="en-US" sz="2000" dirty="0"/>
              <a:t>ext </a:t>
            </a:r>
            <a:r>
              <a:rPr lang="en-US" dirty="0"/>
              <a:t>C</a:t>
            </a:r>
            <a:r>
              <a:rPr lang="en-US" sz="2000" dirty="0"/>
              <a:t>ommand </a:t>
            </a:r>
            <a:r>
              <a:rPr lang="en-US" dirty="0"/>
              <a:t>S</a:t>
            </a:r>
            <a:r>
              <a:rPr lang="en-US" sz="2000" dirty="0"/>
              <a:t>tatement</a:t>
            </a:r>
            <a:endParaRPr lang="en-US" dirty="0"/>
          </a:p>
          <a:p>
            <a:pPr lvl="1"/>
            <a:r>
              <a:rPr lang="en-US" dirty="0"/>
              <a:t>Statement Delimiting</a:t>
            </a:r>
          </a:p>
          <a:p>
            <a:pPr lvl="2"/>
            <a:r>
              <a:rPr lang="en-US" b="1" dirty="0"/>
              <a:t>else</a:t>
            </a:r>
            <a:r>
              <a:rPr lang="en-US" dirty="0"/>
              <a:t> rules</a:t>
            </a:r>
            <a:r>
              <a:rPr lang="en-US" sz="1500" dirty="0"/>
              <a:t> </a:t>
            </a:r>
            <a:r>
              <a:rPr lang="en-US" sz="1500" b="1" i="1" dirty="0">
                <a:solidFill>
                  <a:schemeClr val="bg1">
                    <a:lumMod val="65000"/>
                  </a:schemeClr>
                </a:solidFill>
              </a:rPr>
              <a:t>[command must defer-level1]</a:t>
            </a:r>
            <a:endParaRPr lang="en-US" b="1" i="1" dirty="0">
              <a:solidFill>
                <a:schemeClr val="bg1">
                  <a:lumMod val="65000"/>
                </a:schemeClr>
              </a:solidFill>
            </a:endParaRPr>
          </a:p>
          <a:p>
            <a:pPr lvl="2"/>
            <a:r>
              <a:rPr lang="en-US" dirty="0"/>
              <a:t>; </a:t>
            </a:r>
            <a:r>
              <a:rPr lang="en-US" b="1" i="1" dirty="0" err="1"/>
              <a:t>eos</a:t>
            </a:r>
            <a:endParaRPr lang="en-US" dirty="0"/>
          </a:p>
          <a:p>
            <a:pPr lvl="2"/>
            <a:r>
              <a:rPr lang="en-US" dirty="0"/>
              <a:t>{} </a:t>
            </a:r>
            <a:r>
              <a:rPr lang="en-US" b="1" i="1" dirty="0" err="1"/>
              <a:t>eos</a:t>
            </a:r>
            <a:endParaRPr lang="en-US" dirty="0"/>
          </a:p>
          <a:p>
            <a:pPr lvl="2"/>
            <a:r>
              <a:rPr lang="en-US" dirty="0"/>
              <a:t># </a:t>
            </a:r>
            <a:r>
              <a:rPr lang="en-US" b="1" i="1" dirty="0" err="1"/>
              <a:t>eos</a:t>
            </a:r>
            <a:endParaRPr lang="en-US" b="1" i="1" dirty="0"/>
          </a:p>
          <a:p>
            <a:pPr lvl="2"/>
            <a:r>
              <a:rPr lang="en-US" dirty="0"/>
              <a:t>‘</a:t>
            </a:r>
            <a:r>
              <a:rPr lang="en-US" dirty="0" err="1"/>
              <a:t>ws</a:t>
            </a:r>
            <a:r>
              <a:rPr lang="en-US" dirty="0"/>
              <a:t>’ </a:t>
            </a:r>
            <a:r>
              <a:rPr lang="en-US" b="1" i="1" dirty="0" err="1"/>
              <a:t>eos</a:t>
            </a:r>
            <a:r>
              <a:rPr lang="en-US" sz="1500" b="1" i="1" dirty="0"/>
              <a:t> </a:t>
            </a:r>
            <a:r>
              <a:rPr lang="en-US" sz="1500" b="1" i="1" dirty="0">
                <a:solidFill>
                  <a:schemeClr val="bg1">
                    <a:lumMod val="65000"/>
                  </a:schemeClr>
                </a:solidFill>
              </a:rPr>
              <a:t>[</a:t>
            </a:r>
            <a:r>
              <a:rPr lang="en-US" sz="1500" b="1" i="1" dirty="0" err="1">
                <a:solidFill>
                  <a:schemeClr val="bg1">
                    <a:lumMod val="65000"/>
                  </a:schemeClr>
                </a:solidFill>
              </a:rPr>
              <a:t>tcl</a:t>
            </a:r>
            <a:r>
              <a:rPr lang="en-US" sz="1500" b="1" i="1" dirty="0">
                <a:solidFill>
                  <a:schemeClr val="bg1">
                    <a:lumMod val="65000"/>
                  </a:schemeClr>
                </a:solidFill>
              </a:rPr>
              <a:t>-mode only]</a:t>
            </a:r>
            <a:endParaRPr lang="en-US" dirty="0">
              <a:solidFill>
                <a:schemeClr val="bg1">
                  <a:lumMod val="65000"/>
                </a:schemeClr>
              </a:solidFill>
            </a:endParaRPr>
          </a:p>
          <a:p>
            <a:r>
              <a:rPr lang="en-US" dirty="0"/>
              <a:t>Phase 1: Command</a:t>
            </a:r>
          </a:p>
          <a:p>
            <a:pPr lvl="1"/>
            <a:r>
              <a:rPr lang="en-US" dirty="0"/>
              <a:t>Phase 1a: Expr </a:t>
            </a:r>
            <a:r>
              <a:rPr lang="en-US" dirty="0" err="1"/>
              <a:t>Args</a:t>
            </a:r>
            <a:endParaRPr lang="en-US" dirty="0"/>
          </a:p>
          <a:p>
            <a:pPr lvl="1"/>
            <a:r>
              <a:rPr lang="en-US" dirty="0"/>
              <a:t>Phase 1b: semicolon </a:t>
            </a:r>
            <a:r>
              <a:rPr lang="en-US" dirty="0" err="1"/>
              <a:t>args</a:t>
            </a:r>
            <a:endParaRPr lang="en-US" dirty="0"/>
          </a:p>
          <a:p>
            <a:r>
              <a:rPr lang="en-US" dirty="0"/>
              <a:t>Phase 2: Binary Operators</a:t>
            </a:r>
          </a:p>
          <a:p>
            <a:r>
              <a:rPr lang="en-US" dirty="0"/>
              <a:t>Phase 3: TCL Parameters</a:t>
            </a:r>
          </a:p>
          <a:p>
            <a:endParaRPr lang="en-US" dirty="0"/>
          </a:p>
          <a:p>
            <a:endParaRPr lang="en-US" dirty="0"/>
          </a:p>
        </p:txBody>
      </p:sp>
    </p:spTree>
    <p:extLst>
      <p:ext uri="{BB962C8B-B14F-4D97-AF65-F5344CB8AC3E}">
        <p14:creationId xmlns:p14="http://schemas.microsoft.com/office/powerpoint/2010/main" val="1666045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solidFill>
                  <a:schemeClr val="bg1">
                    <a:lumMod val="50000"/>
                  </a:schemeClr>
                </a:solidFill>
              </a:rPr>
              <a:t>Commands</a:t>
            </a:r>
            <a:r>
              <a:rPr lang="en-US" dirty="0"/>
              <a:t>: Forms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normAutofit fontScale="85000" lnSpcReduction="20000"/>
          </a:bodyPr>
          <a:lstStyle/>
          <a:p>
            <a:r>
              <a:rPr lang="en-US" dirty="0"/>
              <a:t>Modes</a:t>
            </a:r>
          </a:p>
          <a:p>
            <a:pPr lvl="1"/>
            <a:r>
              <a:rPr lang="en-US" dirty="0"/>
              <a:t>default</a:t>
            </a:r>
          </a:p>
          <a:p>
            <a:pPr lvl="1"/>
            <a:r>
              <a:rPr lang="en-US" dirty="0"/>
              <a:t>^ </a:t>
            </a:r>
            <a:r>
              <a:rPr lang="en-US" dirty="0" err="1"/>
              <a:t>uplevel</a:t>
            </a:r>
            <a:r>
              <a:rPr lang="en-US" dirty="0"/>
              <a:t> &amp; native proc^</a:t>
            </a:r>
          </a:p>
          <a:p>
            <a:pPr lvl="1"/>
            <a:r>
              <a:rPr lang="en-US" dirty="0"/>
              <a:t>@ modules</a:t>
            </a:r>
          </a:p>
          <a:p>
            <a:r>
              <a:rPr lang="en-US" dirty="0"/>
              <a:t>Prototypes</a:t>
            </a:r>
          </a:p>
          <a:p>
            <a:r>
              <a:rPr lang="en-US" dirty="0" err="1"/>
              <a:t>Tson</a:t>
            </a:r>
            <a:r>
              <a:rPr lang="en-US" dirty="0"/>
              <a:t> Declaration/Merge &amp;:{}</a:t>
            </a:r>
          </a:p>
          <a:p>
            <a:r>
              <a:rPr lang="en-US" dirty="0"/>
              <a:t>Declaration Features</a:t>
            </a:r>
          </a:p>
          <a:p>
            <a:pPr lvl="1"/>
            <a:r>
              <a:rPr lang="en-US" dirty="0"/>
              <a:t>parameter binding</a:t>
            </a:r>
          </a:p>
          <a:p>
            <a:pPr lvl="2"/>
            <a:r>
              <a:rPr lang="en-US" dirty="0"/>
              <a:t>binding (*a, &amp;b, ?z, {x {}})</a:t>
            </a:r>
          </a:p>
          <a:p>
            <a:r>
              <a:rPr lang="en-US" dirty="0"/>
              <a:t>Invoke named parameters</a:t>
            </a:r>
          </a:p>
          <a:p>
            <a:pPr lvl="1"/>
            <a:r>
              <a:rPr lang="en-US" dirty="0"/>
              <a:t>( key: value, )</a:t>
            </a:r>
          </a:p>
          <a:p>
            <a:r>
              <a:rPr lang="en-US" dirty="0"/>
              <a:t>Observation and NFH</a:t>
            </a:r>
          </a:p>
          <a:p>
            <a:pPr lvl="1"/>
            <a:r>
              <a:rPr lang="en-US" dirty="0"/>
              <a:t>Loader Hooks, NFH</a:t>
            </a:r>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33</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normAutofit/>
          </a:bodyPr>
          <a:lstStyle/>
          <a:p>
            <a:r>
              <a:rPr lang="en-US" dirty="0"/>
              <a:t>Types</a:t>
            </a:r>
          </a:p>
          <a:p>
            <a:pPr lvl="1"/>
            <a:r>
              <a:rPr lang="en-US" dirty="0"/>
              <a:t>proc</a:t>
            </a:r>
          </a:p>
          <a:p>
            <a:pPr lvl="2"/>
            <a:r>
              <a:rPr lang="en-US" dirty="0"/>
              <a:t>::super namespace</a:t>
            </a:r>
          </a:p>
          <a:p>
            <a:pPr lvl="2"/>
            <a:r>
              <a:rPr lang="en-US" dirty="0"/>
              <a:t>protected from re-definition</a:t>
            </a:r>
          </a:p>
          <a:p>
            <a:pPr lvl="1"/>
            <a:r>
              <a:rPr lang="en-US" dirty="0"/>
              <a:t>func (</a:t>
            </a:r>
            <a:r>
              <a:rPr lang="en-US" dirty="0" err="1"/>
              <a:t>fn</a:t>
            </a:r>
            <a:r>
              <a:rPr lang="en-US" dirty="0"/>
              <a:t>)</a:t>
            </a:r>
          </a:p>
          <a:p>
            <a:pPr lvl="2"/>
            <a:r>
              <a:rPr lang="en-US" dirty="0"/>
              <a:t>context bound</a:t>
            </a:r>
          </a:p>
          <a:p>
            <a:pPr lvl="1"/>
            <a:r>
              <a:rPr lang="en-US" dirty="0"/>
              <a:t>method</a:t>
            </a:r>
          </a:p>
          <a:p>
            <a:pPr lvl="2"/>
            <a:r>
              <a:rPr lang="en-US" dirty="0"/>
              <a:t>this, prototype bound</a:t>
            </a:r>
          </a:p>
          <a:p>
            <a:r>
              <a:rPr lang="en-US" dirty="0"/>
              <a:t>Mint-Paths</a:t>
            </a:r>
          </a:p>
          <a:p>
            <a:pPr lvl="1"/>
            <a:r>
              <a:rPr lang="en-US" dirty="0"/>
              <a:t>All commands are namespace types and get minted</a:t>
            </a:r>
          </a:p>
          <a:p>
            <a:pPr lvl="1"/>
            <a:endParaRPr lang="en-US" dirty="0"/>
          </a:p>
          <a:p>
            <a:pPr lvl="2"/>
            <a:endParaRPr lang="en-US" dirty="0"/>
          </a:p>
        </p:txBody>
      </p:sp>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allaboutwindowsphone.com/images/appicons/47722.png">
            <a:extLst>
              <a:ext uri="{FF2B5EF4-FFF2-40B4-BE49-F238E27FC236}">
                <a16:creationId xmlns:a16="http://schemas.microsoft.com/office/drawing/2014/main" id="{C59B1A88-6432-477B-8A56-B23BACF5DC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75540" y="5818318"/>
            <a:ext cx="435497" cy="4354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lated image">
            <a:extLst>
              <a:ext uri="{FF2B5EF4-FFF2-40B4-BE49-F238E27FC236}">
                <a16:creationId xmlns:a16="http://schemas.microsoft.com/office/drawing/2014/main" id="{1EC86C06-134E-48D9-9DF2-8EC1B3523C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11000" y="6388893"/>
            <a:ext cx="300037" cy="30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26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solidFill>
                  <a:schemeClr val="bg1">
                    <a:lumMod val="50000"/>
                  </a:schemeClr>
                </a:solidFill>
              </a:rPr>
              <a:t>Eval</a:t>
            </a:r>
            <a:r>
              <a:rPr lang="en-US" dirty="0"/>
              <a:t>: Expressions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lstStyle/>
          <a:p>
            <a:r>
              <a:rPr lang="en-US" dirty="0"/>
              <a:t>Contexts where it is implicit eval</a:t>
            </a:r>
          </a:p>
          <a:p>
            <a:pPr lvl="1"/>
            <a:r>
              <a:rPr lang="en-US" dirty="0" err="1"/>
              <a:t>pathx</a:t>
            </a:r>
            <a:r>
              <a:rPr lang="en-US" dirty="0"/>
              <a:t> invokes ()</a:t>
            </a:r>
          </a:p>
          <a:p>
            <a:pPr lvl="1"/>
            <a:r>
              <a:rPr lang="en-US" dirty="0" err="1"/>
              <a:t>pathx</a:t>
            </a:r>
            <a:r>
              <a:rPr lang="en-US" dirty="0"/>
              <a:t> indices []</a:t>
            </a:r>
          </a:p>
          <a:p>
            <a:pPr lvl="1"/>
            <a:r>
              <a:rPr lang="en-US" dirty="0" err="1"/>
              <a:t>tcs</a:t>
            </a:r>
            <a:r>
              <a:rPr lang="en-US" dirty="0"/>
              <a:t>-line </a:t>
            </a:r>
          </a:p>
          <a:p>
            <a:pPr lvl="2"/>
            <a:r>
              <a:rPr lang="en-US" dirty="0"/>
              <a:t>text command statement</a:t>
            </a:r>
          </a:p>
          <a:p>
            <a:pPr lvl="1"/>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34</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lstStyle/>
          <a:p>
            <a:r>
              <a:rPr lang="en-US" dirty="0"/>
              <a:t>Operators</a:t>
            </a:r>
          </a:p>
          <a:p>
            <a:pPr lvl="1"/>
            <a:r>
              <a:rPr lang="en-US" dirty="0"/>
              <a:t>new …</a:t>
            </a:r>
          </a:p>
          <a:p>
            <a:pPr lvl="1"/>
            <a:r>
              <a:rPr lang="en-US" dirty="0"/>
              <a:t>func …</a:t>
            </a:r>
          </a:p>
          <a:p>
            <a:pPr lvl="1"/>
            <a:r>
              <a:rPr lang="en-US" dirty="0"/>
              <a:t>= (op-assign)</a:t>
            </a:r>
          </a:p>
          <a:p>
            <a:pPr lvl="1"/>
            <a:r>
              <a:rPr lang="en-US" dirty="0"/>
              <a:t>numeric ops</a:t>
            </a:r>
          </a:p>
          <a:p>
            <a:pPr lvl="2"/>
            <a:r>
              <a:rPr lang="en-US" dirty="0"/>
              <a:t>.qualifiers for typing</a:t>
            </a:r>
          </a:p>
          <a:p>
            <a:pPr lvl="1"/>
            <a:r>
              <a:rPr lang="en-US" dirty="0"/>
              <a:t>==</a:t>
            </a:r>
          </a:p>
          <a:p>
            <a:pPr lvl="2"/>
            <a:r>
              <a:rPr lang="en-US" dirty="0"/>
              <a:t>===, ==~, !=, !==, !=~</a:t>
            </a:r>
          </a:p>
          <a:p>
            <a:pPr lvl="1"/>
            <a:r>
              <a:rPr lang="en-US" dirty="0"/>
              <a:t>Short Circuit Boolean Ops</a:t>
            </a:r>
          </a:p>
          <a:p>
            <a:pPr lvl="2"/>
            <a:r>
              <a:rPr lang="en-US" dirty="0"/>
              <a:t>||, &amp;&amp;</a:t>
            </a:r>
          </a:p>
          <a:p>
            <a:pPr lvl="1"/>
            <a:endParaRPr lang="en-US" dirty="0"/>
          </a:p>
          <a:p>
            <a:pPr lvl="2"/>
            <a:endParaRPr lang="en-US" dirty="0"/>
          </a:p>
        </p:txBody>
      </p:sp>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allaboutwindowsphone.com/images/appicons/47722.png">
            <a:extLst>
              <a:ext uri="{FF2B5EF4-FFF2-40B4-BE49-F238E27FC236}">
                <a16:creationId xmlns:a16="http://schemas.microsoft.com/office/drawing/2014/main" id="{C59B1A88-6432-477B-8A56-B23BACF5DC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49550" y="3370273"/>
            <a:ext cx="435497" cy="4354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lated image">
            <a:extLst>
              <a:ext uri="{FF2B5EF4-FFF2-40B4-BE49-F238E27FC236}">
                <a16:creationId xmlns:a16="http://schemas.microsoft.com/office/drawing/2014/main" id="{1EC86C06-134E-48D9-9DF2-8EC1B3523C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11000" y="6388893"/>
            <a:ext cx="300037" cy="30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977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solidFill>
                  <a:schemeClr val="bg1">
                    <a:lumMod val="50000"/>
                  </a:schemeClr>
                </a:solidFill>
              </a:rPr>
              <a:t>Path Expressions</a:t>
            </a:r>
            <a:r>
              <a:rPr lang="en-US" dirty="0"/>
              <a:t>: Operators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lstStyle/>
          <a:p>
            <a:r>
              <a:rPr lang="en-US" dirty="0" err="1"/>
              <a:t>PathX</a:t>
            </a:r>
            <a:r>
              <a:rPr lang="en-US" dirty="0"/>
              <a:t> Operators </a:t>
            </a:r>
            <a:r>
              <a:rPr lang="en-US" i="1" dirty="0">
                <a:solidFill>
                  <a:schemeClr val="bg1">
                    <a:lumMod val="65000"/>
                  </a:schemeClr>
                </a:solidFill>
              </a:rPr>
              <a:t>(</a:t>
            </a:r>
            <a:r>
              <a:rPr lang="en-US" i="1" dirty="0" err="1">
                <a:solidFill>
                  <a:schemeClr val="bg1">
                    <a:lumMod val="65000"/>
                  </a:schemeClr>
                </a:solidFill>
              </a:rPr>
              <a:t>incl</a:t>
            </a:r>
            <a:r>
              <a:rPr lang="en-US" i="1" dirty="0">
                <a:solidFill>
                  <a:schemeClr val="bg1">
                    <a:lumMod val="65000"/>
                  </a:schemeClr>
                </a:solidFill>
              </a:rPr>
              <a:t> reserved)</a:t>
            </a:r>
            <a:endParaRPr lang="en-US" i="1" dirty="0"/>
          </a:p>
          <a:p>
            <a:pPr lvl="1"/>
            <a:r>
              <a:rPr lang="en-US" dirty="0"/>
              <a:t>. operator</a:t>
            </a:r>
          </a:p>
          <a:p>
            <a:pPr lvl="2"/>
            <a:r>
              <a:rPr lang="en-US" dirty="0"/>
              <a:t>.*() invoke</a:t>
            </a:r>
          </a:p>
          <a:p>
            <a:pPr lvl="2"/>
            <a:r>
              <a:rPr lang="en-US" dirty="0"/>
              <a:t>.. cascade</a:t>
            </a:r>
          </a:p>
          <a:p>
            <a:pPr lvl="1"/>
            <a:r>
              <a:rPr lang="en-US" dirty="0"/>
              <a:t>:: and ! binding operators</a:t>
            </a:r>
          </a:p>
          <a:p>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35</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lstStyle/>
          <a:p>
            <a:r>
              <a:rPr lang="en-US" dirty="0" err="1"/>
              <a:t>PathX</a:t>
            </a:r>
            <a:endParaRPr lang="en-US" dirty="0"/>
          </a:p>
          <a:p>
            <a:pPr lvl="1"/>
            <a:r>
              <a:rPr lang="en-US" dirty="0"/>
              <a:t>$$,$?,$!,$:</a:t>
            </a:r>
          </a:p>
          <a:p>
            <a:pPr lvl="1"/>
            <a:r>
              <a:rPr lang="en-US" dirty="0"/>
              <a:t>&amp;:, &amp;?</a:t>
            </a:r>
          </a:p>
          <a:p>
            <a:pPr lvl="1"/>
            <a:r>
              <a:rPr lang="en-US" dirty="0"/>
              <a:t>delete &amp;</a:t>
            </a:r>
          </a:p>
          <a:p>
            <a:pPr lvl="1"/>
            <a:r>
              <a:rPr lang="en-US" dirty="0"/>
              <a:t>&amp;&amp; </a:t>
            </a:r>
            <a:r>
              <a:rPr lang="en-US" dirty="0" err="1"/>
              <a:t>upvar</a:t>
            </a:r>
            <a:endParaRPr lang="en-US" dirty="0"/>
          </a:p>
          <a:p>
            <a:pPr lvl="1"/>
            <a:r>
              <a:rPr lang="en-US" dirty="0"/>
              <a:t>(expr), {}, [expr]</a:t>
            </a:r>
          </a:p>
          <a:p>
            <a:r>
              <a:rPr lang="en-US" dirty="0"/>
              <a:t>“”, {}, [] and </a:t>
            </a:r>
            <a:r>
              <a:rPr lang="en-US" dirty="0" err="1"/>
              <a:t>tcp</a:t>
            </a:r>
            <a:r>
              <a:rPr lang="en-US" dirty="0"/>
              <a:t> </a:t>
            </a:r>
          </a:p>
          <a:p>
            <a:pPr lvl="1"/>
            <a:r>
              <a:rPr lang="en-US" dirty="0"/>
              <a:t>token/macro rules</a:t>
            </a:r>
          </a:p>
        </p:txBody>
      </p:sp>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956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t>Path-Expressions: </a:t>
            </a:r>
            <a:r>
              <a:rPr lang="en-US" dirty="0" err="1"/>
              <a:t>VarRefs</a:t>
            </a:r>
            <a:endParaRPr lang="en-US" dirty="0"/>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lstStyle/>
          <a:p>
            <a:r>
              <a:rPr lang="en-US" dirty="0"/>
              <a:t>Name Partitioning</a:t>
            </a:r>
          </a:p>
          <a:p>
            <a:pPr lvl="1"/>
            <a:r>
              <a:rPr lang="en-US" dirty="0"/>
              <a:t>…</a:t>
            </a:r>
          </a:p>
          <a:p>
            <a:pPr lvl="1"/>
            <a:r>
              <a:rPr lang="en-US" dirty="0"/>
              <a:t>this</a:t>
            </a:r>
          </a:p>
          <a:p>
            <a:pPr lvl="1"/>
            <a:r>
              <a:rPr lang="en-US" dirty="0"/>
              <a:t>super</a:t>
            </a:r>
          </a:p>
          <a:p>
            <a:pPr lvl="1"/>
            <a:r>
              <a:rPr lang="en-US" dirty="0"/>
              <a:t>@key, </a:t>
            </a:r>
            <a:r>
              <a:rPr lang="en-US" dirty="0" err="1"/>
              <a:t>key@qualifier</a:t>
            </a:r>
            <a:endParaRPr lang="en-US" dirty="0"/>
          </a:p>
          <a:p>
            <a:pPr lvl="1"/>
            <a:r>
              <a:rPr lang="en-US" dirty="0"/>
              <a:t>{literal-key-closing}</a:t>
            </a:r>
          </a:p>
          <a:p>
            <a:pPr lvl="2"/>
            <a:r>
              <a:rPr lang="en-US" dirty="0"/>
              <a:t>escape rules</a:t>
            </a:r>
          </a:p>
          <a:p>
            <a:r>
              <a:rPr lang="en-US" dirty="0"/>
              <a:t>Valid Name Patterns</a:t>
            </a:r>
          </a:p>
          <a:p>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36</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lstStyle/>
          <a:p>
            <a:r>
              <a:rPr lang="en-US" dirty="0"/>
              <a:t>Variable References</a:t>
            </a:r>
          </a:p>
          <a:p>
            <a:r>
              <a:rPr lang="en-US" dirty="0"/>
              <a:t>&amp; Operator</a:t>
            </a:r>
          </a:p>
          <a:p>
            <a:pPr lvl="1"/>
            <a:r>
              <a:rPr lang="en-US" dirty="0"/>
              <a:t>Stack-Context References</a:t>
            </a:r>
          </a:p>
          <a:p>
            <a:pPr lvl="2"/>
            <a:r>
              <a:rPr lang="en-US" dirty="0"/>
              <a:t>&amp;(#)</a:t>
            </a:r>
          </a:p>
          <a:p>
            <a:pPr lvl="1"/>
            <a:r>
              <a:rPr lang="en-US" dirty="0"/>
              <a:t>&amp;</a:t>
            </a:r>
            <a:r>
              <a:rPr lang="en-US" dirty="0" err="1"/>
              <a:t>pathx</a:t>
            </a:r>
            <a:r>
              <a:rPr lang="en-US" dirty="0"/>
              <a:t> – deferred binding</a:t>
            </a:r>
          </a:p>
          <a:p>
            <a:pPr lvl="1"/>
            <a:r>
              <a:rPr lang="en-US" dirty="0"/>
              <a:t>[expr] =&gt; {scalar-key}</a:t>
            </a:r>
          </a:p>
          <a:p>
            <a:pPr lvl="1"/>
            <a:r>
              <a:rPr lang="en-US" dirty="0"/>
              <a:t>&amp;&amp; </a:t>
            </a:r>
            <a:r>
              <a:rPr lang="en-US" dirty="0" err="1"/>
              <a:t>Upvar</a:t>
            </a:r>
            <a:r>
              <a:rPr lang="en-US" dirty="0"/>
              <a:t> model</a:t>
            </a:r>
          </a:p>
          <a:p>
            <a:pPr lvl="1"/>
            <a:endParaRPr lang="en-US" dirty="0"/>
          </a:p>
        </p:txBody>
      </p:sp>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640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p:txBody>
          <a:bodyPr/>
          <a:lstStyle/>
          <a:p>
            <a:r>
              <a:rPr lang="en-US" dirty="0">
                <a:solidFill>
                  <a:schemeClr val="bg1">
                    <a:lumMod val="50000"/>
                  </a:schemeClr>
                </a:solidFill>
              </a:rPr>
              <a:t>Namespaces</a:t>
            </a:r>
            <a:r>
              <a:rPr lang="en-US" dirty="0"/>
              <a:t>:</a:t>
            </a:r>
          </a:p>
        </p:txBody>
      </p:sp>
      <p:sp>
        <p:nvSpPr>
          <p:cNvPr id="3" name="Text Placeholder 2">
            <a:extLst>
              <a:ext uri="{FF2B5EF4-FFF2-40B4-BE49-F238E27FC236}">
                <a16:creationId xmlns:a16="http://schemas.microsoft.com/office/drawing/2014/main" id="{45E47641-4108-4551-9CEF-FEFF7B0780F1}"/>
              </a:ext>
            </a:extLst>
          </p:cNvPr>
          <p:cNvSpPr>
            <a:spLocks noGrp="1"/>
          </p:cNvSpPr>
          <p:nvPr>
            <p:ph type="body" idx="1"/>
          </p:nvPr>
        </p:nvSpPr>
        <p:spPr/>
        <p:txBody>
          <a:bodyPr/>
          <a:lstStyle/>
          <a:p>
            <a:r>
              <a:rPr lang="en-US" dirty="0"/>
              <a:t>Foundation</a:t>
            </a:r>
          </a:p>
        </p:txBody>
      </p:sp>
      <p:sp>
        <p:nvSpPr>
          <p:cNvPr id="9" name="Content Placeholder 8">
            <a:extLst>
              <a:ext uri="{FF2B5EF4-FFF2-40B4-BE49-F238E27FC236}">
                <a16:creationId xmlns:a16="http://schemas.microsoft.com/office/drawing/2014/main" id="{CE61B61C-0993-4631-90F6-57AB84C6339E}"/>
              </a:ext>
            </a:extLst>
          </p:cNvPr>
          <p:cNvSpPr>
            <a:spLocks noGrp="1"/>
          </p:cNvSpPr>
          <p:nvPr>
            <p:ph sz="half" idx="2"/>
          </p:nvPr>
        </p:nvSpPr>
        <p:spPr/>
        <p:txBody>
          <a:bodyPr/>
          <a:lstStyle/>
          <a:p>
            <a:r>
              <a:rPr lang="en-US" dirty="0"/>
              <a:t>Namespaces</a:t>
            </a:r>
          </a:p>
          <a:p>
            <a:pPr lvl="1"/>
            <a:r>
              <a:rPr lang="en-US" dirty="0"/>
              <a:t>::super</a:t>
            </a:r>
          </a:p>
          <a:p>
            <a:pPr lvl="1"/>
            <a:r>
              <a:rPr lang="en-US" dirty="0"/>
              <a:t>::system</a:t>
            </a:r>
          </a:p>
          <a:p>
            <a:pPr lvl="2"/>
            <a:r>
              <a:rPr lang="en-US" dirty="0"/>
              <a:t>::afm</a:t>
            </a:r>
          </a:p>
          <a:p>
            <a:pPr lvl="1"/>
            <a:r>
              <a:rPr lang="en-US" dirty="0"/>
              <a:t>::shell</a:t>
            </a:r>
          </a:p>
          <a:p>
            <a:pPr lvl="1"/>
            <a:r>
              <a:rPr lang="en-US" dirty="0"/>
              <a:t>::app</a:t>
            </a:r>
          </a:p>
          <a:p>
            <a:pPr lvl="2"/>
            <a:r>
              <a:rPr lang="en-US" dirty="0"/>
              <a:t>::script</a:t>
            </a:r>
          </a:p>
          <a:p>
            <a:pPr lvl="1"/>
            <a:r>
              <a:rPr lang="en-US" dirty="0"/>
              <a:t>::global</a:t>
            </a:r>
          </a:p>
          <a:p>
            <a:pPr lvl="2"/>
            <a:r>
              <a:rPr lang="en-US" dirty="0"/>
              <a:t>modules</a:t>
            </a:r>
          </a:p>
        </p:txBody>
      </p:sp>
      <p:sp>
        <p:nvSpPr>
          <p:cNvPr id="10" name="Text Placeholder 9">
            <a:extLst>
              <a:ext uri="{FF2B5EF4-FFF2-40B4-BE49-F238E27FC236}">
                <a16:creationId xmlns:a16="http://schemas.microsoft.com/office/drawing/2014/main" id="{382AABEF-98B4-4069-9774-D816D86E83A3}"/>
              </a:ext>
            </a:extLst>
          </p:cNvPr>
          <p:cNvSpPr>
            <a:spLocks noGrp="1"/>
          </p:cNvSpPr>
          <p:nvPr>
            <p:ph type="body" sz="quarter" idx="3"/>
          </p:nvPr>
        </p:nvSpPr>
        <p:spPr/>
        <p:txBody>
          <a:bodyPr/>
          <a:lstStyle/>
          <a:p>
            <a:r>
              <a:rPr lang="en-US" dirty="0"/>
              <a:t>Concepts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quarter" idx="4"/>
          </p:nvPr>
        </p:nvSpPr>
        <p:spPr/>
        <p:txBody>
          <a:bodyPr>
            <a:normAutofit fontScale="92500" lnSpcReduction="20000"/>
          </a:bodyPr>
          <a:lstStyle/>
          <a:p>
            <a:r>
              <a:rPr lang="en-US" dirty="0"/>
              <a:t>Minting</a:t>
            </a:r>
          </a:p>
          <a:p>
            <a:pPr lvl="1"/>
            <a:r>
              <a:rPr lang="en-US" dirty="0"/>
              <a:t>namespace command</a:t>
            </a:r>
          </a:p>
          <a:p>
            <a:pPr lvl="1"/>
            <a:r>
              <a:rPr lang="en-US" dirty="0"/>
              <a:t>mint-name concepts</a:t>
            </a:r>
          </a:p>
          <a:p>
            <a:pPr lvl="1"/>
            <a:r>
              <a:rPr lang="en-US" dirty="0"/>
              <a:t>minting rules</a:t>
            </a:r>
          </a:p>
          <a:p>
            <a:r>
              <a:rPr lang="en-US" dirty="0"/>
              <a:t>Where Procs Live</a:t>
            </a:r>
          </a:p>
          <a:p>
            <a:r>
              <a:rPr lang="en-US" dirty="0"/>
              <a:t>Where System information is</a:t>
            </a:r>
          </a:p>
          <a:p>
            <a:r>
              <a:rPr lang="en-US" dirty="0"/>
              <a:t>User owned</a:t>
            </a:r>
          </a:p>
          <a:p>
            <a:r>
              <a:rPr lang="en-US" dirty="0"/>
              <a:t>Names</a:t>
            </a:r>
          </a:p>
          <a:p>
            <a:pPr lvl="1"/>
            <a:r>
              <a:rPr lang="en-US" dirty="0"/>
              <a:t>CamelCase</a:t>
            </a:r>
          </a:p>
          <a:p>
            <a:pPr lvl="1"/>
            <a:r>
              <a:rPr lang="en-US" dirty="0"/>
              <a:t>Hyphenated</a:t>
            </a:r>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p:txBody>
          <a:bodyPr/>
          <a:lstStyle/>
          <a:p>
            <a:fld id="{105BAA42-C468-4EF5-AA42-7CC2BF194DB1}" type="slidenum">
              <a:rPr lang="en-US" smtClean="0"/>
              <a:t>37</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431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t>Commands: Categories - patterns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lstStyle/>
          <a:p>
            <a:r>
              <a:rPr lang="en-US" dirty="0"/>
              <a:t>Locations</a:t>
            </a:r>
          </a:p>
          <a:p>
            <a:pPr lvl="1"/>
            <a:r>
              <a:rPr lang="en-US" dirty="0"/>
              <a:t>Modules</a:t>
            </a:r>
          </a:p>
          <a:p>
            <a:pPr lvl="2"/>
            <a:r>
              <a:rPr lang="en-US" dirty="0"/>
              <a:t>::super proc space</a:t>
            </a:r>
          </a:p>
          <a:p>
            <a:pPr lvl="2"/>
            <a:r>
              <a:rPr lang="en-US" dirty="0"/>
              <a:t>::app, ::lib</a:t>
            </a:r>
          </a:p>
          <a:p>
            <a:pPr lvl="2"/>
            <a:r>
              <a:rPr lang="en-US" dirty="0"/>
              <a:t>reserved</a:t>
            </a:r>
          </a:p>
          <a:p>
            <a:pPr lvl="3"/>
            <a:r>
              <a:rPr lang="en-US" dirty="0"/>
              <a:t>::</a:t>
            </a:r>
            <a:r>
              <a:rPr lang="en-US" dirty="0" err="1"/>
              <a:t>globals</a:t>
            </a:r>
            <a:r>
              <a:rPr lang="en-US" dirty="0"/>
              <a:t> – for local composers</a:t>
            </a:r>
          </a:p>
          <a:p>
            <a:pPr lvl="3"/>
            <a:r>
              <a:rPr lang="en-US" dirty="0"/>
              <a:t>::afm, ::system, ::shell</a:t>
            </a:r>
          </a:p>
          <a:p>
            <a:pPr lvl="3"/>
            <a:r>
              <a:rPr lang="en-US" dirty="0"/>
              <a:t>::app, ::script</a:t>
            </a:r>
          </a:p>
          <a:p>
            <a:r>
              <a:rPr lang="en-US" dirty="0"/>
              <a:t>Module Naming pattern</a:t>
            </a:r>
          </a:p>
          <a:p>
            <a:pPr lvl="1"/>
            <a:r>
              <a:rPr lang="en-US" dirty="0"/>
              <a:t>domain – like package model</a:t>
            </a:r>
          </a:p>
          <a:p>
            <a:pPr lvl="1"/>
            <a:r>
              <a:rPr lang="en-US" dirty="0" err="1"/>
              <a:t>uuids</a:t>
            </a:r>
            <a:r>
              <a:rPr lang="en-US" dirty="0"/>
              <a:t> – anon modularization</a:t>
            </a:r>
          </a:p>
          <a:p>
            <a:pPr lvl="3"/>
            <a:endParaRPr lang="en-US" dirty="0"/>
          </a:p>
          <a:p>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38</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normAutofit/>
          </a:bodyPr>
          <a:lstStyle/>
          <a:p>
            <a:r>
              <a:rPr lang="en-US" dirty="0"/>
              <a:t>Naming Patterns</a:t>
            </a:r>
          </a:p>
          <a:p>
            <a:pPr lvl="1"/>
            <a:r>
              <a:rPr lang="en-US" dirty="0"/>
              <a:t>Case Usage</a:t>
            </a:r>
          </a:p>
          <a:p>
            <a:pPr lvl="2"/>
            <a:r>
              <a:rPr lang="en-US" dirty="0"/>
              <a:t>Uppercase – factory </a:t>
            </a:r>
            <a:r>
              <a:rPr lang="en-US" i="1" dirty="0"/>
              <a:t>(new)</a:t>
            </a:r>
            <a:endParaRPr lang="en-US" dirty="0"/>
          </a:p>
          <a:p>
            <a:pPr lvl="2"/>
            <a:r>
              <a:rPr lang="en-US" dirty="0"/>
              <a:t>Lowercase - variable</a:t>
            </a:r>
          </a:p>
          <a:p>
            <a:pPr lvl="1"/>
            <a:r>
              <a:rPr lang="en-US" dirty="0"/>
              <a:t>CamelCase - methods</a:t>
            </a:r>
          </a:p>
          <a:p>
            <a:pPr lvl="1"/>
            <a:r>
              <a:rPr lang="en-US" dirty="0"/>
              <a:t>Hyphenated - functions</a:t>
            </a:r>
          </a:p>
          <a:p>
            <a:pPr lvl="1"/>
            <a:r>
              <a:rPr lang="en-US" dirty="0"/>
              <a:t>Special commentary</a:t>
            </a:r>
          </a:p>
          <a:p>
            <a:pPr lvl="2"/>
            <a:r>
              <a:rPr lang="en-US" dirty="0"/>
              <a:t>@names</a:t>
            </a:r>
          </a:p>
          <a:p>
            <a:pPr lvl="2"/>
            <a:r>
              <a:rPr lang="en-US" dirty="0"/>
              <a:t>this-… names</a:t>
            </a:r>
          </a:p>
          <a:p>
            <a:pPr lvl="2"/>
            <a:r>
              <a:rPr lang="en-US" dirty="0"/>
              <a:t>super</a:t>
            </a:r>
          </a:p>
        </p:txBody>
      </p:sp>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694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a:xfrm>
            <a:off x="838200" y="365125"/>
            <a:ext cx="10515600" cy="1325563"/>
          </a:xfrm>
        </p:spPr>
        <p:txBody>
          <a:bodyPr/>
          <a:lstStyle/>
          <a:p>
            <a:r>
              <a:rPr lang="en-US" dirty="0">
                <a:solidFill>
                  <a:schemeClr val="bg1">
                    <a:lumMod val="50000"/>
                  </a:schemeClr>
                </a:solidFill>
              </a:rPr>
              <a:t>Commands</a:t>
            </a:r>
            <a:r>
              <a:rPr lang="en-US" dirty="0"/>
              <a:t>: Categories - groupings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half" idx="2"/>
          </p:nvPr>
        </p:nvSpPr>
        <p:spPr>
          <a:xfrm>
            <a:off x="6172200" y="1825625"/>
            <a:ext cx="5181600" cy="4351338"/>
          </a:xfrm>
        </p:spPr>
        <p:txBody>
          <a:bodyPr/>
          <a:lstStyle/>
          <a:p>
            <a:r>
              <a:rPr lang="en-US" dirty="0"/>
              <a:t>time-</a:t>
            </a:r>
          </a:p>
          <a:p>
            <a:r>
              <a:rPr lang="en-US" dirty="0"/>
              <a:t>?put*</a:t>
            </a:r>
          </a:p>
          <a:p>
            <a:r>
              <a:rPr lang="en-US" dirty="0"/>
              <a:t>@*</a:t>
            </a:r>
          </a:p>
          <a:p>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a:xfrm>
            <a:off x="838200" y="6356350"/>
            <a:ext cx="2743200" cy="365125"/>
          </a:xfrm>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a:xfrm>
            <a:off x="4038600" y="6356350"/>
            <a:ext cx="4114800" cy="365125"/>
          </a:xfrm>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a:xfrm>
            <a:off x="8610600" y="6356350"/>
            <a:ext cx="2743200" cy="365125"/>
          </a:xfrm>
        </p:spPr>
        <p:txBody>
          <a:bodyPr/>
          <a:lstStyle/>
          <a:p>
            <a:fld id="{105BAA42-C468-4EF5-AA42-7CC2BF194DB1}" type="slidenum">
              <a:rPr lang="en-US" smtClean="0"/>
              <a:t>39</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E61B61C-0993-4631-90F6-57AB84C6339E}"/>
              </a:ext>
            </a:extLst>
          </p:cNvPr>
          <p:cNvSpPr>
            <a:spLocks noGrp="1"/>
          </p:cNvSpPr>
          <p:nvPr>
            <p:ph sz="half" idx="1"/>
          </p:nvPr>
        </p:nvSpPr>
        <p:spPr/>
        <p:txBody>
          <a:bodyPr>
            <a:normAutofit/>
          </a:bodyPr>
          <a:lstStyle/>
          <a:p>
            <a:r>
              <a:rPr lang="en-US" dirty="0"/>
              <a:t>file-, </a:t>
            </a:r>
            <a:r>
              <a:rPr lang="en-US" dirty="0" err="1"/>
              <a:t>dir</a:t>
            </a:r>
            <a:r>
              <a:rPr lang="en-US" dirty="0"/>
              <a:t>-, fs-</a:t>
            </a:r>
          </a:p>
          <a:p>
            <a:r>
              <a:rPr lang="en-US" dirty="0"/>
              <a:t>string-</a:t>
            </a:r>
          </a:p>
          <a:p>
            <a:r>
              <a:rPr lang="en-US" dirty="0"/>
              <a:t>mint-</a:t>
            </a:r>
          </a:p>
          <a:p>
            <a:r>
              <a:rPr lang="en-US" dirty="0" err="1"/>
              <a:t>sql</a:t>
            </a:r>
            <a:r>
              <a:rPr lang="en-US" dirty="0"/>
              <a:t>-</a:t>
            </a:r>
          </a:p>
          <a:p>
            <a:endParaRPr lang="en-US" dirty="0"/>
          </a:p>
        </p:txBody>
      </p:sp>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134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90AC-48A1-4299-9B85-6DA4F0F491D5}"/>
              </a:ext>
            </a:extLst>
          </p:cNvPr>
          <p:cNvSpPr>
            <a:spLocks noGrp="1"/>
          </p:cNvSpPr>
          <p:nvPr>
            <p:ph type="title"/>
          </p:nvPr>
        </p:nvSpPr>
        <p:spPr/>
        <p:txBody>
          <a:bodyPr/>
          <a:lstStyle/>
          <a:p>
            <a:r>
              <a:rPr lang="en-US" dirty="0">
                <a:solidFill>
                  <a:schemeClr val="bg1">
                    <a:lumMod val="50000"/>
                  </a:schemeClr>
                </a:solidFill>
              </a:rPr>
              <a:t>Commands</a:t>
            </a:r>
            <a:r>
              <a:rPr lang="en-US" dirty="0"/>
              <a:t>: include, require, fs-find</a:t>
            </a:r>
          </a:p>
        </p:txBody>
      </p:sp>
      <p:sp>
        <p:nvSpPr>
          <p:cNvPr id="3" name="Text Placeholder 2">
            <a:extLst>
              <a:ext uri="{FF2B5EF4-FFF2-40B4-BE49-F238E27FC236}">
                <a16:creationId xmlns:a16="http://schemas.microsoft.com/office/drawing/2014/main" id="{0D0913F5-9881-4450-9D71-3C06A719637E}"/>
              </a:ext>
            </a:extLst>
          </p:cNvPr>
          <p:cNvSpPr>
            <a:spLocks noGrp="1"/>
          </p:cNvSpPr>
          <p:nvPr>
            <p:ph type="body" idx="1"/>
          </p:nvPr>
        </p:nvSpPr>
        <p:spPr/>
        <p:txBody>
          <a:bodyPr/>
          <a:lstStyle/>
          <a:p>
            <a:r>
              <a:rPr lang="en-US" dirty="0"/>
              <a:t>Key variables</a:t>
            </a:r>
          </a:p>
        </p:txBody>
      </p:sp>
      <p:sp>
        <p:nvSpPr>
          <p:cNvPr id="9" name="Content Placeholder 8">
            <a:extLst>
              <a:ext uri="{FF2B5EF4-FFF2-40B4-BE49-F238E27FC236}">
                <a16:creationId xmlns:a16="http://schemas.microsoft.com/office/drawing/2014/main" id="{CE61B61C-0993-4631-90F6-57AB84C6339E}"/>
              </a:ext>
            </a:extLst>
          </p:cNvPr>
          <p:cNvSpPr>
            <a:spLocks noGrp="1"/>
          </p:cNvSpPr>
          <p:nvPr>
            <p:ph sz="half" idx="2"/>
          </p:nvPr>
        </p:nvSpPr>
        <p:spPr/>
        <p:txBody>
          <a:bodyPr/>
          <a:lstStyle/>
          <a:p>
            <a:r>
              <a:rPr lang="en-US" dirty="0"/>
              <a:t>::system::path</a:t>
            </a:r>
          </a:p>
          <a:p>
            <a:r>
              <a:rPr lang="en-US" dirty="0"/>
              <a:t>::app::path</a:t>
            </a:r>
          </a:p>
          <a:p>
            <a:r>
              <a:rPr lang="en-US" dirty="0"/>
              <a:t>::shell::path</a:t>
            </a:r>
          </a:p>
          <a:p>
            <a:r>
              <a:rPr lang="en-US" dirty="0"/>
              <a:t>::shell::</a:t>
            </a:r>
            <a:r>
              <a:rPr lang="en-US" dirty="0" err="1"/>
              <a:t>ext</a:t>
            </a:r>
            <a:endParaRPr lang="en-US" dirty="0"/>
          </a:p>
          <a:p>
            <a:r>
              <a:rPr lang="en-US" dirty="0"/>
              <a:t>::shell::jails</a:t>
            </a:r>
          </a:p>
        </p:txBody>
      </p:sp>
      <p:sp>
        <p:nvSpPr>
          <p:cNvPr id="10" name="Text Placeholder 9">
            <a:extLst>
              <a:ext uri="{FF2B5EF4-FFF2-40B4-BE49-F238E27FC236}">
                <a16:creationId xmlns:a16="http://schemas.microsoft.com/office/drawing/2014/main" id="{3039257E-78DC-409C-9BB5-5B6B9800E1EA}"/>
              </a:ext>
            </a:extLst>
          </p:cNvPr>
          <p:cNvSpPr>
            <a:spLocks noGrp="1"/>
          </p:cNvSpPr>
          <p:nvPr>
            <p:ph type="body" sz="quarter" idx="3"/>
          </p:nvPr>
        </p:nvSpPr>
        <p:spPr/>
        <p:txBody>
          <a:bodyPr/>
          <a:lstStyle/>
          <a:p>
            <a:r>
              <a:rPr lang="en-US" dirty="0"/>
              <a:t>Extensions</a:t>
            </a:r>
          </a:p>
        </p:txBody>
      </p:sp>
      <p:sp>
        <p:nvSpPr>
          <p:cNvPr id="4" name="Content Placeholder 3">
            <a:extLst>
              <a:ext uri="{FF2B5EF4-FFF2-40B4-BE49-F238E27FC236}">
                <a16:creationId xmlns:a16="http://schemas.microsoft.com/office/drawing/2014/main" id="{C7D9221E-D15D-4168-8380-597D700A4268}"/>
              </a:ext>
            </a:extLst>
          </p:cNvPr>
          <p:cNvSpPr>
            <a:spLocks noGrp="1"/>
          </p:cNvSpPr>
          <p:nvPr>
            <p:ph sz="quarter" idx="4"/>
          </p:nvPr>
        </p:nvSpPr>
        <p:spPr/>
        <p:txBody>
          <a:bodyPr/>
          <a:lstStyle/>
          <a:p>
            <a:r>
              <a:rPr lang="en-US" dirty="0"/>
              <a:t>-</a:t>
            </a:r>
            <a:r>
              <a:rPr lang="en-US" dirty="0" err="1"/>
              <a:t>ncf</a:t>
            </a:r>
            <a:endParaRPr lang="en-US" dirty="0"/>
          </a:p>
          <a:p>
            <a:r>
              <a:rPr lang="en-US" dirty="0"/>
              <a:t>-</a:t>
            </a:r>
            <a:r>
              <a:rPr lang="en-US" dirty="0" err="1"/>
              <a:t>aei</a:t>
            </a:r>
            <a:endParaRPr lang="en-US" dirty="0"/>
          </a:p>
        </p:txBody>
      </p:sp>
      <p:sp>
        <p:nvSpPr>
          <p:cNvPr id="5" name="Date Placeholder 4">
            <a:extLst>
              <a:ext uri="{FF2B5EF4-FFF2-40B4-BE49-F238E27FC236}">
                <a16:creationId xmlns:a16="http://schemas.microsoft.com/office/drawing/2014/main" id="{242EA2D7-4D7D-4690-9DC5-9C9AAC6F8C56}"/>
              </a:ext>
            </a:extLst>
          </p:cNvPr>
          <p:cNvSpPr>
            <a:spLocks noGrp="1"/>
          </p:cNvSpPr>
          <p:nvPr>
            <p:ph type="dt" sz="half" idx="10"/>
          </p:nvPr>
        </p:nvSpPr>
        <p:spPr/>
        <p:txBody>
          <a:bodyPr/>
          <a:lstStyle/>
          <a:p>
            <a:r>
              <a:rPr lang="en-US"/>
              <a:t>11/17/2017</a:t>
            </a:r>
          </a:p>
        </p:txBody>
      </p:sp>
      <p:sp>
        <p:nvSpPr>
          <p:cNvPr id="6" name="Footer Placeholder 5">
            <a:extLst>
              <a:ext uri="{FF2B5EF4-FFF2-40B4-BE49-F238E27FC236}">
                <a16:creationId xmlns:a16="http://schemas.microsoft.com/office/drawing/2014/main" id="{23DE3A08-C126-478E-B31F-4FC97EDB662A}"/>
              </a:ext>
            </a:extLst>
          </p:cNvPr>
          <p:cNvSpPr>
            <a:spLocks noGrp="1"/>
          </p:cNvSpPr>
          <p:nvPr>
            <p:ph type="ftr" sz="quarter" idx="11"/>
          </p:nvPr>
        </p:nvSpPr>
        <p:spPr/>
        <p:txBody>
          <a:bodyPr/>
          <a:lstStyle/>
          <a:p>
            <a:r>
              <a:rPr lang="en-US"/>
              <a:t>TSL Talk by David Simmons, Smallscript Corp (c) 2017</a:t>
            </a:r>
            <a:endParaRPr lang="en-US" dirty="0"/>
          </a:p>
        </p:txBody>
      </p:sp>
      <p:sp>
        <p:nvSpPr>
          <p:cNvPr id="7" name="Slide Number Placeholder 6">
            <a:extLst>
              <a:ext uri="{FF2B5EF4-FFF2-40B4-BE49-F238E27FC236}">
                <a16:creationId xmlns:a16="http://schemas.microsoft.com/office/drawing/2014/main" id="{CFF593E2-9DDD-417E-9CAF-A45D667B5ECB}"/>
              </a:ext>
            </a:extLst>
          </p:cNvPr>
          <p:cNvSpPr>
            <a:spLocks noGrp="1"/>
          </p:cNvSpPr>
          <p:nvPr>
            <p:ph type="sldNum" sz="quarter" idx="12"/>
          </p:nvPr>
        </p:nvSpPr>
        <p:spPr/>
        <p:txBody>
          <a:bodyPr/>
          <a:lstStyle/>
          <a:p>
            <a:fld id="{105BAA42-C468-4EF5-AA42-7CC2BF194DB1}" type="slidenum">
              <a:rPr lang="en-US" smtClean="0"/>
              <a:t>40</a:t>
            </a:fld>
            <a:endParaRPr lang="en-US"/>
          </a:p>
        </p:txBody>
      </p:sp>
      <p:sp>
        <p:nvSpPr>
          <p:cNvPr id="8" name="TextBox 7">
            <a:extLst>
              <a:ext uri="{FF2B5EF4-FFF2-40B4-BE49-F238E27FC236}">
                <a16:creationId xmlns:a16="http://schemas.microsoft.com/office/drawing/2014/main" id="{20C14E1B-5ADB-4E1A-B55A-5819C8D035AC}"/>
              </a:ext>
            </a:extLst>
          </p:cNvPr>
          <p:cNvSpPr txBox="1"/>
          <p:nvPr/>
        </p:nvSpPr>
        <p:spPr>
          <a:xfrm>
            <a:off x="10232020" y="90766"/>
            <a:ext cx="1879922" cy="369332"/>
          </a:xfrm>
          <a:prstGeom prst="rect">
            <a:avLst/>
          </a:prstGeom>
          <a:noFill/>
        </p:spPr>
        <p:txBody>
          <a:bodyPr wrap="square" rtlCol="0">
            <a:spAutoFit/>
          </a:bodyPr>
          <a:lstStyle/>
          <a:p>
            <a:pPr algn="r"/>
            <a:r>
              <a:rPr lang="en-US" b="1" dirty="0">
                <a:solidFill>
                  <a:schemeClr val="accent1"/>
                </a:solidFill>
              </a:rPr>
              <a:t>Language Track</a:t>
            </a:r>
          </a:p>
        </p:txBody>
      </p:sp>
      <p:pic>
        <p:nvPicPr>
          <p:cNvPr id="1028" name="Picture 4" descr="Image result for script icon">
            <a:extLst>
              <a:ext uri="{FF2B5EF4-FFF2-40B4-BE49-F238E27FC236}">
                <a16:creationId xmlns:a16="http://schemas.microsoft.com/office/drawing/2014/main" id="{C6D15637-97D7-46BB-97D4-F5D190182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91" y="6127902"/>
            <a:ext cx="687005" cy="687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cript icon">
            <a:extLst>
              <a:ext uri="{FF2B5EF4-FFF2-40B4-BE49-F238E27FC236}">
                <a16:creationId xmlns:a16="http://schemas.microsoft.com/office/drawing/2014/main" id="{86DBBB30-9B94-4828-96DC-765563B2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766"/>
            <a:ext cx="803596" cy="8071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script icon">
            <a:extLst>
              <a:ext uri="{FF2B5EF4-FFF2-40B4-BE49-F238E27FC236}">
                <a16:creationId xmlns:a16="http://schemas.microsoft.com/office/drawing/2014/main" id="{30832FFC-E472-462B-84D0-8404894F4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1485" y="457380"/>
            <a:ext cx="960457" cy="107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063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41</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2828919" y="2595336"/>
            <a:ext cx="6534161" cy="1569660"/>
          </a:xfrm>
          <a:prstGeom prst="rect">
            <a:avLst/>
          </a:prstGeom>
        </p:spPr>
        <p:txBody>
          <a:bodyPr wrap="none">
            <a:spAutoFit/>
          </a:bodyPr>
          <a:lstStyle/>
          <a:p>
            <a:r>
              <a:rPr lang="en-US" sz="9600" dirty="0">
                <a:solidFill>
                  <a:schemeClr val="bg1">
                    <a:lumMod val="95000"/>
                  </a:schemeClr>
                </a:solidFill>
              </a:rPr>
              <a:t>End of Slides</a:t>
            </a:r>
          </a:p>
        </p:txBody>
      </p:sp>
    </p:spTree>
    <p:extLst>
      <p:ext uri="{BB962C8B-B14F-4D97-AF65-F5344CB8AC3E}">
        <p14:creationId xmlns:p14="http://schemas.microsoft.com/office/powerpoint/2010/main" val="2755771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p:cNvSpPr/>
          <p:nvPr/>
        </p:nvSpPr>
        <p:spPr>
          <a:xfrm>
            <a:off x="838198" y="1690688"/>
            <a:ext cx="10515601" cy="43969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4000" dirty="0"/>
              <a:t>What we are going to see this morning..</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513" y="1877146"/>
            <a:ext cx="2274521" cy="2181287"/>
          </a:xfrm>
          <a:prstGeom prst="rect">
            <a:avLst/>
          </a:prstGeom>
        </p:spPr>
      </p:pic>
      <p:sp>
        <p:nvSpPr>
          <p:cNvPr id="11" name="TextBox 10"/>
          <p:cNvSpPr txBox="1"/>
          <p:nvPr/>
        </p:nvSpPr>
        <p:spPr>
          <a:xfrm>
            <a:off x="741124" y="4060225"/>
            <a:ext cx="2769297" cy="646331"/>
          </a:xfrm>
          <a:prstGeom prst="rect">
            <a:avLst/>
          </a:prstGeom>
          <a:noFill/>
        </p:spPr>
        <p:txBody>
          <a:bodyPr wrap="square" rtlCol="0">
            <a:spAutoFit/>
          </a:bodyPr>
          <a:lstStyle/>
          <a:p>
            <a:pPr algn="ctr"/>
            <a:r>
              <a:rPr lang="en-US" dirty="0">
                <a:solidFill>
                  <a:schemeClr val="bg1"/>
                </a:solidFill>
                <a:latin typeface="Consolas" panose="020B0609020204030204" pitchFamily="49" charset="0"/>
                <a:cs typeface="Arial" panose="020B0604020202020204" pitchFamily="34" charset="0"/>
              </a:rPr>
              <a:t>Aos Engine Family</a:t>
            </a:r>
          </a:p>
          <a:p>
            <a:pPr algn="ctr"/>
            <a:r>
              <a:rPr lang="en-US" dirty="0">
                <a:solidFill>
                  <a:schemeClr val="bg1"/>
                </a:solidFill>
                <a:latin typeface="Consolas" panose="020B0609020204030204" pitchFamily="49" charset="0"/>
                <a:cs typeface="Arial" panose="020B0604020202020204" pitchFamily="34" charset="0"/>
              </a:rPr>
              <a:t>25</a:t>
            </a:r>
            <a:r>
              <a:rPr lang="en-US" baseline="30000" dirty="0">
                <a:solidFill>
                  <a:schemeClr val="bg1"/>
                </a:solidFill>
                <a:latin typeface="Consolas" panose="020B0609020204030204" pitchFamily="49" charset="0"/>
                <a:cs typeface="Arial" panose="020B0604020202020204" pitchFamily="34" charset="0"/>
              </a:rPr>
              <a:t>th</a:t>
            </a:r>
            <a:r>
              <a:rPr lang="en-US" dirty="0">
                <a:solidFill>
                  <a:schemeClr val="bg1"/>
                </a:solidFill>
                <a:latin typeface="Consolas" panose="020B0609020204030204" pitchFamily="49" charset="0"/>
                <a:cs typeface="Arial" panose="020B0604020202020204" pitchFamily="34" charset="0"/>
              </a:rPr>
              <a:t> Anniversary</a:t>
            </a:r>
          </a:p>
        </p:txBody>
      </p:sp>
      <p:sp>
        <p:nvSpPr>
          <p:cNvPr id="12" name="TextBox 11"/>
          <p:cNvSpPr txBox="1"/>
          <p:nvPr/>
        </p:nvSpPr>
        <p:spPr>
          <a:xfrm>
            <a:off x="3761532" y="2410320"/>
            <a:ext cx="6259170" cy="2031325"/>
          </a:xfrm>
          <a:prstGeom prst="rect">
            <a:avLst/>
          </a:prstGeom>
          <a:noFill/>
        </p:spPr>
        <p:txBody>
          <a:bodyPr wrap="square" rtlCol="0">
            <a:spAutoFit/>
          </a:bodyPr>
          <a:lstStyle/>
          <a:p>
            <a:r>
              <a:rPr lang="en-US" sz="3600" dirty="0">
                <a:solidFill>
                  <a:schemeClr val="bg1"/>
                </a:solidFill>
              </a:rPr>
              <a:t>TSL </a:t>
            </a:r>
            <a:endParaRPr lang="en-US" sz="2400" i="1" dirty="0">
              <a:solidFill>
                <a:schemeClr val="bg1"/>
              </a:solidFill>
            </a:endParaRPr>
          </a:p>
          <a:p>
            <a:r>
              <a:rPr lang="en-US" sz="2000" dirty="0">
                <a:solidFill>
                  <a:schemeClr val="bg1"/>
                </a:solidFill>
                <a:latin typeface="Consolas" panose="020B0609020204030204" pitchFamily="49" charset="0"/>
              </a:rPr>
              <a:t>	Text Scripting Language</a:t>
            </a:r>
          </a:p>
          <a:p>
            <a:endParaRPr lang="en-US" dirty="0">
              <a:solidFill>
                <a:schemeClr val="bg1"/>
              </a:solidFill>
            </a:endParaRPr>
          </a:p>
          <a:p>
            <a:r>
              <a:rPr lang="en-US" sz="2800" dirty="0">
                <a:solidFill>
                  <a:schemeClr val="bg1"/>
                </a:solidFill>
              </a:rPr>
              <a:t>AFM</a:t>
            </a:r>
          </a:p>
          <a:p>
            <a:r>
              <a:rPr lang="en-US" sz="2000" dirty="0">
                <a:solidFill>
                  <a:schemeClr val="bg1"/>
                </a:solidFill>
                <a:latin typeface="Consolas" panose="020B0609020204030204" pitchFamily="49" charset="0"/>
              </a:rPr>
              <a:t>	Design and demos</a:t>
            </a:r>
          </a:p>
        </p:txBody>
      </p:sp>
      <p:sp>
        <p:nvSpPr>
          <p:cNvPr id="3" name="Date Placeholder 2"/>
          <p:cNvSpPr>
            <a:spLocks noGrp="1"/>
          </p:cNvSpPr>
          <p:nvPr>
            <p:ph type="dt" sz="half" idx="10"/>
          </p:nvPr>
        </p:nvSpPr>
        <p:spPr/>
        <p:txBody>
          <a:bodyPr/>
          <a:lstStyle/>
          <a:p>
            <a:r>
              <a:rPr lang="en-US"/>
              <a:t>11/17/2017</a:t>
            </a:r>
            <a:endParaRPr lang="en-US" dirty="0"/>
          </a:p>
        </p:txBody>
      </p:sp>
      <p:sp>
        <p:nvSpPr>
          <p:cNvPr id="4" name="Footer Placeholder 3"/>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p:cNvSpPr>
            <a:spLocks noGrp="1"/>
          </p:cNvSpPr>
          <p:nvPr>
            <p:ph type="sldNum" sz="quarter" idx="12"/>
          </p:nvPr>
        </p:nvSpPr>
        <p:spPr/>
        <p:txBody>
          <a:bodyPr/>
          <a:lstStyle/>
          <a:p>
            <a:fld id="{105BAA42-C468-4EF5-AA42-7CC2BF194DB1}" type="slidenum">
              <a:rPr lang="en-US" smtClean="0"/>
              <a:t>42</a:t>
            </a:fld>
            <a:endParaRPr lang="en-US" dirty="0"/>
          </a:p>
        </p:txBody>
      </p:sp>
      <p:sp>
        <p:nvSpPr>
          <p:cNvPr id="6" name="Rectangle 5">
            <a:extLst>
              <a:ext uri="{FF2B5EF4-FFF2-40B4-BE49-F238E27FC236}">
                <a16:creationId xmlns:a16="http://schemas.microsoft.com/office/drawing/2014/main" id="{876DFF4C-BE86-422F-96F8-3AC09D9ABE21}"/>
              </a:ext>
            </a:extLst>
          </p:cNvPr>
          <p:cNvSpPr/>
          <p:nvPr/>
        </p:nvSpPr>
        <p:spPr>
          <a:xfrm>
            <a:off x="1168035" y="4728201"/>
            <a:ext cx="1915474" cy="33369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Rich Web Servers</a:t>
            </a:r>
          </a:p>
        </p:txBody>
      </p:sp>
      <p:sp>
        <p:nvSpPr>
          <p:cNvPr id="13" name="Rectangle 12">
            <a:extLst>
              <a:ext uri="{FF2B5EF4-FFF2-40B4-BE49-F238E27FC236}">
                <a16:creationId xmlns:a16="http://schemas.microsoft.com/office/drawing/2014/main" id="{FE3EBCBC-1596-4E58-8478-DDA5B056F025}"/>
              </a:ext>
            </a:extLst>
          </p:cNvPr>
          <p:cNvSpPr/>
          <p:nvPr/>
        </p:nvSpPr>
        <p:spPr>
          <a:xfrm>
            <a:off x="3263034" y="4721259"/>
            <a:ext cx="1915474" cy="33369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DevOps Toolset</a:t>
            </a:r>
          </a:p>
        </p:txBody>
      </p:sp>
      <p:sp>
        <p:nvSpPr>
          <p:cNvPr id="14" name="Rectangle 13">
            <a:extLst>
              <a:ext uri="{FF2B5EF4-FFF2-40B4-BE49-F238E27FC236}">
                <a16:creationId xmlns:a16="http://schemas.microsoft.com/office/drawing/2014/main" id="{87C8E1B8-BE93-4052-9E39-930A0D15A340}"/>
              </a:ext>
            </a:extLst>
          </p:cNvPr>
          <p:cNvSpPr/>
          <p:nvPr/>
        </p:nvSpPr>
        <p:spPr>
          <a:xfrm>
            <a:off x="5358033" y="4721258"/>
            <a:ext cx="1915474" cy="33369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Repo VFS CMS</a:t>
            </a:r>
          </a:p>
        </p:txBody>
      </p:sp>
      <p:sp>
        <p:nvSpPr>
          <p:cNvPr id="15" name="Rectangle 14">
            <a:extLst>
              <a:ext uri="{FF2B5EF4-FFF2-40B4-BE49-F238E27FC236}">
                <a16:creationId xmlns:a16="http://schemas.microsoft.com/office/drawing/2014/main" id="{E5138DBD-B2CA-44EB-81D3-EA64B0F4ECEF}"/>
              </a:ext>
            </a:extLst>
          </p:cNvPr>
          <p:cNvSpPr/>
          <p:nvPr/>
        </p:nvSpPr>
        <p:spPr>
          <a:xfrm>
            <a:off x="7453032" y="4721257"/>
            <a:ext cx="1915474" cy="33369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Integrated SqLite</a:t>
            </a:r>
          </a:p>
        </p:txBody>
      </p:sp>
      <p:sp>
        <p:nvSpPr>
          <p:cNvPr id="16" name="Rectangle 15">
            <a:extLst>
              <a:ext uri="{FF2B5EF4-FFF2-40B4-BE49-F238E27FC236}">
                <a16:creationId xmlns:a16="http://schemas.microsoft.com/office/drawing/2014/main" id="{4F1AF337-DF98-4288-9C97-1A665CD42545}"/>
              </a:ext>
            </a:extLst>
          </p:cNvPr>
          <p:cNvSpPr/>
          <p:nvPr/>
        </p:nvSpPr>
        <p:spPr>
          <a:xfrm>
            <a:off x="9548031" y="4721256"/>
            <a:ext cx="1533111" cy="333691"/>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Single Binary</a:t>
            </a:r>
          </a:p>
        </p:txBody>
      </p:sp>
      <p:sp>
        <p:nvSpPr>
          <p:cNvPr id="17" name="Rectangle 16">
            <a:extLst>
              <a:ext uri="{FF2B5EF4-FFF2-40B4-BE49-F238E27FC236}">
                <a16:creationId xmlns:a16="http://schemas.microsoft.com/office/drawing/2014/main" id="{5F61943E-C53C-48D6-B47E-02C6CC3452CB}"/>
              </a:ext>
            </a:extLst>
          </p:cNvPr>
          <p:cNvSpPr/>
          <p:nvPr/>
        </p:nvSpPr>
        <p:spPr>
          <a:xfrm>
            <a:off x="9548031" y="5129921"/>
            <a:ext cx="1533111" cy="333691"/>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Config Free</a:t>
            </a:r>
          </a:p>
        </p:txBody>
      </p:sp>
      <p:sp>
        <p:nvSpPr>
          <p:cNvPr id="18" name="Rectangle 17">
            <a:extLst>
              <a:ext uri="{FF2B5EF4-FFF2-40B4-BE49-F238E27FC236}">
                <a16:creationId xmlns:a16="http://schemas.microsoft.com/office/drawing/2014/main" id="{FC535B4D-1CE2-4AC5-B34E-D43118EC7147}"/>
              </a:ext>
            </a:extLst>
          </p:cNvPr>
          <p:cNvSpPr/>
          <p:nvPr/>
        </p:nvSpPr>
        <p:spPr>
          <a:xfrm>
            <a:off x="1168035" y="5129921"/>
            <a:ext cx="1915474" cy="742356"/>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dirty="0"/>
              <a:t>Open Ssl, Certs, Json, Markdown, HTML, TCP, Sockets</a:t>
            </a:r>
          </a:p>
        </p:txBody>
      </p:sp>
      <p:sp>
        <p:nvSpPr>
          <p:cNvPr id="19" name="Rectangle 18">
            <a:extLst>
              <a:ext uri="{FF2B5EF4-FFF2-40B4-BE49-F238E27FC236}">
                <a16:creationId xmlns:a16="http://schemas.microsoft.com/office/drawing/2014/main" id="{DF23D401-DB59-4D2D-9E96-13DB77093FB3}"/>
              </a:ext>
            </a:extLst>
          </p:cNvPr>
          <p:cNvSpPr/>
          <p:nvPr/>
        </p:nvSpPr>
        <p:spPr>
          <a:xfrm>
            <a:off x="3263034" y="5129921"/>
            <a:ext cx="1915474" cy="742356"/>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dirty="0"/>
              <a:t>CLI, Ansi, EventLog, Services, Pipes, Exec, Codecs</a:t>
            </a:r>
          </a:p>
        </p:txBody>
      </p:sp>
      <p:sp>
        <p:nvSpPr>
          <p:cNvPr id="20" name="Rectangle 19">
            <a:extLst>
              <a:ext uri="{FF2B5EF4-FFF2-40B4-BE49-F238E27FC236}">
                <a16:creationId xmlns:a16="http://schemas.microsoft.com/office/drawing/2014/main" id="{FCBE2FF2-827E-4909-B94C-C447BB3DF941}"/>
              </a:ext>
            </a:extLst>
          </p:cNvPr>
          <p:cNvSpPr/>
          <p:nvPr/>
        </p:nvSpPr>
        <p:spPr>
          <a:xfrm>
            <a:off x="9548031" y="5538586"/>
            <a:ext cx="1533110" cy="333691"/>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SymLinks</a:t>
            </a:r>
          </a:p>
        </p:txBody>
      </p:sp>
      <p:sp>
        <p:nvSpPr>
          <p:cNvPr id="21" name="Rectangle 20">
            <a:extLst>
              <a:ext uri="{FF2B5EF4-FFF2-40B4-BE49-F238E27FC236}">
                <a16:creationId xmlns:a16="http://schemas.microsoft.com/office/drawing/2014/main" id="{60A6DAE9-BF4D-45C4-8BE7-4A70E973C0D9}"/>
              </a:ext>
            </a:extLst>
          </p:cNvPr>
          <p:cNvSpPr/>
          <p:nvPr/>
        </p:nvSpPr>
        <p:spPr>
          <a:xfrm>
            <a:off x="7453032" y="5129921"/>
            <a:ext cx="1915474" cy="742356"/>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dirty="0"/>
              <a:t>1</a:t>
            </a:r>
            <a:r>
              <a:rPr lang="en-US" sz="1600" baseline="30000" dirty="0"/>
              <a:t>st</a:t>
            </a:r>
            <a:r>
              <a:rPr lang="en-US" sz="1600" dirty="0"/>
              <a:t> class Sql support</a:t>
            </a:r>
            <a:br>
              <a:rPr lang="en-US" sz="1600" dirty="0"/>
            </a:br>
            <a:r>
              <a:rPr lang="en-US" sz="1600" dirty="0"/>
              <a:t>JSON, Sql Procs</a:t>
            </a:r>
          </a:p>
        </p:txBody>
      </p:sp>
      <p:pic>
        <p:nvPicPr>
          <p:cNvPr id="2052" name="Picture 4" descr="http://96bda424cfcc34d9dd1a-0a7f10f87519dba22d2dbc6233a731e5.r41.cf2.rackcdn.com/knockoutwomenboxing/blog/When-communicating-the-devil-is-in-the-details.jpg">
            <a:extLst>
              <a:ext uri="{FF2B5EF4-FFF2-40B4-BE49-F238E27FC236}">
                <a16:creationId xmlns:a16="http://schemas.microsoft.com/office/drawing/2014/main" id="{568EB803-6BB8-4B21-B4E6-6E65E3592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2106" y="407634"/>
            <a:ext cx="1252352" cy="123982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FBD4B8FD-95EC-4F58-999B-2EE138F8E33E}"/>
              </a:ext>
            </a:extLst>
          </p:cNvPr>
          <p:cNvSpPr/>
          <p:nvPr/>
        </p:nvSpPr>
        <p:spPr>
          <a:xfrm>
            <a:off x="5358033" y="5131850"/>
            <a:ext cx="1915474" cy="742356"/>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solidFill>
                  <a:srgbClr val="FF0000"/>
                </a:solidFill>
              </a:rPr>
              <a:t>acl-security</a:t>
            </a:r>
            <a:r>
              <a:rPr lang="en-US" sz="1600" dirty="0"/>
              <a:t>, file-system, registry, env, time-codec, uuids </a:t>
            </a:r>
          </a:p>
        </p:txBody>
      </p:sp>
      <p:pic>
        <p:nvPicPr>
          <p:cNvPr id="2054" name="Picture 6" descr="Image result for coff">
            <a:extLst>
              <a:ext uri="{FF2B5EF4-FFF2-40B4-BE49-F238E27FC236}">
                <a16:creationId xmlns:a16="http://schemas.microsoft.com/office/drawing/2014/main" id="{516BCE15-183B-4EC3-8C3F-8E3184B8A4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2106" y="2721785"/>
            <a:ext cx="1321814" cy="171986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linux binary format">
            <a:extLst>
              <a:ext uri="{FF2B5EF4-FFF2-40B4-BE49-F238E27FC236}">
                <a16:creationId xmlns:a16="http://schemas.microsoft.com/office/drawing/2014/main" id="{BF221831-5E1F-4673-89C1-9CC5B3CC55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1825334"/>
            <a:ext cx="1421190" cy="1574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527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afm</a:t>
            </a:r>
            <a:br>
              <a:rPr lang="en-US" sz="3600" i="1" dirty="0">
                <a:solidFill>
                  <a:schemeClr val="bg1">
                    <a:lumMod val="65000"/>
                  </a:schemeClr>
                </a:solidFill>
                <a:latin typeface="Consolas" panose="020B0609020204030204" pitchFamily="49" charset="0"/>
              </a:rPr>
            </a:br>
            <a:r>
              <a:rPr lang="en-US" sz="2000" i="1" dirty="0">
                <a:solidFill>
                  <a:schemeClr val="bg1">
                    <a:lumMod val="65000"/>
                  </a:schemeClr>
                </a:solidFill>
                <a:latin typeface="Consolas" panose="020B0609020204030204" pitchFamily="49" charset="0"/>
              </a:rPr>
              <a:t>Year-2</a:t>
            </a:r>
            <a:endParaRPr lang="en-US" sz="2000"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 2017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3783226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6192" y="365125"/>
            <a:ext cx="8347608" cy="1325563"/>
          </a:xfrm>
        </p:spPr>
        <p:txBody>
          <a:bodyPr/>
          <a:lstStyle/>
          <a:p>
            <a:r>
              <a:rPr lang="en-US" dirty="0"/>
              <a:t>Refresher, demos, discussion</a:t>
            </a:r>
          </a:p>
        </p:txBody>
      </p:sp>
      <p:sp>
        <p:nvSpPr>
          <p:cNvPr id="3" name="Content Placeholder 2"/>
          <p:cNvSpPr>
            <a:spLocks noGrp="1"/>
          </p:cNvSpPr>
          <p:nvPr>
            <p:ph idx="1"/>
          </p:nvPr>
        </p:nvSpPr>
        <p:spPr/>
        <p:txBody>
          <a:bodyPr>
            <a:normAutofit/>
          </a:bodyPr>
          <a:lstStyle/>
          <a:p>
            <a:pPr marL="0" indent="0" algn="ctr">
              <a:buNone/>
            </a:pPr>
            <a:r>
              <a:rPr lang="en-US" sz="4600" dirty="0">
                <a:solidFill>
                  <a:schemeClr val="bg1">
                    <a:lumMod val="75000"/>
                  </a:schemeClr>
                </a:solidFill>
              </a:rPr>
              <a:t>For those I did not meet last year, </a:t>
            </a:r>
            <a:br>
              <a:rPr lang="en-US" sz="4600" dirty="0">
                <a:solidFill>
                  <a:schemeClr val="bg1">
                    <a:lumMod val="75000"/>
                  </a:schemeClr>
                </a:solidFill>
              </a:rPr>
            </a:br>
            <a:r>
              <a:rPr lang="en-US" sz="4600" dirty="0">
                <a:solidFill>
                  <a:schemeClr val="bg1">
                    <a:lumMod val="75000"/>
                  </a:schemeClr>
                </a:solidFill>
              </a:rPr>
              <a:t>my name is </a:t>
            </a:r>
            <a:r>
              <a:rPr lang="en-US" sz="4600" b="1" dirty="0">
                <a:solidFill>
                  <a:schemeClr val="bg1">
                    <a:lumMod val="75000"/>
                  </a:schemeClr>
                </a:solidFill>
              </a:rPr>
              <a:t>David Simmons</a:t>
            </a:r>
          </a:p>
          <a:p>
            <a:r>
              <a:rPr lang="en-US" dirty="0"/>
              <a:t>A year has gone by…</a:t>
            </a:r>
          </a:p>
          <a:p>
            <a:pPr lvl="1"/>
            <a:r>
              <a:rPr lang="en-US" dirty="0"/>
              <a:t>This morning we are going to see how TSL/AFM has evolved.</a:t>
            </a:r>
          </a:p>
          <a:p>
            <a:r>
              <a:rPr lang="en-US" dirty="0"/>
              <a:t>The beginning of this talk will be a refresher</a:t>
            </a:r>
          </a:p>
          <a:p>
            <a:r>
              <a:rPr lang="en-US" dirty="0"/>
              <a:t>Then we will go into a series of demos and discussions</a:t>
            </a:r>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44</a:t>
            </a:fld>
            <a:endParaRPr lang="en-US"/>
          </a:p>
        </p:txBody>
      </p:sp>
      <p:pic>
        <p:nvPicPr>
          <p:cNvPr id="8" name="Picture 2" descr="http://www.goodmorning.quotesms.com/images/good-morning-coffee-wallpaper.jpg">
            <a:extLst>
              <a:ext uri="{FF2B5EF4-FFF2-40B4-BE49-F238E27FC236}">
                <a16:creationId xmlns:a16="http://schemas.microsoft.com/office/drawing/2014/main" id="{BDEE4FE4-8AEF-4890-95B3-7C1AE6067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20" y="482933"/>
            <a:ext cx="1857123" cy="109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390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6192" y="365125"/>
            <a:ext cx="8347608" cy="1325563"/>
          </a:xfrm>
        </p:spPr>
        <p:txBody>
          <a:bodyPr/>
          <a:lstStyle/>
          <a:p>
            <a:r>
              <a:rPr lang="en-US" dirty="0"/>
              <a:t>Thoughts to share…</a:t>
            </a:r>
          </a:p>
        </p:txBody>
      </p:sp>
      <p:sp>
        <p:nvSpPr>
          <p:cNvPr id="3" name="Content Placeholder 2"/>
          <p:cNvSpPr>
            <a:spLocks noGrp="1"/>
          </p:cNvSpPr>
          <p:nvPr>
            <p:ph idx="1"/>
          </p:nvPr>
        </p:nvSpPr>
        <p:spPr>
          <a:xfrm>
            <a:off x="838200" y="1825625"/>
            <a:ext cx="10515600" cy="4351338"/>
          </a:xfrm>
        </p:spPr>
        <p:txBody>
          <a:bodyPr>
            <a:normAutofit fontScale="92500" lnSpcReduction="20000"/>
          </a:bodyPr>
          <a:lstStyle/>
          <a:p>
            <a:pPr marL="0" indent="0" algn="ctr">
              <a:buNone/>
            </a:pPr>
            <a:r>
              <a:rPr lang="en-US" sz="4600" dirty="0">
                <a:solidFill>
                  <a:schemeClr val="bg1">
                    <a:lumMod val="75000"/>
                  </a:schemeClr>
                </a:solidFill>
              </a:rPr>
              <a:t>Over the last year, the </a:t>
            </a:r>
            <a:r>
              <a:rPr lang="en-US" sz="4600" b="1" dirty="0">
                <a:solidFill>
                  <a:schemeClr val="bg1">
                    <a:lumMod val="75000"/>
                  </a:schemeClr>
                </a:solidFill>
              </a:rPr>
              <a:t>afm</a:t>
            </a:r>
            <a:r>
              <a:rPr lang="en-US" sz="4600" dirty="0">
                <a:solidFill>
                  <a:schemeClr val="bg1">
                    <a:lumMod val="75000"/>
                  </a:schemeClr>
                </a:solidFill>
              </a:rPr>
              <a:t> system has been actively serving 10,000+/engine</a:t>
            </a:r>
            <a:br>
              <a:rPr lang="en-US" sz="4600" dirty="0">
                <a:solidFill>
                  <a:schemeClr val="bg1">
                    <a:lumMod val="75000"/>
                  </a:schemeClr>
                </a:solidFill>
              </a:rPr>
            </a:br>
            <a:r>
              <a:rPr lang="en-US" sz="4600" dirty="0">
                <a:solidFill>
                  <a:schemeClr val="bg1">
                    <a:lumMod val="75000"/>
                  </a:schemeClr>
                </a:solidFill>
              </a:rPr>
              <a:t>PBX cloud telephony users</a:t>
            </a:r>
            <a:endParaRPr lang="en-US" sz="4600" b="1" dirty="0">
              <a:solidFill>
                <a:schemeClr val="bg1">
                  <a:lumMod val="75000"/>
                </a:schemeClr>
              </a:solidFill>
            </a:endParaRPr>
          </a:p>
          <a:p>
            <a:r>
              <a:rPr lang="en-US" dirty="0"/>
              <a:t>Single-binary, single db pkg-file</a:t>
            </a:r>
          </a:p>
          <a:p>
            <a:pPr lvl="1"/>
            <a:r>
              <a:rPr lang="en-US" dirty="0"/>
              <a:t>coff-box symlink model, single db-file package system</a:t>
            </a:r>
            <a:r>
              <a:rPr lang="en-US" sz="1700" dirty="0">
                <a:solidFill>
                  <a:schemeClr val="bg1">
                    <a:lumMod val="75000"/>
                  </a:schemeClr>
                </a:solidFill>
              </a:rPr>
              <a:t> (vfs)</a:t>
            </a:r>
            <a:r>
              <a:rPr lang="en-US" dirty="0"/>
              <a:t> </a:t>
            </a:r>
          </a:p>
          <a:p>
            <a:pPr lvl="1"/>
            <a:r>
              <a:rPr lang="en-US" dirty="0"/>
              <a:t>drop install on any machine.</a:t>
            </a:r>
          </a:p>
          <a:p>
            <a:r>
              <a:rPr lang="en-US" dirty="0"/>
              <a:t>Setting up new servers is only a few minute operation</a:t>
            </a:r>
          </a:p>
          <a:p>
            <a:pPr lvl="1"/>
            <a:r>
              <a:rPr lang="en-US" dirty="0"/>
              <a:t> fail-over, scaling, and versioned upgrades are </a:t>
            </a:r>
            <a:br>
              <a:rPr lang="en-US" dirty="0"/>
            </a:br>
            <a:r>
              <a:rPr lang="en-US" dirty="0"/>
              <a:t> mostly automated by simple remote check-in/out.</a:t>
            </a:r>
          </a:p>
          <a:p>
            <a:r>
              <a:rPr lang="en-US" dirty="0"/>
              <a:t>Full server and devops set of stabilized features </a:t>
            </a:r>
          </a:p>
          <a:p>
            <a:pPr lvl="1"/>
            <a:r>
              <a:rPr lang="en-US" dirty="0"/>
              <a:t>More than is possible to cover in a talk.</a:t>
            </a:r>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45</a:t>
            </a:fld>
            <a:endParaRPr lang="en-US"/>
          </a:p>
        </p:txBody>
      </p:sp>
      <p:pic>
        <p:nvPicPr>
          <p:cNvPr id="8" name="Picture 2" descr="http://www.goodmorning.quotesms.com/images/good-morning-coffee-wallpaper.jpg">
            <a:extLst>
              <a:ext uri="{FF2B5EF4-FFF2-40B4-BE49-F238E27FC236}">
                <a16:creationId xmlns:a16="http://schemas.microsoft.com/office/drawing/2014/main" id="{BDEE4FE4-8AEF-4890-95B3-7C1AE6067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20" y="482933"/>
            <a:ext cx="1857123" cy="10924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the light phone">
            <a:extLst>
              <a:ext uri="{FF2B5EF4-FFF2-40B4-BE49-F238E27FC236}">
                <a16:creationId xmlns:a16="http://schemas.microsoft.com/office/drawing/2014/main" id="{1E8FEAE5-37BE-48A9-AED8-379D87CCA0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6701" y="2902484"/>
            <a:ext cx="988072" cy="98807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the light phone">
            <a:extLst>
              <a:ext uri="{FF2B5EF4-FFF2-40B4-BE49-F238E27FC236}">
                <a16:creationId xmlns:a16="http://schemas.microsoft.com/office/drawing/2014/main" id="{791EB689-D6E7-4D8B-B360-B750AD2150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83620" y="2326786"/>
            <a:ext cx="1204648" cy="67645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lated image">
            <a:extLst>
              <a:ext uri="{FF2B5EF4-FFF2-40B4-BE49-F238E27FC236}">
                <a16:creationId xmlns:a16="http://schemas.microsoft.com/office/drawing/2014/main" id="{85C3BD52-794D-4222-A172-84D069703C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4773" y="365125"/>
            <a:ext cx="1342342" cy="132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00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BED4-40B5-4623-9087-6AFE108632A8}"/>
              </a:ext>
            </a:extLst>
          </p:cNvPr>
          <p:cNvSpPr>
            <a:spLocks noGrp="1"/>
          </p:cNvSpPr>
          <p:nvPr>
            <p:ph type="title"/>
          </p:nvPr>
        </p:nvSpPr>
        <p:spPr>
          <a:xfrm>
            <a:off x="838200" y="365125"/>
            <a:ext cx="10515600" cy="1325563"/>
          </a:xfrm>
        </p:spPr>
        <p:txBody>
          <a:bodyPr/>
          <a:lstStyle/>
          <a:p>
            <a:r>
              <a:rPr lang="en-US" dirty="0"/>
              <a:t>On the subject of </a:t>
            </a:r>
            <a:r>
              <a:rPr lang="en-US" b="1" dirty="0">
                <a:solidFill>
                  <a:schemeClr val="accent1"/>
                </a:solidFill>
              </a:rPr>
              <a:t>Names</a:t>
            </a:r>
          </a:p>
        </p:txBody>
      </p:sp>
      <p:sp>
        <p:nvSpPr>
          <p:cNvPr id="3" name="Content Placeholder 2">
            <a:extLst>
              <a:ext uri="{FF2B5EF4-FFF2-40B4-BE49-F238E27FC236}">
                <a16:creationId xmlns:a16="http://schemas.microsoft.com/office/drawing/2014/main" id="{D3286C97-D2FA-43E9-A63E-EE37CA2D0D55}"/>
              </a:ext>
            </a:extLst>
          </p:cNvPr>
          <p:cNvSpPr>
            <a:spLocks noGrp="1"/>
          </p:cNvSpPr>
          <p:nvPr>
            <p:ph idx="1"/>
          </p:nvPr>
        </p:nvSpPr>
        <p:spPr/>
        <p:txBody>
          <a:bodyPr>
            <a:normAutofit/>
          </a:bodyPr>
          <a:lstStyle/>
          <a:p>
            <a:r>
              <a:rPr lang="en-US" dirty="0"/>
              <a:t>What is the acronym “</a:t>
            </a:r>
            <a:r>
              <a:rPr lang="en-US" dirty="0" err="1"/>
              <a:t>st</a:t>
            </a:r>
            <a:r>
              <a:rPr lang="en-US" dirty="0"/>
              <a:t>”?</a:t>
            </a:r>
          </a:p>
          <a:p>
            <a:pPr lvl="1"/>
            <a:r>
              <a:rPr lang="en-US" dirty="0"/>
              <a:t>Site, Smalltalk, Smallscript</a:t>
            </a:r>
          </a:p>
          <a:p>
            <a:r>
              <a:rPr lang="en-US" dirty="0"/>
              <a:t>What is the acronym meaning of “AOS®”?</a:t>
            </a:r>
          </a:p>
          <a:p>
            <a:pPr lvl="1"/>
            <a:r>
              <a:rPr lang="en-US" dirty="0"/>
              <a:t>Agents Object System, Agile Object System, Actor Object System</a:t>
            </a:r>
          </a:p>
          <a:p>
            <a:r>
              <a:rPr lang="en-US" dirty="0"/>
              <a:t>What is the acronym root “</a:t>
            </a:r>
            <a:r>
              <a:rPr lang="en-US" dirty="0" err="1"/>
              <a:t>af</a:t>
            </a:r>
            <a:r>
              <a:rPr lang="en-US" dirty="0"/>
              <a:t>” of “afm” stand for?</a:t>
            </a:r>
          </a:p>
          <a:p>
            <a:pPr lvl="1"/>
            <a:r>
              <a:rPr lang="en-US" dirty="0"/>
              <a:t>collates top of the alphabet </a:t>
            </a:r>
            <a:r>
              <a:rPr lang="en-US" dirty="0">
                <a:sym typeface="Wingdings" panose="05000000000000000000" pitchFamily="2" charset="2"/>
              </a:rPr>
              <a:t></a:t>
            </a:r>
          </a:p>
          <a:p>
            <a:pPr lvl="1"/>
            <a:r>
              <a:rPr lang="en-US" b="1" dirty="0">
                <a:sym typeface="Wingdings" panose="05000000000000000000" pitchFamily="2" charset="2"/>
              </a:rPr>
              <a:t>A</a:t>
            </a:r>
            <a:r>
              <a:rPr lang="en-US" dirty="0">
                <a:sym typeface="Wingdings" panose="05000000000000000000" pitchFamily="2" charset="2"/>
              </a:rPr>
              <a:t>os-</a:t>
            </a:r>
            <a:r>
              <a:rPr lang="en-US" b="1" dirty="0">
                <a:sym typeface="Wingdings" panose="05000000000000000000" pitchFamily="2" charset="2"/>
              </a:rPr>
              <a:t>F</a:t>
            </a:r>
            <a:r>
              <a:rPr lang="en-US" dirty="0">
                <a:sym typeface="Wingdings" panose="05000000000000000000" pitchFamily="2" charset="2"/>
              </a:rPr>
              <a:t>amily, </a:t>
            </a:r>
            <a:r>
              <a:rPr lang="en-US" b="1" dirty="0">
                <a:sym typeface="Wingdings" panose="05000000000000000000" pitchFamily="2" charset="2"/>
              </a:rPr>
              <a:t>A</a:t>
            </a:r>
            <a:r>
              <a:rPr lang="en-US" dirty="0">
                <a:sym typeface="Wingdings" panose="05000000000000000000" pitchFamily="2" charset="2"/>
              </a:rPr>
              <a:t>os </a:t>
            </a:r>
            <a:r>
              <a:rPr lang="en-US" b="1" dirty="0">
                <a:sym typeface="Wingdings" panose="05000000000000000000" pitchFamily="2" charset="2"/>
              </a:rPr>
              <a:t>F</a:t>
            </a:r>
            <a:r>
              <a:rPr lang="en-US" dirty="0">
                <a:sym typeface="Wingdings" panose="05000000000000000000" pitchFamily="2" charset="2"/>
              </a:rPr>
              <a:t>ile Manager, </a:t>
            </a:r>
            <a:r>
              <a:rPr lang="en-US" b="1" dirty="0">
                <a:sym typeface="Wingdings" panose="05000000000000000000" pitchFamily="2" charset="2"/>
              </a:rPr>
              <a:t>A</a:t>
            </a:r>
            <a:r>
              <a:rPr lang="en-US" dirty="0">
                <a:sym typeface="Wingdings" panose="05000000000000000000" pitchFamily="2" charset="2"/>
              </a:rPr>
              <a:t>os </a:t>
            </a:r>
            <a:r>
              <a:rPr lang="en-US" b="1" dirty="0">
                <a:sym typeface="Wingdings" panose="05000000000000000000" pitchFamily="2" charset="2"/>
              </a:rPr>
              <a:t>F</a:t>
            </a:r>
            <a:r>
              <a:rPr lang="en-US" dirty="0">
                <a:sym typeface="Wingdings" panose="05000000000000000000" pitchFamily="2" charset="2"/>
              </a:rPr>
              <a:t>ossil Manager</a:t>
            </a:r>
          </a:p>
          <a:p>
            <a:r>
              <a:rPr lang="en-US" dirty="0">
                <a:sym typeface="Wingdings" panose="05000000000000000000" pitchFamily="2" charset="2"/>
              </a:rPr>
              <a:t>But in all seriousness:</a:t>
            </a:r>
          </a:p>
          <a:p>
            <a:pPr lvl="1"/>
            <a:r>
              <a:rPr lang="en-US" dirty="0">
                <a:sym typeface="Wingdings" panose="05000000000000000000" pitchFamily="2" charset="2"/>
              </a:rPr>
              <a:t>Carefully thought through names and naming conventions are critical to a language design and best practices for code libraries.</a:t>
            </a:r>
            <a:endParaRPr lang="en-US" dirty="0"/>
          </a:p>
          <a:p>
            <a:endParaRPr lang="en-US" dirty="0"/>
          </a:p>
          <a:p>
            <a:endParaRPr lang="en-US" dirty="0"/>
          </a:p>
        </p:txBody>
      </p:sp>
      <p:sp>
        <p:nvSpPr>
          <p:cNvPr id="4" name="Date Placeholder 3">
            <a:extLst>
              <a:ext uri="{FF2B5EF4-FFF2-40B4-BE49-F238E27FC236}">
                <a16:creationId xmlns:a16="http://schemas.microsoft.com/office/drawing/2014/main" id="{9BCA6ECD-B516-437F-8024-33A3B9314EC5}"/>
              </a:ext>
            </a:extLst>
          </p:cNvPr>
          <p:cNvSpPr>
            <a:spLocks noGrp="1"/>
          </p:cNvSpPr>
          <p:nvPr>
            <p:ph type="dt" sz="half" idx="10"/>
          </p:nvPr>
        </p:nvSpPr>
        <p:spPr/>
        <p:txBody>
          <a:bodyPr/>
          <a:lstStyle/>
          <a:p>
            <a:r>
              <a:rPr lang="en-US"/>
              <a:t>11/17/2017</a:t>
            </a:r>
          </a:p>
        </p:txBody>
      </p:sp>
      <p:sp>
        <p:nvSpPr>
          <p:cNvPr id="5" name="Footer Placeholder 4">
            <a:extLst>
              <a:ext uri="{FF2B5EF4-FFF2-40B4-BE49-F238E27FC236}">
                <a16:creationId xmlns:a16="http://schemas.microsoft.com/office/drawing/2014/main" id="{E1006F2E-23D9-45EF-91E1-09B9327B8648}"/>
              </a:ext>
            </a:extLst>
          </p:cNvPr>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a:extLst>
              <a:ext uri="{FF2B5EF4-FFF2-40B4-BE49-F238E27FC236}">
                <a16:creationId xmlns:a16="http://schemas.microsoft.com/office/drawing/2014/main" id="{EDDB3163-60BB-4081-AFF7-FBD42F4F65E8}"/>
              </a:ext>
            </a:extLst>
          </p:cNvPr>
          <p:cNvSpPr>
            <a:spLocks noGrp="1"/>
          </p:cNvSpPr>
          <p:nvPr>
            <p:ph type="sldNum" sz="quarter" idx="12"/>
          </p:nvPr>
        </p:nvSpPr>
        <p:spPr/>
        <p:txBody>
          <a:bodyPr/>
          <a:lstStyle/>
          <a:p>
            <a:fld id="{105BAA42-C468-4EF5-AA42-7CC2BF194DB1}" type="slidenum">
              <a:rPr lang="en-US" smtClean="0"/>
              <a:t>46</a:t>
            </a:fld>
            <a:endParaRPr lang="en-US"/>
          </a:p>
        </p:txBody>
      </p:sp>
      <p:pic>
        <p:nvPicPr>
          <p:cNvPr id="1026" name="Picture 2" descr="Image result for best practices for names">
            <a:extLst>
              <a:ext uri="{FF2B5EF4-FFF2-40B4-BE49-F238E27FC236}">
                <a16:creationId xmlns:a16="http://schemas.microsoft.com/office/drawing/2014/main" id="{10F17658-2DC6-4751-B1B6-90844910B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1402" y="365125"/>
            <a:ext cx="2718122" cy="1299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400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2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600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500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750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50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400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9436964-4B05-4A74-A56F-7F48D1AAD99A}"/>
              </a:ext>
            </a:extLst>
          </p:cNvPr>
          <p:cNvSpPr/>
          <p:nvPr/>
        </p:nvSpPr>
        <p:spPr>
          <a:xfrm>
            <a:off x="245532" y="4836161"/>
            <a:ext cx="2370667" cy="1623906"/>
          </a:xfrm>
          <a:prstGeom prst="rect">
            <a:avLst/>
          </a:prstGeom>
          <a:blipFill dpi="0" rotWithShape="1">
            <a:blip r:embed="rId2">
              <a:alphaModFix amt="40000"/>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25BD60-DD37-48D8-82FF-E1AB703647B5}"/>
              </a:ext>
            </a:extLst>
          </p:cNvPr>
          <p:cNvSpPr>
            <a:spLocks noGrp="1"/>
          </p:cNvSpPr>
          <p:nvPr>
            <p:ph type="title"/>
          </p:nvPr>
        </p:nvSpPr>
        <p:spPr/>
        <p:txBody>
          <a:bodyPr/>
          <a:lstStyle/>
          <a:p>
            <a:r>
              <a:rPr lang="en-US" dirty="0"/>
              <a:t>My language implementation timeline</a:t>
            </a:r>
          </a:p>
        </p:txBody>
      </p:sp>
      <p:sp>
        <p:nvSpPr>
          <p:cNvPr id="7" name="Text Placeholder 6">
            <a:extLst>
              <a:ext uri="{FF2B5EF4-FFF2-40B4-BE49-F238E27FC236}">
                <a16:creationId xmlns:a16="http://schemas.microsoft.com/office/drawing/2014/main" id="{5F0334B1-F430-447B-8E3B-8694B6881520}"/>
              </a:ext>
            </a:extLst>
          </p:cNvPr>
          <p:cNvSpPr>
            <a:spLocks noGrp="1"/>
          </p:cNvSpPr>
          <p:nvPr>
            <p:ph type="body" idx="1"/>
          </p:nvPr>
        </p:nvSpPr>
        <p:spPr/>
        <p:txBody>
          <a:bodyPr/>
          <a:lstStyle/>
          <a:p>
            <a:r>
              <a:rPr lang="en-US" dirty="0"/>
              <a:t>1978-1997</a:t>
            </a:r>
          </a:p>
        </p:txBody>
      </p:sp>
      <p:sp>
        <p:nvSpPr>
          <p:cNvPr id="8" name="Text Placeholder 7">
            <a:extLst>
              <a:ext uri="{FF2B5EF4-FFF2-40B4-BE49-F238E27FC236}">
                <a16:creationId xmlns:a16="http://schemas.microsoft.com/office/drawing/2014/main" id="{13630211-10D4-4B77-B9F7-7B18AC54A532}"/>
              </a:ext>
            </a:extLst>
          </p:cNvPr>
          <p:cNvSpPr>
            <a:spLocks noGrp="1"/>
          </p:cNvSpPr>
          <p:nvPr>
            <p:ph type="body" sz="quarter" idx="3"/>
          </p:nvPr>
        </p:nvSpPr>
        <p:spPr/>
        <p:txBody>
          <a:bodyPr/>
          <a:lstStyle/>
          <a:p>
            <a:r>
              <a:rPr lang="en-US" dirty="0"/>
              <a:t>1997-2017</a:t>
            </a:r>
            <a:r>
              <a:rPr lang="en-US" dirty="0">
                <a:solidFill>
                  <a:schemeClr val="bg1">
                    <a:lumMod val="50000"/>
                  </a:schemeClr>
                </a:solidFill>
              </a:rPr>
              <a:t> (Owner/MSFT Architect)</a:t>
            </a:r>
          </a:p>
        </p:txBody>
      </p:sp>
      <p:sp>
        <p:nvSpPr>
          <p:cNvPr id="9" name="Content Placeholder 8">
            <a:extLst>
              <a:ext uri="{FF2B5EF4-FFF2-40B4-BE49-F238E27FC236}">
                <a16:creationId xmlns:a16="http://schemas.microsoft.com/office/drawing/2014/main" id="{9585343C-DA1E-4A2E-95F5-CC91EF647D29}"/>
              </a:ext>
            </a:extLst>
          </p:cNvPr>
          <p:cNvSpPr>
            <a:spLocks noGrp="1"/>
          </p:cNvSpPr>
          <p:nvPr>
            <p:ph sz="quarter" idx="4"/>
          </p:nvPr>
        </p:nvSpPr>
        <p:spPr/>
        <p:txBody>
          <a:bodyPr>
            <a:normAutofit lnSpcReduction="10000"/>
          </a:bodyPr>
          <a:lstStyle/>
          <a:p>
            <a:r>
              <a:rPr lang="en-US" dirty="0">
                <a:solidFill>
                  <a:schemeClr val="accent1"/>
                </a:solidFill>
              </a:rPr>
              <a:t>Smallscript, S# Language</a:t>
            </a:r>
          </a:p>
          <a:p>
            <a:pPr lvl="1"/>
            <a:r>
              <a:rPr lang="en-US" dirty="0">
                <a:solidFill>
                  <a:schemeClr val="accent1"/>
                </a:solidFill>
              </a:rPr>
              <a:t>Native engine, .NET Runtime DLR 2000 PDC</a:t>
            </a:r>
          </a:p>
          <a:p>
            <a:r>
              <a:rPr lang="en-US" dirty="0">
                <a:solidFill>
                  <a:schemeClr val="accent6"/>
                </a:solidFill>
              </a:rPr>
              <a:t>VBA, Visual Basic.NET</a:t>
            </a:r>
          </a:p>
          <a:p>
            <a:r>
              <a:rPr lang="en-US" b="1" dirty="0">
                <a:solidFill>
                  <a:schemeClr val="accent6"/>
                </a:solidFill>
              </a:rPr>
              <a:t>JavaScript</a:t>
            </a:r>
          </a:p>
          <a:p>
            <a:r>
              <a:rPr lang="en-US" dirty="0">
                <a:solidFill>
                  <a:schemeClr val="accent6"/>
                </a:solidFill>
              </a:rPr>
              <a:t>.NET Mobile Runtime and XNA</a:t>
            </a:r>
          </a:p>
          <a:p>
            <a:r>
              <a:rPr lang="en-US" dirty="0">
                <a:solidFill>
                  <a:schemeClr val="accent6"/>
                </a:solidFill>
              </a:rPr>
              <a:t>PowerShell</a:t>
            </a:r>
          </a:p>
          <a:p>
            <a:r>
              <a:rPr lang="en-US" dirty="0">
                <a:solidFill>
                  <a:schemeClr val="accent1"/>
                </a:solidFill>
              </a:rPr>
              <a:t>AFM/TSL</a:t>
            </a:r>
          </a:p>
        </p:txBody>
      </p:sp>
      <p:sp>
        <p:nvSpPr>
          <p:cNvPr id="4" name="Date Placeholder 3">
            <a:extLst>
              <a:ext uri="{FF2B5EF4-FFF2-40B4-BE49-F238E27FC236}">
                <a16:creationId xmlns:a16="http://schemas.microsoft.com/office/drawing/2014/main" id="{2724F8F3-B873-411C-A17A-E37EB85BCD62}"/>
              </a:ext>
            </a:extLst>
          </p:cNvPr>
          <p:cNvSpPr>
            <a:spLocks noGrp="1"/>
          </p:cNvSpPr>
          <p:nvPr>
            <p:ph type="dt" sz="half" idx="10"/>
          </p:nvPr>
        </p:nvSpPr>
        <p:spPr/>
        <p:txBody>
          <a:bodyPr/>
          <a:lstStyle/>
          <a:p>
            <a:r>
              <a:rPr lang="en-US"/>
              <a:t>11/17/2017</a:t>
            </a:r>
          </a:p>
        </p:txBody>
      </p:sp>
      <p:sp>
        <p:nvSpPr>
          <p:cNvPr id="5" name="Footer Placeholder 4">
            <a:extLst>
              <a:ext uri="{FF2B5EF4-FFF2-40B4-BE49-F238E27FC236}">
                <a16:creationId xmlns:a16="http://schemas.microsoft.com/office/drawing/2014/main" id="{19E3A240-A52C-4E05-81A1-3B6F7E382D98}"/>
              </a:ext>
            </a:extLst>
          </p:cNvPr>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a:extLst>
              <a:ext uri="{FF2B5EF4-FFF2-40B4-BE49-F238E27FC236}">
                <a16:creationId xmlns:a16="http://schemas.microsoft.com/office/drawing/2014/main" id="{78A6F104-F7F9-44E1-B518-0BD09469382B}"/>
              </a:ext>
            </a:extLst>
          </p:cNvPr>
          <p:cNvSpPr>
            <a:spLocks noGrp="1"/>
          </p:cNvSpPr>
          <p:nvPr>
            <p:ph type="sldNum" sz="quarter" idx="12"/>
          </p:nvPr>
        </p:nvSpPr>
        <p:spPr/>
        <p:txBody>
          <a:bodyPr/>
          <a:lstStyle/>
          <a:p>
            <a:fld id="{105BAA42-C468-4EF5-AA42-7CC2BF194DB1}" type="slidenum">
              <a:rPr lang="en-US" smtClean="0"/>
              <a:t>47</a:t>
            </a:fld>
            <a:endParaRPr lang="en-US"/>
          </a:p>
        </p:txBody>
      </p:sp>
      <p:sp>
        <p:nvSpPr>
          <p:cNvPr id="10" name="Content Placeholder 9">
            <a:extLst>
              <a:ext uri="{FF2B5EF4-FFF2-40B4-BE49-F238E27FC236}">
                <a16:creationId xmlns:a16="http://schemas.microsoft.com/office/drawing/2014/main" id="{3A2E06AE-7C91-44CE-903E-67C30EA72789}"/>
              </a:ext>
            </a:extLst>
          </p:cNvPr>
          <p:cNvSpPr>
            <a:spLocks noGrp="1"/>
          </p:cNvSpPr>
          <p:nvPr>
            <p:ph sz="half" idx="2"/>
          </p:nvPr>
        </p:nvSpPr>
        <p:spPr/>
        <p:txBody>
          <a:bodyPr>
            <a:normAutofit fontScale="70000" lnSpcReduction="20000"/>
          </a:bodyPr>
          <a:lstStyle/>
          <a:p>
            <a:r>
              <a:rPr lang="en-US" dirty="0">
                <a:solidFill>
                  <a:schemeClr val="accent1"/>
                </a:solidFill>
              </a:rPr>
              <a:t>NBS Net/</a:t>
            </a:r>
            <a:r>
              <a:rPr lang="en-US" dirty="0" err="1">
                <a:solidFill>
                  <a:schemeClr val="accent1"/>
                </a:solidFill>
              </a:rPr>
              <a:t>ArpaNet</a:t>
            </a:r>
            <a:r>
              <a:rPr lang="en-US" dirty="0">
                <a:solidFill>
                  <a:schemeClr val="accent1"/>
                </a:solidFill>
              </a:rPr>
              <a:t> HW w/</a:t>
            </a:r>
            <a:r>
              <a:rPr lang="en-US" b="1" dirty="0">
                <a:solidFill>
                  <a:schemeClr val="accent1"/>
                </a:solidFill>
              </a:rPr>
              <a:t>Basic</a:t>
            </a:r>
            <a:r>
              <a:rPr lang="en-US" dirty="0">
                <a:solidFill>
                  <a:schemeClr val="accent1"/>
                </a:solidFill>
              </a:rPr>
              <a:t> (6512)</a:t>
            </a:r>
          </a:p>
          <a:p>
            <a:pPr lvl="1"/>
            <a:r>
              <a:rPr lang="en-US" dirty="0">
                <a:solidFill>
                  <a:schemeClr val="accent1"/>
                </a:solidFill>
              </a:rPr>
              <a:t>Forth, APL, Mix of Shell Languages, many others of the era</a:t>
            </a:r>
          </a:p>
          <a:p>
            <a:r>
              <a:rPr lang="en-US" b="1" dirty="0">
                <a:solidFill>
                  <a:schemeClr val="accent1"/>
                </a:solidFill>
              </a:rPr>
              <a:t>Fortran</a:t>
            </a:r>
            <a:r>
              <a:rPr lang="en-US" dirty="0">
                <a:solidFill>
                  <a:schemeClr val="accent1"/>
                </a:solidFill>
              </a:rPr>
              <a:t>, Lisp, PostScript, …</a:t>
            </a:r>
          </a:p>
          <a:p>
            <a:r>
              <a:rPr lang="en-US" dirty="0">
                <a:solidFill>
                  <a:schemeClr val="accent1"/>
                </a:solidFill>
              </a:rPr>
              <a:t>Message-C, SIAL, Informix SQL’s Full Text engine for International Publishing on BRS/Dialog with </a:t>
            </a:r>
            <a:r>
              <a:rPr lang="en-US" dirty="0" err="1">
                <a:solidFill>
                  <a:schemeClr val="accent1"/>
                </a:solidFill>
              </a:rPr>
              <a:t>TeX</a:t>
            </a:r>
            <a:endParaRPr lang="en-US" dirty="0">
              <a:solidFill>
                <a:schemeClr val="accent1"/>
              </a:solidFill>
            </a:endParaRPr>
          </a:p>
          <a:p>
            <a:r>
              <a:rPr lang="en-US" dirty="0">
                <a:solidFill>
                  <a:schemeClr val="accent1"/>
                </a:solidFill>
              </a:rPr>
              <a:t>QKS Smalltalk, Prolog, Scheme,… </a:t>
            </a:r>
          </a:p>
          <a:p>
            <a:pPr lvl="1"/>
            <a:r>
              <a:rPr lang="en-US" dirty="0">
                <a:solidFill>
                  <a:schemeClr val="accent1"/>
                </a:solidFill>
              </a:rPr>
              <a:t>MacOS AOS 1991/1992-1998</a:t>
            </a:r>
          </a:p>
          <a:p>
            <a:pPr lvl="2"/>
            <a:r>
              <a:rPr lang="en-US" dirty="0">
                <a:solidFill>
                  <a:schemeClr val="accent1"/>
                </a:solidFill>
              </a:rPr>
              <a:t>Embedded in QuickTime</a:t>
            </a:r>
          </a:p>
          <a:p>
            <a:pPr lvl="1"/>
            <a:r>
              <a:rPr lang="en-US" dirty="0">
                <a:solidFill>
                  <a:schemeClr val="accent1"/>
                </a:solidFill>
              </a:rPr>
              <a:t>Windows 1994-1998</a:t>
            </a:r>
          </a:p>
          <a:p>
            <a:r>
              <a:rPr lang="en-US" dirty="0">
                <a:solidFill>
                  <a:schemeClr val="accent4">
                    <a:lumMod val="50000"/>
                  </a:schemeClr>
                </a:solidFill>
              </a:rPr>
              <a:t>Newton</a:t>
            </a:r>
            <a:r>
              <a:rPr lang="en-US" dirty="0">
                <a:solidFill>
                  <a:schemeClr val="accent1"/>
                </a:solidFill>
              </a:rPr>
              <a:t>, AppleScript, </a:t>
            </a:r>
            <a:r>
              <a:rPr lang="en-US" dirty="0">
                <a:solidFill>
                  <a:schemeClr val="accent4">
                    <a:lumMod val="50000"/>
                  </a:schemeClr>
                </a:solidFill>
              </a:rPr>
              <a:t>Kaleida/SK8</a:t>
            </a:r>
            <a:r>
              <a:rPr lang="en-US" dirty="0">
                <a:solidFill>
                  <a:schemeClr val="accent1"/>
                </a:solidFill>
              </a:rPr>
              <a:t>, </a:t>
            </a:r>
            <a:r>
              <a:rPr lang="en-US" dirty="0" err="1">
                <a:solidFill>
                  <a:schemeClr val="accent4">
                    <a:lumMod val="50000"/>
                  </a:schemeClr>
                </a:solidFill>
              </a:rPr>
              <a:t>Taligent</a:t>
            </a:r>
            <a:endParaRPr lang="en-US" dirty="0">
              <a:solidFill>
                <a:schemeClr val="accent4">
                  <a:lumMod val="50000"/>
                </a:schemeClr>
              </a:solidFill>
            </a:endParaRPr>
          </a:p>
          <a:p>
            <a:endParaRPr lang="en-US" dirty="0"/>
          </a:p>
          <a:p>
            <a:endParaRPr lang="en-US" dirty="0"/>
          </a:p>
        </p:txBody>
      </p:sp>
      <p:pic>
        <p:nvPicPr>
          <p:cNvPr id="13" name="Picture 2" descr="Image result for tempus fugit">
            <a:extLst>
              <a:ext uri="{FF2B5EF4-FFF2-40B4-BE49-F238E27FC236}">
                <a16:creationId xmlns:a16="http://schemas.microsoft.com/office/drawing/2014/main" id="{4E4C2330-2108-4DC3-B6F3-7E2C4570E6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814234" y="267945"/>
            <a:ext cx="2121153" cy="1413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6723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1453752" y="1379964"/>
            <a:ext cx="8983100" cy="4247317"/>
          </a:xfrm>
          <a:prstGeom prst="rect">
            <a:avLst/>
          </a:prstGeom>
          <a:noFill/>
        </p:spPr>
        <p:txBody>
          <a:bodyPr wrap="none" rtlCol="0" anchor="ctr">
            <a:spAutoFit/>
          </a:bodyPr>
          <a:lstStyle/>
          <a:p>
            <a:pPr algn="ctr"/>
            <a:r>
              <a:rPr lang="en-US" sz="7200" dirty="0"/>
              <a:t>DEMO</a:t>
            </a:r>
          </a:p>
          <a:p>
            <a:pPr algn="ctr"/>
            <a:endParaRPr lang="en-US" sz="7200" dirty="0"/>
          </a:p>
          <a:p>
            <a:pPr algn="ctr"/>
            <a:r>
              <a:rPr lang="en-US" sz="7200" dirty="0">
                <a:solidFill>
                  <a:schemeClr val="bg1"/>
                </a:solidFill>
                <a:latin typeface="Consolas" panose="020B0609020204030204" pitchFamily="49" charset="0"/>
              </a:rPr>
              <a:t>1997</a:t>
            </a:r>
          </a:p>
          <a:p>
            <a:pPr algn="ctr"/>
            <a:r>
              <a:rPr lang="en-US" sz="5400" i="1" dirty="0"/>
              <a:t>Flashback to the good old days</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48</a:t>
            </a:fld>
            <a:endParaRPr lang="en-US"/>
          </a:p>
        </p:txBody>
      </p:sp>
      <p:sp>
        <p:nvSpPr>
          <p:cNvPr id="5" name="Arrow: Right 4">
            <a:extLst>
              <a:ext uri="{FF2B5EF4-FFF2-40B4-BE49-F238E27FC236}">
                <a16:creationId xmlns:a16="http://schemas.microsoft.com/office/drawing/2014/main" id="{CB7EEDA0-B8D7-4C8D-92A1-083351DF0085}"/>
              </a:ext>
            </a:extLst>
          </p:cNvPr>
          <p:cNvSpPr/>
          <p:nvPr/>
        </p:nvSpPr>
        <p:spPr>
          <a:xfrm>
            <a:off x="1295905" y="890177"/>
            <a:ext cx="9676895" cy="2240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548668E-0CCD-48D4-B9AF-C0A62974C7EA}"/>
              </a:ext>
            </a:extLst>
          </p:cNvPr>
          <p:cNvSpPr txBox="1"/>
          <p:nvPr/>
        </p:nvSpPr>
        <p:spPr>
          <a:xfrm>
            <a:off x="902289" y="508673"/>
            <a:ext cx="2211246" cy="369332"/>
          </a:xfrm>
          <a:prstGeom prst="rect">
            <a:avLst/>
          </a:prstGeom>
          <a:noFill/>
        </p:spPr>
        <p:txBody>
          <a:bodyPr wrap="none" rtlCol="0">
            <a:spAutoFit/>
          </a:bodyPr>
          <a:lstStyle/>
          <a:p>
            <a:r>
              <a:rPr lang="en-US" dirty="0"/>
              <a:t>20MHz Mac Smalltalk</a:t>
            </a:r>
          </a:p>
        </p:txBody>
      </p:sp>
      <p:sp>
        <p:nvSpPr>
          <p:cNvPr id="8" name="TextBox 7">
            <a:extLst>
              <a:ext uri="{FF2B5EF4-FFF2-40B4-BE49-F238E27FC236}">
                <a16:creationId xmlns:a16="http://schemas.microsoft.com/office/drawing/2014/main" id="{09393F70-86E9-4135-A0AC-6BEACB4EDD95}"/>
              </a:ext>
            </a:extLst>
          </p:cNvPr>
          <p:cNvSpPr txBox="1"/>
          <p:nvPr/>
        </p:nvSpPr>
        <p:spPr>
          <a:xfrm>
            <a:off x="5945302" y="514850"/>
            <a:ext cx="1745863" cy="369332"/>
          </a:xfrm>
          <a:prstGeom prst="rect">
            <a:avLst/>
          </a:prstGeom>
          <a:noFill/>
        </p:spPr>
        <p:txBody>
          <a:bodyPr wrap="none" rtlCol="0">
            <a:spAutoFit/>
          </a:bodyPr>
          <a:lstStyle/>
          <a:p>
            <a:r>
              <a:rPr lang="en-US" dirty="0"/>
              <a:t>4GHz 12-core PC</a:t>
            </a:r>
          </a:p>
        </p:txBody>
      </p:sp>
      <p:sp>
        <p:nvSpPr>
          <p:cNvPr id="9" name="TextBox 8">
            <a:extLst>
              <a:ext uri="{FF2B5EF4-FFF2-40B4-BE49-F238E27FC236}">
                <a16:creationId xmlns:a16="http://schemas.microsoft.com/office/drawing/2014/main" id="{EAFA08E6-4ED8-40BA-A967-B36CA4F0DC70}"/>
              </a:ext>
            </a:extLst>
          </p:cNvPr>
          <p:cNvSpPr txBox="1"/>
          <p:nvPr/>
        </p:nvSpPr>
        <p:spPr>
          <a:xfrm>
            <a:off x="9541476" y="520845"/>
            <a:ext cx="2127377" cy="369332"/>
          </a:xfrm>
          <a:prstGeom prst="rect">
            <a:avLst/>
          </a:prstGeom>
          <a:noFill/>
        </p:spPr>
        <p:txBody>
          <a:bodyPr wrap="none" rtlCol="0">
            <a:spAutoFit/>
          </a:bodyPr>
          <a:lstStyle/>
          <a:p>
            <a:r>
              <a:rPr lang="en-US" dirty="0"/>
              <a:t>1.5+GHz 4-core Arm</a:t>
            </a:r>
          </a:p>
        </p:txBody>
      </p:sp>
      <p:sp>
        <p:nvSpPr>
          <p:cNvPr id="10" name="TextBox 9">
            <a:extLst>
              <a:ext uri="{FF2B5EF4-FFF2-40B4-BE49-F238E27FC236}">
                <a16:creationId xmlns:a16="http://schemas.microsoft.com/office/drawing/2014/main" id="{21BA57C8-F346-491A-A248-308EEE61934A}"/>
              </a:ext>
            </a:extLst>
          </p:cNvPr>
          <p:cNvSpPr txBox="1"/>
          <p:nvPr/>
        </p:nvSpPr>
        <p:spPr>
          <a:xfrm>
            <a:off x="9373801" y="1120353"/>
            <a:ext cx="2295052" cy="369332"/>
          </a:xfrm>
          <a:prstGeom prst="rect">
            <a:avLst/>
          </a:prstGeom>
          <a:noFill/>
        </p:spPr>
        <p:txBody>
          <a:bodyPr wrap="none" rtlCol="0">
            <a:spAutoFit/>
          </a:bodyPr>
          <a:lstStyle/>
          <a:p>
            <a:r>
              <a:rPr lang="en-US" dirty="0"/>
              <a:t>$8 Cellular Wristwatch</a:t>
            </a:r>
          </a:p>
        </p:txBody>
      </p:sp>
      <p:sp>
        <p:nvSpPr>
          <p:cNvPr id="11" name="TextBox 10">
            <a:extLst>
              <a:ext uri="{FF2B5EF4-FFF2-40B4-BE49-F238E27FC236}">
                <a16:creationId xmlns:a16="http://schemas.microsoft.com/office/drawing/2014/main" id="{5F0C5B06-D262-4BDF-AA02-18F4C248E89F}"/>
              </a:ext>
            </a:extLst>
          </p:cNvPr>
          <p:cNvSpPr txBox="1"/>
          <p:nvPr/>
        </p:nvSpPr>
        <p:spPr>
          <a:xfrm>
            <a:off x="7268868" y="1129405"/>
            <a:ext cx="1816523" cy="369332"/>
          </a:xfrm>
          <a:prstGeom prst="rect">
            <a:avLst/>
          </a:prstGeom>
          <a:noFill/>
        </p:spPr>
        <p:txBody>
          <a:bodyPr wrap="none" rtlCol="0">
            <a:spAutoFit/>
          </a:bodyPr>
          <a:lstStyle/>
          <a:p>
            <a:r>
              <a:rPr lang="en-US" dirty="0"/>
              <a:t>Public Cloud VMs</a:t>
            </a:r>
          </a:p>
        </p:txBody>
      </p:sp>
      <p:sp>
        <p:nvSpPr>
          <p:cNvPr id="12" name="TextBox 11">
            <a:extLst>
              <a:ext uri="{FF2B5EF4-FFF2-40B4-BE49-F238E27FC236}">
                <a16:creationId xmlns:a16="http://schemas.microsoft.com/office/drawing/2014/main" id="{195518AE-5732-46A6-943E-D7F0263CF128}"/>
              </a:ext>
            </a:extLst>
          </p:cNvPr>
          <p:cNvSpPr txBox="1"/>
          <p:nvPr/>
        </p:nvSpPr>
        <p:spPr>
          <a:xfrm>
            <a:off x="9156277" y="1507912"/>
            <a:ext cx="2481833" cy="369332"/>
          </a:xfrm>
          <a:prstGeom prst="rect">
            <a:avLst/>
          </a:prstGeom>
          <a:noFill/>
        </p:spPr>
        <p:txBody>
          <a:bodyPr wrap="none" rtlCol="0">
            <a:spAutoFit/>
          </a:bodyPr>
          <a:lstStyle/>
          <a:p>
            <a:r>
              <a:rPr lang="en-US" dirty="0"/>
              <a:t>iOT, Edge, Private Clouds</a:t>
            </a:r>
          </a:p>
        </p:txBody>
      </p:sp>
      <p:sp>
        <p:nvSpPr>
          <p:cNvPr id="13" name="TextBox 12">
            <a:extLst>
              <a:ext uri="{FF2B5EF4-FFF2-40B4-BE49-F238E27FC236}">
                <a16:creationId xmlns:a16="http://schemas.microsoft.com/office/drawing/2014/main" id="{2BD10E5E-72E4-4DDE-AC6D-9C8E3E594E28}"/>
              </a:ext>
            </a:extLst>
          </p:cNvPr>
          <p:cNvSpPr txBox="1"/>
          <p:nvPr/>
        </p:nvSpPr>
        <p:spPr>
          <a:xfrm>
            <a:off x="8459961" y="1877244"/>
            <a:ext cx="3208892" cy="369332"/>
          </a:xfrm>
          <a:prstGeom prst="rect">
            <a:avLst/>
          </a:prstGeom>
          <a:noFill/>
        </p:spPr>
        <p:txBody>
          <a:bodyPr wrap="none" rtlCol="0">
            <a:spAutoFit/>
          </a:bodyPr>
          <a:lstStyle/>
          <a:p>
            <a:r>
              <a:rPr lang="en-US" dirty="0"/>
              <a:t>Mesh Networks, 10GB fiber NAS</a:t>
            </a:r>
          </a:p>
        </p:txBody>
      </p:sp>
    </p:spTree>
    <p:extLst>
      <p:ext uri="{BB962C8B-B14F-4D97-AF65-F5344CB8AC3E}">
        <p14:creationId xmlns:p14="http://schemas.microsoft.com/office/powerpoint/2010/main" val="15911448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51865-8189-47F2-AD28-70F8ECE58407}"/>
              </a:ext>
            </a:extLst>
          </p:cNvPr>
          <p:cNvSpPr>
            <a:spLocks noGrp="1"/>
          </p:cNvSpPr>
          <p:nvPr>
            <p:ph type="title"/>
          </p:nvPr>
        </p:nvSpPr>
        <p:spPr/>
        <p:txBody>
          <a:bodyPr/>
          <a:lstStyle/>
          <a:p>
            <a:r>
              <a:rPr lang="en-US" dirty="0">
                <a:solidFill>
                  <a:schemeClr val="bg1">
                    <a:lumMod val="50000"/>
                  </a:schemeClr>
                </a:solidFill>
              </a:rPr>
              <a:t>History:</a:t>
            </a:r>
            <a:r>
              <a:rPr lang="en-US" dirty="0"/>
              <a:t> Smalltalk’s failure to be </a:t>
            </a:r>
            <a:r>
              <a:rPr lang="en-US" b="1" dirty="0">
                <a:solidFill>
                  <a:schemeClr val="accent1"/>
                </a:solidFill>
              </a:rPr>
              <a:t>relevant</a:t>
            </a:r>
          </a:p>
        </p:txBody>
      </p:sp>
      <p:sp>
        <p:nvSpPr>
          <p:cNvPr id="10" name="Text Placeholder 9">
            <a:extLst>
              <a:ext uri="{FF2B5EF4-FFF2-40B4-BE49-F238E27FC236}">
                <a16:creationId xmlns:a16="http://schemas.microsoft.com/office/drawing/2014/main" id="{3B71B3FF-6640-48C8-9EC2-39F678351DB6}"/>
              </a:ext>
            </a:extLst>
          </p:cNvPr>
          <p:cNvSpPr>
            <a:spLocks noGrp="1"/>
          </p:cNvSpPr>
          <p:nvPr>
            <p:ph type="body" idx="1"/>
          </p:nvPr>
        </p:nvSpPr>
        <p:spPr/>
        <p:txBody>
          <a:bodyPr/>
          <a:lstStyle/>
          <a:p>
            <a:r>
              <a:rPr lang="en-US" dirty="0"/>
              <a:t>1986-1996 </a:t>
            </a:r>
            <a:r>
              <a:rPr lang="en-US" sz="2000" b="0" i="1" dirty="0">
                <a:solidFill>
                  <a:schemeClr val="bg1">
                    <a:lumMod val="50000"/>
                  </a:schemeClr>
                </a:solidFill>
              </a:rPr>
              <a:t>(gave life to the era of Java)</a:t>
            </a:r>
            <a:endParaRPr lang="en-US" b="0" i="1" dirty="0">
              <a:solidFill>
                <a:schemeClr val="bg1">
                  <a:lumMod val="50000"/>
                </a:schemeClr>
              </a:solidFill>
            </a:endParaRPr>
          </a:p>
        </p:txBody>
      </p:sp>
      <p:sp>
        <p:nvSpPr>
          <p:cNvPr id="8" name="Content Placeholder 7">
            <a:extLst>
              <a:ext uri="{FF2B5EF4-FFF2-40B4-BE49-F238E27FC236}">
                <a16:creationId xmlns:a16="http://schemas.microsoft.com/office/drawing/2014/main" id="{738B9367-05D7-4B33-84A7-847E486A1CB2}"/>
              </a:ext>
            </a:extLst>
          </p:cNvPr>
          <p:cNvSpPr>
            <a:spLocks noGrp="1"/>
          </p:cNvSpPr>
          <p:nvPr>
            <p:ph sz="half" idx="2"/>
          </p:nvPr>
        </p:nvSpPr>
        <p:spPr/>
        <p:txBody>
          <a:bodyPr>
            <a:normAutofit fontScale="62500" lnSpcReduction="20000"/>
          </a:bodyPr>
          <a:lstStyle/>
          <a:p>
            <a:r>
              <a:rPr lang="en-US" dirty="0">
                <a:solidFill>
                  <a:schemeClr val="accent6"/>
                </a:solidFill>
              </a:rPr>
              <a:t>Awesomely productive and rich toolset capable of talking to almost anything</a:t>
            </a:r>
          </a:p>
          <a:p>
            <a:r>
              <a:rPr lang="en-US" dirty="0">
                <a:solidFill>
                  <a:schemeClr val="accent6"/>
                </a:solidFill>
              </a:rPr>
              <a:t>Immense integrated frameworks</a:t>
            </a:r>
          </a:p>
          <a:p>
            <a:r>
              <a:rPr lang="en-US" dirty="0">
                <a:solidFill>
                  <a:schemeClr val="accent6"/>
                </a:solidFill>
              </a:rPr>
              <a:t>Pioneered many aspects of modern software development from patterns, agile programming, unit testing</a:t>
            </a:r>
          </a:p>
          <a:p>
            <a:r>
              <a:rPr lang="en-US" dirty="0">
                <a:solidFill>
                  <a:srgbClr val="C00000"/>
                </a:solidFill>
              </a:rPr>
              <a:t>Disaster for working with text and file-based code management and practices</a:t>
            </a:r>
          </a:p>
          <a:p>
            <a:r>
              <a:rPr lang="en-US" dirty="0">
                <a:solidFill>
                  <a:srgbClr val="C00000"/>
                </a:solidFill>
              </a:rPr>
              <a:t>Monolithic image system unable to integrate within other systems, execution engine scaling issues</a:t>
            </a:r>
          </a:p>
          <a:p>
            <a:r>
              <a:rPr lang="en-US" dirty="0">
                <a:solidFill>
                  <a:srgbClr val="C00000"/>
                </a:solidFill>
              </a:rPr>
              <a:t>Decompositional Model challenge to schema version, package, and be small and bootstrap from nothing</a:t>
            </a:r>
          </a:p>
        </p:txBody>
      </p:sp>
      <p:sp>
        <p:nvSpPr>
          <p:cNvPr id="11" name="Text Placeholder 10">
            <a:extLst>
              <a:ext uri="{FF2B5EF4-FFF2-40B4-BE49-F238E27FC236}">
                <a16:creationId xmlns:a16="http://schemas.microsoft.com/office/drawing/2014/main" id="{D1D65CC9-5DFA-4263-BAE9-F32172580F70}"/>
              </a:ext>
            </a:extLst>
          </p:cNvPr>
          <p:cNvSpPr>
            <a:spLocks noGrp="1"/>
          </p:cNvSpPr>
          <p:nvPr>
            <p:ph type="body" sz="quarter" idx="3"/>
          </p:nvPr>
        </p:nvSpPr>
        <p:spPr/>
        <p:txBody>
          <a:bodyPr/>
          <a:lstStyle/>
          <a:p>
            <a:r>
              <a:rPr lang="en-US" dirty="0"/>
              <a:t>2007-2017</a:t>
            </a:r>
            <a:r>
              <a:rPr lang="en-US" sz="1800" b="0" i="1" dirty="0">
                <a:solidFill>
                  <a:schemeClr val="bg1">
                    <a:lumMod val="50000"/>
                  </a:schemeClr>
                </a:solidFill>
              </a:rPr>
              <a:t> (Rise of the mobile iOT Device Net)</a:t>
            </a:r>
            <a:endParaRPr lang="en-US" b="0" i="1" dirty="0">
              <a:solidFill>
                <a:schemeClr val="bg1">
                  <a:lumMod val="50000"/>
                </a:schemeClr>
              </a:solidFill>
            </a:endParaRPr>
          </a:p>
        </p:txBody>
      </p:sp>
      <p:sp>
        <p:nvSpPr>
          <p:cNvPr id="12" name="Content Placeholder 11">
            <a:extLst>
              <a:ext uri="{FF2B5EF4-FFF2-40B4-BE49-F238E27FC236}">
                <a16:creationId xmlns:a16="http://schemas.microsoft.com/office/drawing/2014/main" id="{FBA9A390-BC02-43E3-B966-551F7EDC51C7}"/>
              </a:ext>
            </a:extLst>
          </p:cNvPr>
          <p:cNvSpPr>
            <a:spLocks noGrp="1"/>
          </p:cNvSpPr>
          <p:nvPr>
            <p:ph sz="quarter" idx="4"/>
          </p:nvPr>
        </p:nvSpPr>
        <p:spPr/>
        <p:txBody>
          <a:bodyPr>
            <a:normAutofit fontScale="70000" lnSpcReduction="20000"/>
          </a:bodyPr>
          <a:lstStyle/>
          <a:p>
            <a:r>
              <a:rPr lang="en-US" dirty="0"/>
              <a:t>Everything connected, people message, and watch/create content on their schedule</a:t>
            </a:r>
          </a:p>
          <a:p>
            <a:r>
              <a:rPr lang="en-US" dirty="0"/>
              <a:t>Compute is cheap $8/full watch cpu competitive with 2004 PC</a:t>
            </a:r>
          </a:p>
          <a:p>
            <a:r>
              <a:rPr lang="en-US" dirty="0"/>
              <a:t>Embedded, real-time, devices proliferate and with it immense scaling challenges</a:t>
            </a:r>
          </a:p>
          <a:p>
            <a:r>
              <a:rPr lang="en-US" dirty="0"/>
              <a:t>HTTP, JSON, HTML-UI dominate compute systems</a:t>
            </a:r>
          </a:p>
          <a:p>
            <a:r>
              <a:rPr lang="en-US" dirty="0"/>
              <a:t>Text processing and file-based assets dominate compute design with massive stack-based libraries</a:t>
            </a:r>
          </a:p>
          <a:p>
            <a:r>
              <a:rPr lang="en-US" dirty="0"/>
              <a:t>devops challenges and complexity single largest impediment to evolution </a:t>
            </a:r>
          </a:p>
        </p:txBody>
      </p:sp>
      <p:sp>
        <p:nvSpPr>
          <p:cNvPr id="4" name="Date Placeholder 3">
            <a:extLst>
              <a:ext uri="{FF2B5EF4-FFF2-40B4-BE49-F238E27FC236}">
                <a16:creationId xmlns:a16="http://schemas.microsoft.com/office/drawing/2014/main" id="{F5DD0E31-85AC-49E5-9065-815D455047B3}"/>
              </a:ext>
            </a:extLst>
          </p:cNvPr>
          <p:cNvSpPr>
            <a:spLocks noGrp="1"/>
          </p:cNvSpPr>
          <p:nvPr>
            <p:ph type="dt" sz="half" idx="10"/>
          </p:nvPr>
        </p:nvSpPr>
        <p:spPr/>
        <p:txBody>
          <a:bodyPr/>
          <a:lstStyle/>
          <a:p>
            <a:r>
              <a:rPr lang="en-US"/>
              <a:t>11/17/2017</a:t>
            </a:r>
          </a:p>
        </p:txBody>
      </p:sp>
      <p:sp>
        <p:nvSpPr>
          <p:cNvPr id="5" name="Footer Placeholder 4">
            <a:extLst>
              <a:ext uri="{FF2B5EF4-FFF2-40B4-BE49-F238E27FC236}">
                <a16:creationId xmlns:a16="http://schemas.microsoft.com/office/drawing/2014/main" id="{89914D97-B602-400E-8C50-55D28B559A36}"/>
              </a:ext>
            </a:extLst>
          </p:cNvPr>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a:extLst>
              <a:ext uri="{FF2B5EF4-FFF2-40B4-BE49-F238E27FC236}">
                <a16:creationId xmlns:a16="http://schemas.microsoft.com/office/drawing/2014/main" id="{F070C744-C459-4364-AD17-BB016FDA7786}"/>
              </a:ext>
            </a:extLst>
          </p:cNvPr>
          <p:cNvSpPr>
            <a:spLocks noGrp="1"/>
          </p:cNvSpPr>
          <p:nvPr>
            <p:ph type="sldNum" sz="quarter" idx="12"/>
          </p:nvPr>
        </p:nvSpPr>
        <p:spPr/>
        <p:txBody>
          <a:bodyPr/>
          <a:lstStyle/>
          <a:p>
            <a:fld id="{105BAA42-C468-4EF5-AA42-7CC2BF194DB1}" type="slidenum">
              <a:rPr lang="en-US" smtClean="0"/>
              <a:t>49</a:t>
            </a:fld>
            <a:endParaRPr lang="en-US"/>
          </a:p>
        </p:txBody>
      </p:sp>
      <p:sp>
        <p:nvSpPr>
          <p:cNvPr id="7" name="Arrow: Right 6">
            <a:extLst>
              <a:ext uri="{FF2B5EF4-FFF2-40B4-BE49-F238E27FC236}">
                <a16:creationId xmlns:a16="http://schemas.microsoft.com/office/drawing/2014/main" id="{C6E68000-38DF-43D8-97F7-26E76287B884}"/>
              </a:ext>
            </a:extLst>
          </p:cNvPr>
          <p:cNvSpPr/>
          <p:nvPr/>
        </p:nvSpPr>
        <p:spPr>
          <a:xfrm>
            <a:off x="962845" y="1498794"/>
            <a:ext cx="10028121" cy="187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6712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50</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1025924" y="288141"/>
            <a:ext cx="9897645" cy="6001643"/>
          </a:xfrm>
          <a:prstGeom prst="rect">
            <a:avLst/>
          </a:prstGeom>
        </p:spPr>
        <p:txBody>
          <a:bodyPr wrap="none">
            <a:spAutoFit/>
          </a:bodyPr>
          <a:lstStyle/>
          <a:p>
            <a:pPr algn="ctr"/>
            <a:r>
              <a:rPr lang="en-US" sz="9600" dirty="0">
                <a:solidFill>
                  <a:schemeClr val="bg1">
                    <a:lumMod val="65000"/>
                  </a:schemeClr>
                </a:solidFill>
              </a:rPr>
              <a:t>Back to the present</a:t>
            </a:r>
          </a:p>
          <a:p>
            <a:pPr algn="ctr"/>
            <a:r>
              <a:rPr lang="en-US" sz="9600" dirty="0">
                <a:solidFill>
                  <a:schemeClr val="bg1">
                    <a:lumMod val="95000"/>
                  </a:schemeClr>
                </a:solidFill>
              </a:rPr>
              <a:t>2017</a:t>
            </a:r>
          </a:p>
          <a:p>
            <a:pPr algn="ctr"/>
            <a:r>
              <a:rPr lang="en-US" sz="9600" dirty="0">
                <a:solidFill>
                  <a:schemeClr val="accent5">
                    <a:lumMod val="40000"/>
                    <a:lumOff val="60000"/>
                  </a:schemeClr>
                </a:solidFill>
              </a:rPr>
              <a:t>Why Text matters </a:t>
            </a:r>
          </a:p>
          <a:p>
            <a:pPr algn="ctr"/>
            <a:r>
              <a:rPr lang="en-US" sz="9600" dirty="0">
                <a:solidFill>
                  <a:schemeClr val="accent5">
                    <a:lumMod val="40000"/>
                    <a:lumOff val="60000"/>
                  </a:schemeClr>
                </a:solidFill>
              </a:rPr>
              <a:t>more than ever</a:t>
            </a:r>
          </a:p>
        </p:txBody>
      </p:sp>
    </p:spTree>
    <p:extLst>
      <p:ext uri="{BB962C8B-B14F-4D97-AF65-F5344CB8AC3E}">
        <p14:creationId xmlns:p14="http://schemas.microsoft.com/office/powerpoint/2010/main" val="2818343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4BD4-9A50-4070-8441-31D77E58A5B0}"/>
              </a:ext>
            </a:extLst>
          </p:cNvPr>
          <p:cNvSpPr>
            <a:spLocks noGrp="1"/>
          </p:cNvSpPr>
          <p:nvPr>
            <p:ph type="title"/>
          </p:nvPr>
        </p:nvSpPr>
        <p:spPr/>
        <p:txBody>
          <a:bodyPr/>
          <a:lstStyle/>
          <a:p>
            <a:r>
              <a:rPr lang="en-US" b="1" dirty="0">
                <a:solidFill>
                  <a:schemeClr val="accent1"/>
                </a:solidFill>
              </a:rPr>
              <a:t>FsPath</a:t>
            </a:r>
            <a:r>
              <a:rPr lang="en-US" b="1" dirty="0"/>
              <a:t> system</a:t>
            </a:r>
            <a:r>
              <a:rPr lang="en-US" dirty="0"/>
              <a:t>: </a:t>
            </a:r>
            <a:r>
              <a:rPr lang="en-US" dirty="0">
                <a:solidFill>
                  <a:schemeClr val="bg1">
                    <a:lumMod val="65000"/>
                  </a:schemeClr>
                </a:solidFill>
              </a:rPr>
              <a:t>virtual</a:t>
            </a:r>
            <a:r>
              <a:rPr lang="en-US" dirty="0"/>
              <a:t> versioned file system</a:t>
            </a:r>
          </a:p>
        </p:txBody>
      </p:sp>
      <p:sp>
        <p:nvSpPr>
          <p:cNvPr id="6" name="Content Placeholder 5">
            <a:extLst>
              <a:ext uri="{FF2B5EF4-FFF2-40B4-BE49-F238E27FC236}">
                <a16:creationId xmlns:a16="http://schemas.microsoft.com/office/drawing/2014/main" id="{B6CC2D5C-735B-49E8-BB33-0595C85B59D9}"/>
              </a:ext>
            </a:extLst>
          </p:cNvPr>
          <p:cNvSpPr>
            <a:spLocks noGrp="1"/>
          </p:cNvSpPr>
          <p:nvPr>
            <p:ph idx="1"/>
          </p:nvPr>
        </p:nvSpPr>
        <p:spPr/>
        <p:txBody>
          <a:bodyPr>
            <a:normAutofit fontScale="92500" lnSpcReduction="10000"/>
          </a:bodyPr>
          <a:lstStyle/>
          <a:p>
            <a:r>
              <a:rPr lang="en-US" dirty="0"/>
              <a:t>Let’s begin by talking about the </a:t>
            </a:r>
            <a:r>
              <a:rPr lang="en-US" dirty="0">
                <a:solidFill>
                  <a:schemeClr val="accent1"/>
                </a:solidFill>
              </a:rPr>
              <a:t>FsPath</a:t>
            </a:r>
            <a:r>
              <a:rPr lang="en-US" dirty="0"/>
              <a:t> system</a:t>
            </a:r>
          </a:p>
          <a:p>
            <a:pPr lvl="1"/>
            <a:r>
              <a:rPr lang="en-US" dirty="0"/>
              <a:t>pluggable and defaults to supporting:</a:t>
            </a:r>
          </a:p>
          <a:p>
            <a:pPr lvl="2"/>
            <a:r>
              <a:rPr lang="en-US" dirty="0"/>
              <a:t>Disk</a:t>
            </a:r>
          </a:p>
          <a:p>
            <a:pPr lvl="3"/>
            <a:r>
              <a:rPr lang="en-US" dirty="0"/>
              <a:t>fully symlink, xattr and stream aware</a:t>
            </a:r>
          </a:p>
          <a:p>
            <a:pPr lvl="2"/>
            <a:r>
              <a:rPr lang="en-US" dirty="0"/>
              <a:t>Versioned repo</a:t>
            </a:r>
            <a:r>
              <a:rPr lang="en-US" sz="1200" dirty="0"/>
              <a:t> </a:t>
            </a:r>
            <a:r>
              <a:rPr lang="en-US" sz="1200" dirty="0">
                <a:solidFill>
                  <a:schemeClr val="bg1">
                    <a:lumMod val="65000"/>
                  </a:schemeClr>
                </a:solidFill>
              </a:rPr>
              <a:t>(scm)</a:t>
            </a:r>
            <a:endParaRPr lang="en-US" dirty="0">
              <a:solidFill>
                <a:schemeClr val="bg1">
                  <a:lumMod val="65000"/>
                </a:schemeClr>
              </a:solidFill>
            </a:endParaRPr>
          </a:p>
          <a:p>
            <a:pPr lvl="3"/>
            <a:r>
              <a:rPr lang="en-US" dirty="0"/>
              <a:t>System core files baked into the afm coff binary as a r/o repo</a:t>
            </a:r>
          </a:p>
          <a:p>
            <a:pPr lvl="2"/>
            <a:r>
              <a:rPr lang="en-US" dirty="0"/>
              <a:t>Web based files</a:t>
            </a:r>
          </a:p>
          <a:p>
            <a:pPr lvl="1"/>
            <a:r>
              <a:rPr lang="en-US" dirty="0"/>
              <a:t>has a specific path syntax for disambiguating content</a:t>
            </a:r>
          </a:p>
          <a:p>
            <a:pPr lvl="2"/>
            <a:r>
              <a:rPr lang="en-US" dirty="0"/>
              <a:t>server-type</a:t>
            </a:r>
          </a:p>
          <a:p>
            <a:pPr lvl="3"/>
            <a:r>
              <a:rPr lang="en-US" dirty="0">
                <a:solidFill>
                  <a:schemeClr val="accent1"/>
                </a:solidFill>
              </a:rPr>
              <a:t>file-system</a:t>
            </a:r>
            <a:r>
              <a:rPr lang="en-US" sz="1200" dirty="0">
                <a:solidFill>
                  <a:schemeClr val="bg1">
                    <a:lumMod val="65000"/>
                  </a:schemeClr>
                </a:solidFill>
              </a:rPr>
              <a:t> (default, current directory)</a:t>
            </a:r>
            <a:endParaRPr lang="en-US" dirty="0">
              <a:solidFill>
                <a:schemeClr val="bg1">
                  <a:lumMod val="65000"/>
                </a:schemeClr>
              </a:solidFill>
            </a:endParaRPr>
          </a:p>
          <a:p>
            <a:pPr lvl="4"/>
            <a:r>
              <a:rPr lang="en-US" dirty="0"/>
              <a:t>streams/xattr support</a:t>
            </a:r>
          </a:p>
          <a:p>
            <a:pPr lvl="3"/>
            <a:r>
              <a:rPr lang="en-US" dirty="0">
                <a:solidFill>
                  <a:schemeClr val="accent1"/>
                </a:solidFill>
              </a:rPr>
              <a:t>repo vfs</a:t>
            </a:r>
          </a:p>
          <a:p>
            <a:pPr lvl="4"/>
            <a:r>
              <a:rPr lang="en-US" dirty="0"/>
              <a:t>branches, tags, versions support</a:t>
            </a:r>
          </a:p>
          <a:p>
            <a:pPr lvl="3"/>
            <a:r>
              <a:rPr lang="en-US" dirty="0">
                <a:solidFill>
                  <a:schemeClr val="accent1"/>
                </a:solidFill>
              </a:rPr>
              <a:t>af web-server </a:t>
            </a:r>
            <a:r>
              <a:rPr lang="en-US" sz="1200" dirty="0">
                <a:solidFill>
                  <a:schemeClr val="bg1">
                    <a:lumMod val="65000"/>
                  </a:schemeClr>
                </a:solidFill>
              </a:rPr>
              <a:t>generalized</a:t>
            </a:r>
            <a:endParaRPr lang="en-US" dirty="0">
              <a:solidFill>
                <a:schemeClr val="bg1">
                  <a:lumMod val="65000"/>
                </a:schemeClr>
              </a:solidFill>
            </a:endParaRPr>
          </a:p>
        </p:txBody>
      </p:sp>
      <p:sp>
        <p:nvSpPr>
          <p:cNvPr id="3" name="Date Placeholder 2">
            <a:extLst>
              <a:ext uri="{FF2B5EF4-FFF2-40B4-BE49-F238E27FC236}">
                <a16:creationId xmlns:a16="http://schemas.microsoft.com/office/drawing/2014/main" id="{8E906889-AAA4-4409-A293-8B567B530F4C}"/>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7CDC1BB-DF87-450D-A8AA-C41C687B1B8A}"/>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6DBAA169-F306-4CDD-BD0F-75793E769C8A}"/>
              </a:ext>
            </a:extLst>
          </p:cNvPr>
          <p:cNvSpPr>
            <a:spLocks noGrp="1"/>
          </p:cNvSpPr>
          <p:nvPr>
            <p:ph type="sldNum" sz="quarter" idx="12"/>
          </p:nvPr>
        </p:nvSpPr>
        <p:spPr/>
        <p:txBody>
          <a:bodyPr/>
          <a:lstStyle/>
          <a:p>
            <a:fld id="{105BAA42-C468-4EF5-AA42-7CC2BF194DB1}" type="slidenum">
              <a:rPr lang="en-US" smtClean="0"/>
              <a:t>51</a:t>
            </a:fld>
            <a:endParaRPr lang="en-US"/>
          </a:p>
        </p:txBody>
      </p:sp>
      <p:sp>
        <p:nvSpPr>
          <p:cNvPr id="7" name="TextBox 6">
            <a:extLst>
              <a:ext uri="{FF2B5EF4-FFF2-40B4-BE49-F238E27FC236}">
                <a16:creationId xmlns:a16="http://schemas.microsoft.com/office/drawing/2014/main" id="{4E051885-12B8-4D2C-846B-F5421FE15DE8}"/>
              </a:ext>
            </a:extLst>
          </p:cNvPr>
          <p:cNvSpPr txBox="1"/>
          <p:nvPr/>
        </p:nvSpPr>
        <p:spPr>
          <a:xfrm>
            <a:off x="10075373" y="1825625"/>
            <a:ext cx="127842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dirty="0"/>
              <a:t>Fuse</a:t>
            </a:r>
          </a:p>
          <a:p>
            <a:pPr algn="ctr"/>
            <a:r>
              <a:rPr lang="en-US" dirty="0"/>
              <a:t>Dokan</a:t>
            </a:r>
          </a:p>
          <a:p>
            <a:pPr algn="ctr"/>
            <a:r>
              <a:rPr lang="en-US" dirty="0"/>
              <a:t>Registry</a:t>
            </a:r>
          </a:p>
        </p:txBody>
      </p:sp>
    </p:spTree>
    <p:extLst>
      <p:ext uri="{BB962C8B-B14F-4D97-AF65-F5344CB8AC3E}">
        <p14:creationId xmlns:p14="http://schemas.microsoft.com/office/powerpoint/2010/main" val="3959025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8" name="Picture 24" descr="https://www.iconshock.com/v2/image/Diamond/Database/script">
            <a:extLst>
              <a:ext uri="{FF2B5EF4-FFF2-40B4-BE49-F238E27FC236}">
                <a16:creationId xmlns:a16="http://schemas.microsoft.com/office/drawing/2014/main" id="{887EF765-406E-4C5C-BA87-5FBB3BD0D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04" y="2554058"/>
            <a:ext cx="1250980" cy="12509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0" y="365125"/>
            <a:ext cx="10515600" cy="1325563"/>
          </a:xfrm>
        </p:spPr>
        <p:txBody>
          <a:bodyPr/>
          <a:lstStyle/>
          <a:p>
            <a:r>
              <a:rPr lang="en-US" dirty="0"/>
              <a:t>     </a:t>
            </a:r>
            <a:r>
              <a:rPr lang="en-US" b="1" dirty="0">
                <a:solidFill>
                  <a:schemeClr val="accent1"/>
                </a:solidFill>
              </a:rPr>
              <a:t>include</a:t>
            </a:r>
            <a:r>
              <a:rPr lang="en-US" dirty="0"/>
              <a:t> command: </a:t>
            </a:r>
            <a:r>
              <a:rPr lang="en-US" b="1" dirty="0">
                <a:solidFill>
                  <a:schemeClr val="bg1">
                    <a:lumMod val="65000"/>
                  </a:schemeClr>
                </a:solidFill>
              </a:rPr>
              <a:t>.tsl; .afts; .md; …</a:t>
            </a:r>
            <a:endParaRPr lang="en-US" dirty="0"/>
          </a:p>
        </p:txBody>
      </p:sp>
      <p:sp>
        <p:nvSpPr>
          <p:cNvPr id="19" name="TextBox 18"/>
          <p:cNvSpPr txBox="1"/>
          <p:nvPr/>
        </p:nvSpPr>
        <p:spPr>
          <a:xfrm>
            <a:off x="-155846" y="4778536"/>
            <a:ext cx="4015502" cy="1200329"/>
          </a:xfrm>
          <a:prstGeom prst="rect">
            <a:avLst/>
          </a:prstGeom>
          <a:noFill/>
        </p:spPr>
        <p:txBody>
          <a:bodyPr wrap="square" rtlCol="0" anchor="ctr">
            <a:spAutoFit/>
          </a:bodyPr>
          <a:lstStyle/>
          <a:p>
            <a:pPr algn="ctr"/>
            <a:r>
              <a:rPr lang="en-US" sz="2400" b="1" dirty="0">
                <a:solidFill>
                  <a:schemeClr val="bg1">
                    <a:lumMod val="65000"/>
                  </a:schemeClr>
                </a:solidFill>
              </a:rPr>
              <a:t>/path/file.ext</a:t>
            </a:r>
            <a:br>
              <a:rPr lang="en-US" sz="2400" b="1" dirty="0">
                <a:solidFill>
                  <a:schemeClr val="bg1">
                    <a:lumMod val="65000"/>
                  </a:schemeClr>
                </a:solidFill>
              </a:rPr>
            </a:br>
            <a:r>
              <a:rPr lang="en-US" sz="2400" b="1" dirty="0">
                <a:solidFill>
                  <a:schemeClr val="bg1">
                    <a:lumMod val="65000"/>
                  </a:schemeClr>
                </a:solidFill>
              </a:rPr>
              <a:t>N:/path/file.ext</a:t>
            </a:r>
          </a:p>
          <a:p>
            <a:pPr algn="ctr"/>
            <a:r>
              <a:rPr lang="en-US" sz="2400" b="1" dirty="0">
                <a:solidFill>
                  <a:schemeClr val="bg1">
                    <a:lumMod val="65000"/>
                  </a:schemeClr>
                </a:solidFill>
              </a:rPr>
              <a:t>N:/path/dir:xattr-stream.ext</a:t>
            </a:r>
          </a:p>
        </p:txBody>
      </p:sp>
      <p:sp>
        <p:nvSpPr>
          <p:cNvPr id="20" name="TextBox 19"/>
          <p:cNvSpPr txBox="1"/>
          <p:nvPr/>
        </p:nvSpPr>
        <p:spPr>
          <a:xfrm>
            <a:off x="3160685" y="4777931"/>
            <a:ext cx="2974917" cy="1569660"/>
          </a:xfrm>
          <a:prstGeom prst="rect">
            <a:avLst/>
          </a:prstGeom>
          <a:noFill/>
        </p:spPr>
        <p:txBody>
          <a:bodyPr wrap="none" rtlCol="0" anchor="ctr">
            <a:spAutoFit/>
          </a:bodyPr>
          <a:lstStyle/>
          <a:p>
            <a:pPr algn="ctr"/>
            <a:r>
              <a:rPr lang="en-US" sz="2400" b="1" dirty="0">
                <a:solidFill>
                  <a:schemeClr val="bg1">
                    <a:lumMod val="65000"/>
                  </a:schemeClr>
                </a:solidFill>
              </a:rPr>
              <a:t>/:branch:repo/file.ext</a:t>
            </a:r>
          </a:p>
          <a:p>
            <a:pPr algn="ctr"/>
            <a:r>
              <a:rPr lang="en-US" sz="2400" b="1" dirty="0">
                <a:solidFill>
                  <a:schemeClr val="accent1"/>
                </a:solidFill>
              </a:rPr>
              <a:t>.afr;</a:t>
            </a:r>
          </a:p>
          <a:p>
            <a:pPr algn="ctr"/>
            <a:r>
              <a:rPr lang="en-US" sz="2400" b="1" dirty="0">
                <a:solidFill>
                  <a:schemeClr val="accent1"/>
                </a:solidFill>
              </a:rPr>
              <a:t>.afx;</a:t>
            </a:r>
          </a:p>
          <a:p>
            <a:pPr algn="ctr"/>
            <a:r>
              <a:rPr lang="en-US" sz="2400" b="1" dirty="0">
                <a:solidFill>
                  <a:schemeClr val="accent1"/>
                </a:solidFill>
              </a:rPr>
              <a:t>.afws</a:t>
            </a:r>
            <a:endParaRPr lang="en-US" b="1" dirty="0">
              <a:solidFill>
                <a:schemeClr val="accent1"/>
              </a:solidFill>
            </a:endParaRPr>
          </a:p>
        </p:txBody>
      </p:sp>
      <p:sp>
        <p:nvSpPr>
          <p:cNvPr id="25" name="Rectangle: Diagonal Corners Snipped 24"/>
          <p:cNvSpPr/>
          <p:nvPr/>
        </p:nvSpPr>
        <p:spPr>
          <a:xfrm>
            <a:off x="852088" y="3981373"/>
            <a:ext cx="1578772" cy="678436"/>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File folders</a:t>
            </a:r>
          </a:p>
          <a:p>
            <a:pPr algn="ctr"/>
            <a:r>
              <a:rPr lang="en-US" sz="1400" dirty="0"/>
              <a:t>on disk</a:t>
            </a:r>
          </a:p>
        </p:txBody>
      </p:sp>
      <p:sp>
        <p:nvSpPr>
          <p:cNvPr id="26" name="Rectangle: Diagonal Corners Snipped 25"/>
          <p:cNvSpPr/>
          <p:nvPr/>
        </p:nvSpPr>
        <p:spPr>
          <a:xfrm>
            <a:off x="3859656" y="3968362"/>
            <a:ext cx="1576976" cy="678437"/>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Branch folders</a:t>
            </a:r>
          </a:p>
          <a:p>
            <a:pPr algn="ctr"/>
            <a:r>
              <a:rPr lang="en-US" sz="1400" dirty="0"/>
              <a:t>in local repo</a:t>
            </a:r>
            <a:r>
              <a:rPr lang="en-US" sz="900" dirty="0"/>
              <a:t> </a:t>
            </a:r>
          </a:p>
          <a:p>
            <a:pPr algn="ctr"/>
            <a:r>
              <a:rPr lang="en-US" sz="900" dirty="0"/>
              <a:t>(versioned)</a:t>
            </a:r>
          </a:p>
        </p:txBody>
      </p:sp>
      <p:sp>
        <p:nvSpPr>
          <p:cNvPr id="30" name="Rectangle 29"/>
          <p:cNvSpPr/>
          <p:nvPr/>
        </p:nvSpPr>
        <p:spPr>
          <a:xfrm>
            <a:off x="3373068" y="3004887"/>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31" name="Rectangle 30"/>
          <p:cNvSpPr/>
          <p:nvPr/>
        </p:nvSpPr>
        <p:spPr>
          <a:xfrm>
            <a:off x="347359" y="3017897"/>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5" name="Date Placeholder 4"/>
          <p:cNvSpPr>
            <a:spLocks noGrp="1"/>
          </p:cNvSpPr>
          <p:nvPr>
            <p:ph type="dt" sz="half" idx="10"/>
          </p:nvPr>
        </p:nvSpPr>
        <p:spPr/>
        <p:txBody>
          <a:bodyPr/>
          <a:lstStyle/>
          <a:p>
            <a:r>
              <a:rPr lang="en-US"/>
              <a:t>11/17/2017</a:t>
            </a:r>
            <a:endParaRPr lang="en-US" dirty="0"/>
          </a:p>
        </p:txBody>
      </p:sp>
      <p:sp>
        <p:nvSpPr>
          <p:cNvPr id="16" name="Footer Placeholder 15"/>
          <p:cNvSpPr>
            <a:spLocks noGrp="1"/>
          </p:cNvSpPr>
          <p:nvPr>
            <p:ph type="ftr" sz="quarter" idx="11"/>
          </p:nvPr>
        </p:nvSpPr>
        <p:spPr/>
        <p:txBody>
          <a:bodyPr/>
          <a:lstStyle/>
          <a:p>
            <a:r>
              <a:rPr lang="en-US" dirty="0"/>
              <a:t>TSL Talk by David Simmons, Smallscript Corp (c) 2017</a:t>
            </a:r>
          </a:p>
        </p:txBody>
      </p:sp>
      <p:sp>
        <p:nvSpPr>
          <p:cNvPr id="28" name="Slide Number Placeholder 27"/>
          <p:cNvSpPr>
            <a:spLocks noGrp="1"/>
          </p:cNvSpPr>
          <p:nvPr>
            <p:ph type="sldNum" sz="quarter" idx="12"/>
          </p:nvPr>
        </p:nvSpPr>
        <p:spPr>
          <a:xfrm>
            <a:off x="8588571" y="6318282"/>
            <a:ext cx="2743200" cy="365125"/>
          </a:xfrm>
        </p:spPr>
        <p:txBody>
          <a:bodyPr/>
          <a:lstStyle/>
          <a:p>
            <a:fld id="{105BAA42-C468-4EF5-AA42-7CC2BF194DB1}" type="slidenum">
              <a:rPr lang="en-US" smtClean="0"/>
              <a:t>52</a:t>
            </a:fld>
            <a:endParaRPr lang="en-US"/>
          </a:p>
        </p:txBody>
      </p:sp>
      <p:pic>
        <p:nvPicPr>
          <p:cNvPr id="1028" name="Picture 4" descr="Related image">
            <a:extLst>
              <a:ext uri="{FF2B5EF4-FFF2-40B4-BE49-F238E27FC236}">
                <a16:creationId xmlns:a16="http://schemas.microsoft.com/office/drawing/2014/main" id="{D97B59CA-175E-4902-BAB5-34BADBC385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51" y="142067"/>
            <a:ext cx="1230540" cy="12305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icon script in a folder">
            <a:extLst>
              <a:ext uri="{FF2B5EF4-FFF2-40B4-BE49-F238E27FC236}">
                <a16:creationId xmlns:a16="http://schemas.microsoft.com/office/drawing/2014/main" id="{DE1A172D-EEF3-4BCC-B7B0-6069245C79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199" y="2386599"/>
            <a:ext cx="1555834" cy="155583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icon script in a database">
            <a:extLst>
              <a:ext uri="{FF2B5EF4-FFF2-40B4-BE49-F238E27FC236}">
                <a16:creationId xmlns:a16="http://schemas.microsoft.com/office/drawing/2014/main" id="{FED1BAC2-12D1-45C4-9036-2DFE560273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2319" y="2503598"/>
            <a:ext cx="1311651" cy="131165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artistsvalley.com/images/icons/Network%20Security%20Icons%20Var/Server%20Script%20Question/256x256/Server%20Script%20Question.jpg">
            <a:extLst>
              <a:ext uri="{FF2B5EF4-FFF2-40B4-BE49-F238E27FC236}">
                <a16:creationId xmlns:a16="http://schemas.microsoft.com/office/drawing/2014/main" id="{8B462EDE-9004-4716-9D58-16D33E33BD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55257" y="2389158"/>
            <a:ext cx="1571670" cy="157167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Diagonal Corners Snipped 32">
            <a:extLst>
              <a:ext uri="{FF2B5EF4-FFF2-40B4-BE49-F238E27FC236}">
                <a16:creationId xmlns:a16="http://schemas.microsoft.com/office/drawing/2014/main" id="{CABD3858-5506-4409-95A2-1EA67F6193D0}"/>
              </a:ext>
            </a:extLst>
          </p:cNvPr>
          <p:cNvSpPr/>
          <p:nvPr/>
        </p:nvSpPr>
        <p:spPr>
          <a:xfrm>
            <a:off x="9549951" y="3983931"/>
            <a:ext cx="1576976" cy="678437"/>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Branch folders</a:t>
            </a:r>
          </a:p>
          <a:p>
            <a:pPr algn="ctr"/>
            <a:r>
              <a:rPr lang="en-US" sz="1400" dirty="0"/>
              <a:t>in https repo</a:t>
            </a:r>
            <a:r>
              <a:rPr lang="en-US" sz="900" dirty="0"/>
              <a:t> </a:t>
            </a:r>
          </a:p>
          <a:p>
            <a:pPr algn="ctr"/>
            <a:r>
              <a:rPr lang="en-US" sz="900" dirty="0"/>
              <a:t>(versioned)</a:t>
            </a:r>
          </a:p>
        </p:txBody>
      </p:sp>
      <p:pic>
        <p:nvPicPr>
          <p:cNvPr id="1038" name="Picture 14" descr="Image result for icon binary executable">
            <a:extLst>
              <a:ext uri="{FF2B5EF4-FFF2-40B4-BE49-F238E27FC236}">
                <a16:creationId xmlns:a16="http://schemas.microsoft.com/office/drawing/2014/main" id="{E1F6CA94-9EA0-4BA3-92A9-E8417A79A0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34922" y="2536362"/>
            <a:ext cx="1265425" cy="1265425"/>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Diagonal Corners Snipped 34">
            <a:extLst>
              <a:ext uri="{FF2B5EF4-FFF2-40B4-BE49-F238E27FC236}">
                <a16:creationId xmlns:a16="http://schemas.microsoft.com/office/drawing/2014/main" id="{7E6A79A0-6810-4CE0-893C-868DA34DB59F}"/>
              </a:ext>
            </a:extLst>
          </p:cNvPr>
          <p:cNvSpPr/>
          <p:nvPr/>
        </p:nvSpPr>
        <p:spPr>
          <a:xfrm>
            <a:off x="6634922" y="3975477"/>
            <a:ext cx="1578772" cy="678436"/>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Branch folders</a:t>
            </a:r>
          </a:p>
          <a:p>
            <a:pPr algn="ctr"/>
            <a:r>
              <a:rPr lang="en-US" sz="1400" dirty="0"/>
              <a:t>in r/o coff repo</a:t>
            </a:r>
          </a:p>
        </p:txBody>
      </p:sp>
      <p:sp>
        <p:nvSpPr>
          <p:cNvPr id="41" name="TextBox 40">
            <a:extLst>
              <a:ext uri="{FF2B5EF4-FFF2-40B4-BE49-F238E27FC236}">
                <a16:creationId xmlns:a16="http://schemas.microsoft.com/office/drawing/2014/main" id="{400362A9-D1D3-45EA-BA0C-2C24CEC8EA07}"/>
              </a:ext>
            </a:extLst>
          </p:cNvPr>
          <p:cNvSpPr txBox="1"/>
          <p:nvPr/>
        </p:nvSpPr>
        <p:spPr>
          <a:xfrm>
            <a:off x="6343563" y="4777931"/>
            <a:ext cx="2161489" cy="1569660"/>
          </a:xfrm>
          <a:prstGeom prst="rect">
            <a:avLst/>
          </a:prstGeom>
          <a:noFill/>
        </p:spPr>
        <p:txBody>
          <a:bodyPr wrap="none" rtlCol="0" anchor="ctr">
            <a:spAutoFit/>
          </a:bodyPr>
          <a:lstStyle/>
          <a:p>
            <a:pPr algn="ctr"/>
            <a:r>
              <a:rPr lang="en-US" sz="2400" b="1" dirty="0">
                <a:solidFill>
                  <a:schemeClr val="bg1">
                    <a:lumMod val="65000"/>
                  </a:schemeClr>
                </a:solidFill>
              </a:rPr>
              <a:t>~:/path/file.ext</a:t>
            </a:r>
            <a:br>
              <a:rPr lang="en-US" sz="2400" b="1" dirty="0">
                <a:solidFill>
                  <a:schemeClr val="bg1">
                    <a:lumMod val="65000"/>
                  </a:schemeClr>
                </a:solidFill>
              </a:rPr>
            </a:br>
            <a:r>
              <a:rPr lang="en-US" sz="2400" b="1" dirty="0">
                <a:solidFill>
                  <a:schemeClr val="accent1"/>
                </a:solidFill>
              </a:rPr>
              <a:t>afm.exe</a:t>
            </a:r>
          </a:p>
          <a:p>
            <a:pPr algn="ctr"/>
            <a:r>
              <a:rPr lang="en-US" sz="2400" b="1" dirty="0">
                <a:solidFill>
                  <a:schemeClr val="accent5">
                    <a:lumMod val="40000"/>
                    <a:lumOff val="60000"/>
                  </a:schemeClr>
                </a:solidFill>
              </a:rPr>
              <a:t>afx.exe</a:t>
            </a:r>
          </a:p>
          <a:p>
            <a:pPr algn="ctr"/>
            <a:r>
              <a:rPr lang="en-US" sz="2400" b="1" dirty="0">
                <a:solidFill>
                  <a:schemeClr val="accent5">
                    <a:lumMod val="40000"/>
                    <a:lumOff val="60000"/>
                  </a:schemeClr>
                </a:solidFill>
              </a:rPr>
              <a:t>afts.exe</a:t>
            </a:r>
          </a:p>
        </p:txBody>
      </p:sp>
      <p:sp>
        <p:nvSpPr>
          <p:cNvPr id="42" name="TextBox 41">
            <a:extLst>
              <a:ext uri="{FF2B5EF4-FFF2-40B4-BE49-F238E27FC236}">
                <a16:creationId xmlns:a16="http://schemas.microsoft.com/office/drawing/2014/main" id="{50D715BD-9356-4CF5-9739-4A3993A1CAF2}"/>
              </a:ext>
            </a:extLst>
          </p:cNvPr>
          <p:cNvSpPr txBox="1"/>
          <p:nvPr/>
        </p:nvSpPr>
        <p:spPr>
          <a:xfrm>
            <a:off x="8520890" y="4778536"/>
            <a:ext cx="3635098" cy="1200329"/>
          </a:xfrm>
          <a:prstGeom prst="rect">
            <a:avLst/>
          </a:prstGeom>
          <a:noFill/>
        </p:spPr>
        <p:txBody>
          <a:bodyPr wrap="none" rtlCol="0" anchor="ctr">
            <a:spAutoFit/>
          </a:bodyPr>
          <a:lstStyle/>
          <a:p>
            <a:pPr algn="ctr"/>
            <a:r>
              <a:rPr lang="en-US" sz="2400" b="1" dirty="0">
                <a:solidFill>
                  <a:schemeClr val="bg1">
                    <a:lumMod val="65000"/>
                  </a:schemeClr>
                </a:solidFill>
              </a:rPr>
              <a:t>https://af.st/:branch:repo/</a:t>
            </a:r>
          </a:p>
          <a:p>
            <a:pPr algn="ctr"/>
            <a:r>
              <a:rPr lang="en-US" sz="2400" b="1" dirty="0">
                <a:solidFill>
                  <a:schemeClr val="accent6">
                    <a:lumMod val="60000"/>
                    <a:lumOff val="40000"/>
                  </a:schemeClr>
                </a:solidFill>
              </a:rPr>
              <a:t>./.af/site/</a:t>
            </a:r>
            <a:br>
              <a:rPr lang="en-US" sz="2400" b="1" dirty="0">
                <a:solidFill>
                  <a:schemeClr val="accent6">
                    <a:lumMod val="60000"/>
                    <a:lumOff val="40000"/>
                  </a:schemeClr>
                </a:solidFill>
              </a:rPr>
            </a:br>
            <a:r>
              <a:rPr lang="en-US" sz="2400" b="1" dirty="0">
                <a:solidFill>
                  <a:schemeClr val="accent6">
                    <a:lumMod val="60000"/>
                    <a:lumOff val="40000"/>
                  </a:schemeClr>
                </a:solidFill>
              </a:rPr>
              <a:t>./.af/sites/domain</a:t>
            </a:r>
          </a:p>
        </p:txBody>
      </p:sp>
      <p:sp>
        <p:nvSpPr>
          <p:cNvPr id="43" name="TextBox 42">
            <a:extLst>
              <a:ext uri="{FF2B5EF4-FFF2-40B4-BE49-F238E27FC236}">
                <a16:creationId xmlns:a16="http://schemas.microsoft.com/office/drawing/2014/main" id="{3837D930-F7FB-49F7-B695-9C58E90F454D}"/>
              </a:ext>
            </a:extLst>
          </p:cNvPr>
          <p:cNvSpPr txBox="1"/>
          <p:nvPr/>
        </p:nvSpPr>
        <p:spPr>
          <a:xfrm>
            <a:off x="643336" y="1603863"/>
            <a:ext cx="2873223" cy="461665"/>
          </a:xfrm>
          <a:prstGeom prst="rect">
            <a:avLst/>
          </a:prstGeom>
          <a:noFill/>
        </p:spPr>
        <p:txBody>
          <a:bodyPr wrap="none" rtlCol="0" anchor="ctr">
            <a:spAutoFit/>
          </a:bodyPr>
          <a:lstStyle/>
          <a:p>
            <a:pPr algn="ctr"/>
            <a:r>
              <a:rPr lang="en-US" sz="2400" b="1" dirty="0">
                <a:solidFill>
                  <a:schemeClr val="bg1">
                    <a:lumMod val="65000"/>
                  </a:schemeClr>
                </a:solidFill>
              </a:rPr>
              <a:t>/~:alias/path/file.ext</a:t>
            </a:r>
          </a:p>
        </p:txBody>
      </p:sp>
      <p:sp>
        <p:nvSpPr>
          <p:cNvPr id="44" name="TextBox 43">
            <a:extLst>
              <a:ext uri="{FF2B5EF4-FFF2-40B4-BE49-F238E27FC236}">
                <a16:creationId xmlns:a16="http://schemas.microsoft.com/office/drawing/2014/main" id="{E9D84EDA-1F0E-492D-9465-E4B88163EECD}"/>
              </a:ext>
            </a:extLst>
          </p:cNvPr>
          <p:cNvSpPr txBox="1"/>
          <p:nvPr/>
        </p:nvSpPr>
        <p:spPr>
          <a:xfrm>
            <a:off x="3742574" y="1609876"/>
            <a:ext cx="7846379" cy="461665"/>
          </a:xfrm>
          <a:prstGeom prst="rect">
            <a:avLst/>
          </a:prstGeom>
          <a:noFill/>
        </p:spPr>
        <p:txBody>
          <a:bodyPr wrap="none" rtlCol="0" anchor="ctr">
            <a:spAutoFit/>
          </a:bodyPr>
          <a:lstStyle/>
          <a:p>
            <a:r>
              <a:rPr lang="en-US" sz="2400" b="1" dirty="0">
                <a:solidFill>
                  <a:schemeClr val="accent1"/>
                </a:solidFill>
              </a:rPr>
              <a:t>path aliases are located in ::app::path ^ ::system::path maps</a:t>
            </a:r>
          </a:p>
        </p:txBody>
      </p:sp>
      <p:sp>
        <p:nvSpPr>
          <p:cNvPr id="46" name="TextBox 45">
            <a:extLst>
              <a:ext uri="{FF2B5EF4-FFF2-40B4-BE49-F238E27FC236}">
                <a16:creationId xmlns:a16="http://schemas.microsoft.com/office/drawing/2014/main" id="{43125B72-B169-4DEF-A415-33961FECB772}"/>
              </a:ext>
            </a:extLst>
          </p:cNvPr>
          <p:cNvSpPr txBox="1"/>
          <p:nvPr/>
        </p:nvSpPr>
        <p:spPr>
          <a:xfrm>
            <a:off x="10692557" y="192016"/>
            <a:ext cx="1278427" cy="9233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dirty="0"/>
              <a:t>include</a:t>
            </a:r>
          </a:p>
          <a:p>
            <a:pPr algn="ctr"/>
            <a:r>
              <a:rPr lang="en-US" dirty="0"/>
              <a:t>require</a:t>
            </a:r>
          </a:p>
          <a:p>
            <a:pPr algn="ctr"/>
            <a:r>
              <a:rPr lang="en-US" dirty="0"/>
              <a:t>fs-find</a:t>
            </a:r>
          </a:p>
        </p:txBody>
      </p:sp>
    </p:spTree>
    <p:extLst>
      <p:ext uri="{BB962C8B-B14F-4D97-AF65-F5344CB8AC3E}">
        <p14:creationId xmlns:p14="http://schemas.microsoft.com/office/powerpoint/2010/main" val="1704455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7CD13A7-4FDB-4B2E-ADDA-8ABABE183E40}"/>
              </a:ext>
            </a:extLst>
          </p:cNvPr>
          <p:cNvSpPr>
            <a:spLocks noGrp="1"/>
          </p:cNvSpPr>
          <p:nvPr>
            <p:ph type="dt" sz="half" idx="10"/>
          </p:nvPr>
        </p:nvSpPr>
        <p:spPr/>
        <p:txBody>
          <a:bodyPr/>
          <a:lstStyle/>
          <a:p>
            <a:r>
              <a:rPr lang="en-US"/>
              <a:t>11/17/2017</a:t>
            </a:r>
          </a:p>
        </p:txBody>
      </p:sp>
      <p:sp>
        <p:nvSpPr>
          <p:cNvPr id="4" name="Footer Placeholder 3">
            <a:extLst>
              <a:ext uri="{FF2B5EF4-FFF2-40B4-BE49-F238E27FC236}">
                <a16:creationId xmlns:a16="http://schemas.microsoft.com/office/drawing/2014/main" id="{ED727EC9-B4B8-4A72-9A1B-33D770BBC0B6}"/>
              </a:ext>
            </a:extLst>
          </p:cNvPr>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a:extLst>
              <a:ext uri="{FF2B5EF4-FFF2-40B4-BE49-F238E27FC236}">
                <a16:creationId xmlns:a16="http://schemas.microsoft.com/office/drawing/2014/main" id="{2324B384-A17B-4FE7-9606-687052E7382A}"/>
              </a:ext>
            </a:extLst>
          </p:cNvPr>
          <p:cNvSpPr>
            <a:spLocks noGrp="1"/>
          </p:cNvSpPr>
          <p:nvPr>
            <p:ph type="sldNum" sz="quarter" idx="12"/>
          </p:nvPr>
        </p:nvSpPr>
        <p:spPr/>
        <p:txBody>
          <a:bodyPr/>
          <a:lstStyle/>
          <a:p>
            <a:fld id="{105BAA42-C468-4EF5-AA42-7CC2BF194DB1}" type="slidenum">
              <a:rPr lang="en-US" smtClean="0"/>
              <a:t>53</a:t>
            </a:fld>
            <a:endParaRPr lang="en-US"/>
          </a:p>
        </p:txBody>
      </p:sp>
      <p:sp>
        <p:nvSpPr>
          <p:cNvPr id="6" name="Rectangle 5">
            <a:extLst>
              <a:ext uri="{FF2B5EF4-FFF2-40B4-BE49-F238E27FC236}">
                <a16:creationId xmlns:a16="http://schemas.microsoft.com/office/drawing/2014/main" id="{69354848-06E3-494E-9CDA-020D51ED41C2}"/>
              </a:ext>
            </a:extLst>
          </p:cNvPr>
          <p:cNvSpPr/>
          <p:nvPr/>
        </p:nvSpPr>
        <p:spPr>
          <a:xfrm>
            <a:off x="2828919" y="2595336"/>
            <a:ext cx="6534161" cy="1569660"/>
          </a:xfrm>
          <a:prstGeom prst="rect">
            <a:avLst/>
          </a:prstGeom>
        </p:spPr>
        <p:txBody>
          <a:bodyPr wrap="none">
            <a:spAutoFit/>
          </a:bodyPr>
          <a:lstStyle/>
          <a:p>
            <a:r>
              <a:rPr lang="en-US" sz="9600" dirty="0">
                <a:solidFill>
                  <a:schemeClr val="bg1">
                    <a:lumMod val="95000"/>
                  </a:schemeClr>
                </a:solidFill>
              </a:rPr>
              <a:t>End of Slides</a:t>
            </a:r>
          </a:p>
        </p:txBody>
      </p:sp>
    </p:spTree>
    <p:extLst>
      <p:ext uri="{BB962C8B-B14F-4D97-AF65-F5344CB8AC3E}">
        <p14:creationId xmlns:p14="http://schemas.microsoft.com/office/powerpoint/2010/main" val="42285842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8263522" y="2121595"/>
            <a:ext cx="1240574" cy="26449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2" name="Rectangle 21"/>
          <p:cNvSpPr/>
          <p:nvPr/>
        </p:nvSpPr>
        <p:spPr>
          <a:xfrm>
            <a:off x="4475196" y="1810139"/>
            <a:ext cx="877686" cy="2939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     AFM executable</a:t>
            </a:r>
          </a:p>
        </p:txBody>
      </p:sp>
      <p:sp>
        <p:nvSpPr>
          <p:cNvPr id="4" name="Rectangle 3"/>
          <p:cNvSpPr/>
          <p:nvPr/>
        </p:nvSpPr>
        <p:spPr>
          <a:xfrm>
            <a:off x="503853" y="4777560"/>
            <a:ext cx="11206065" cy="61582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COFF </a:t>
            </a:r>
            <a:r>
              <a:rPr lang="en-US" sz="1200" dirty="0">
                <a:solidFill>
                  <a:schemeClr val="bg1">
                    <a:lumMod val="75000"/>
                  </a:schemeClr>
                </a:solidFill>
              </a:rPr>
              <a:t>(binary bundled)</a:t>
            </a:r>
            <a:r>
              <a:rPr lang="en-US" dirty="0"/>
              <a:t> Executable</a:t>
            </a:r>
          </a:p>
        </p:txBody>
      </p:sp>
      <p:sp>
        <p:nvSpPr>
          <p:cNvPr id="12" name="Rectangle 11"/>
          <p:cNvSpPr/>
          <p:nvPr/>
        </p:nvSpPr>
        <p:spPr>
          <a:xfrm>
            <a:off x="4500076" y="3359579"/>
            <a:ext cx="3213617" cy="130656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time-</a:t>
            </a:r>
            <a:r>
              <a:rPr lang="en-US" dirty="0" err="1"/>
              <a:t>fmt</a:t>
            </a:r>
            <a:r>
              <a:rPr lang="en-US" dirty="0"/>
              <a:t>, csv/</a:t>
            </a:r>
            <a:r>
              <a:rPr lang="en-US" dirty="0" err="1"/>
              <a:t>cst</a:t>
            </a:r>
            <a:r>
              <a:rPr lang="en-US" dirty="0"/>
              <a:t>, child-process, certs/</a:t>
            </a:r>
            <a:r>
              <a:rPr lang="en-US" dirty="0" err="1"/>
              <a:t>ssl</a:t>
            </a:r>
            <a:r>
              <a:rPr lang="en-US" dirty="0"/>
              <a:t>, </a:t>
            </a:r>
            <a:r>
              <a:rPr lang="en-US" dirty="0" err="1"/>
              <a:t>sql</a:t>
            </a:r>
            <a:r>
              <a:rPr lang="en-US" dirty="0"/>
              <a:t>-procs, many-codecs, regex, debug-</a:t>
            </a:r>
            <a:r>
              <a:rPr lang="en-US" dirty="0" err="1"/>
              <a:t>io</a:t>
            </a:r>
            <a:r>
              <a:rPr lang="en-US" dirty="0"/>
              <a:t>/events, registry/env</a:t>
            </a:r>
          </a:p>
        </p:txBody>
      </p:sp>
      <p:sp>
        <p:nvSpPr>
          <p:cNvPr id="6" name="Rectangle 5"/>
          <p:cNvSpPr/>
          <p:nvPr/>
        </p:nvSpPr>
        <p:spPr>
          <a:xfrm>
            <a:off x="503853" y="4058817"/>
            <a:ext cx="3213618" cy="602990"/>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TSL Language 1.2</a:t>
            </a:r>
          </a:p>
        </p:txBody>
      </p:sp>
      <p:sp>
        <p:nvSpPr>
          <p:cNvPr id="8" name="Rectangle 7"/>
          <p:cNvSpPr/>
          <p:nvPr/>
        </p:nvSpPr>
        <p:spPr>
          <a:xfrm>
            <a:off x="503853" y="3373407"/>
            <a:ext cx="3213617" cy="60299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Afx Web Servers</a:t>
            </a:r>
          </a:p>
        </p:txBody>
      </p:sp>
      <p:sp>
        <p:nvSpPr>
          <p:cNvPr id="18" name="Rectangle 17"/>
          <p:cNvSpPr/>
          <p:nvPr/>
        </p:nvSpPr>
        <p:spPr>
          <a:xfrm>
            <a:off x="503853" y="2682942"/>
            <a:ext cx="3213618" cy="60299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a:t>kernel.tsl</a:t>
            </a:r>
            <a:endParaRPr lang="en-US" dirty="0"/>
          </a:p>
        </p:txBody>
      </p:sp>
      <p:sp>
        <p:nvSpPr>
          <p:cNvPr id="19" name="TextBox 18"/>
          <p:cNvSpPr txBox="1"/>
          <p:nvPr/>
        </p:nvSpPr>
        <p:spPr>
          <a:xfrm>
            <a:off x="1641474" y="4850730"/>
            <a:ext cx="663900" cy="461665"/>
          </a:xfrm>
          <a:prstGeom prst="rect">
            <a:avLst/>
          </a:prstGeom>
          <a:noFill/>
        </p:spPr>
        <p:txBody>
          <a:bodyPr wrap="none" rtlCol="0" anchor="ctr">
            <a:spAutoFit/>
          </a:bodyPr>
          <a:lstStyle/>
          <a:p>
            <a:pPr algn="ctr"/>
            <a:r>
              <a:rPr lang="en-US" sz="2400" b="1" dirty="0">
                <a:solidFill>
                  <a:schemeClr val="bg1">
                    <a:lumMod val="65000"/>
                  </a:schemeClr>
                </a:solidFill>
              </a:rPr>
              <a:t>afts</a:t>
            </a:r>
          </a:p>
        </p:txBody>
      </p:sp>
      <p:sp>
        <p:nvSpPr>
          <p:cNvPr id="20" name="TextBox 19"/>
          <p:cNvSpPr txBox="1"/>
          <p:nvPr/>
        </p:nvSpPr>
        <p:spPr>
          <a:xfrm>
            <a:off x="9889481" y="4850730"/>
            <a:ext cx="683136" cy="461665"/>
          </a:xfrm>
          <a:prstGeom prst="rect">
            <a:avLst/>
          </a:prstGeom>
          <a:noFill/>
        </p:spPr>
        <p:txBody>
          <a:bodyPr wrap="none" rtlCol="0" anchor="ctr">
            <a:spAutoFit/>
          </a:bodyPr>
          <a:lstStyle/>
          <a:p>
            <a:pPr algn="ctr"/>
            <a:r>
              <a:rPr lang="en-US" sz="2400" b="1" dirty="0">
                <a:solidFill>
                  <a:schemeClr val="bg1">
                    <a:lumMod val="65000"/>
                  </a:schemeClr>
                </a:solidFill>
              </a:rPr>
              <a:t>afm</a:t>
            </a:r>
            <a:endParaRPr lang="en-US" b="1" dirty="0">
              <a:solidFill>
                <a:schemeClr val="bg1">
                  <a:lumMod val="65000"/>
                </a:schemeClr>
              </a:solidFill>
            </a:endParaRPr>
          </a:p>
        </p:txBody>
      </p:sp>
      <p:pic>
        <p:nvPicPr>
          <p:cNvPr id="21" name="Picture 20"/>
          <p:cNvPicPr>
            <a:picLocks noChangeAspect="1"/>
          </p:cNvPicPr>
          <p:nvPr/>
        </p:nvPicPr>
        <p:blipFill>
          <a:blip r:embed="rId2"/>
          <a:stretch>
            <a:fillRect/>
          </a:stretch>
        </p:blipFill>
        <p:spPr>
          <a:xfrm>
            <a:off x="503852" y="5447522"/>
            <a:ext cx="11080103" cy="1151118"/>
          </a:xfrm>
          <a:prstGeom prst="rect">
            <a:avLst/>
          </a:prstGeom>
        </p:spPr>
      </p:pic>
      <p:sp>
        <p:nvSpPr>
          <p:cNvPr id="9" name="Rectangle 8"/>
          <p:cNvSpPr/>
          <p:nvPr/>
        </p:nvSpPr>
        <p:spPr>
          <a:xfrm>
            <a:off x="8496300" y="4050044"/>
            <a:ext cx="3213618" cy="60299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Open Ssl</a:t>
            </a:r>
          </a:p>
        </p:txBody>
      </p:sp>
      <p:sp>
        <p:nvSpPr>
          <p:cNvPr id="13" name="Rectangle 12"/>
          <p:cNvSpPr/>
          <p:nvPr/>
        </p:nvSpPr>
        <p:spPr>
          <a:xfrm>
            <a:off x="8496300" y="2661339"/>
            <a:ext cx="3213618" cy="60299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Fossil-SCM</a:t>
            </a:r>
          </a:p>
        </p:txBody>
      </p:sp>
      <p:sp>
        <p:nvSpPr>
          <p:cNvPr id="14" name="Rectangle 13"/>
          <p:cNvSpPr/>
          <p:nvPr/>
        </p:nvSpPr>
        <p:spPr>
          <a:xfrm>
            <a:off x="8496300" y="3359579"/>
            <a:ext cx="3213618" cy="60299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SqLite</a:t>
            </a:r>
          </a:p>
        </p:txBody>
      </p:sp>
      <p:sp>
        <p:nvSpPr>
          <p:cNvPr id="25" name="Rectangle: Diagonal Corners Snipped 24"/>
          <p:cNvSpPr/>
          <p:nvPr/>
        </p:nvSpPr>
        <p:spPr>
          <a:xfrm>
            <a:off x="2795986" y="4940458"/>
            <a:ext cx="1578772" cy="28221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Intel, ARM, …</a:t>
            </a:r>
          </a:p>
        </p:txBody>
      </p:sp>
      <p:sp>
        <p:nvSpPr>
          <p:cNvPr id="26" name="Rectangle: Diagonal Corners Snipped 25"/>
          <p:cNvSpPr/>
          <p:nvPr/>
        </p:nvSpPr>
        <p:spPr>
          <a:xfrm>
            <a:off x="7839527" y="4921267"/>
            <a:ext cx="1576976" cy="32059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*nix, ms-windows</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050" y="771320"/>
            <a:ext cx="535107" cy="513172"/>
          </a:xfrm>
          <a:prstGeom prst="rect">
            <a:avLst/>
          </a:prstGeom>
        </p:spPr>
      </p:pic>
      <p:sp>
        <p:nvSpPr>
          <p:cNvPr id="30" name="Rectangle 29"/>
          <p:cNvSpPr/>
          <p:nvPr/>
        </p:nvSpPr>
        <p:spPr>
          <a:xfrm>
            <a:off x="8516893" y="2677622"/>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31" name="Rectangle 30"/>
          <p:cNvSpPr/>
          <p:nvPr/>
        </p:nvSpPr>
        <p:spPr>
          <a:xfrm>
            <a:off x="529252" y="2716255"/>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5" name="Date Placeholder 4"/>
          <p:cNvSpPr>
            <a:spLocks noGrp="1"/>
          </p:cNvSpPr>
          <p:nvPr>
            <p:ph type="dt" sz="half" idx="10"/>
          </p:nvPr>
        </p:nvSpPr>
        <p:spPr/>
        <p:txBody>
          <a:bodyPr/>
          <a:lstStyle/>
          <a:p>
            <a:r>
              <a:rPr lang="en-US"/>
              <a:t>11/17/2017</a:t>
            </a:r>
          </a:p>
        </p:txBody>
      </p:sp>
      <p:sp>
        <p:nvSpPr>
          <p:cNvPr id="16" name="Footer Placeholder 15"/>
          <p:cNvSpPr>
            <a:spLocks noGrp="1"/>
          </p:cNvSpPr>
          <p:nvPr>
            <p:ph type="ftr" sz="quarter" idx="11"/>
          </p:nvPr>
        </p:nvSpPr>
        <p:spPr/>
        <p:txBody>
          <a:bodyPr/>
          <a:lstStyle/>
          <a:p>
            <a:r>
              <a:rPr lang="en-US"/>
              <a:t>TSL Talk by David Simmons, Smallscript Corp (c) 2017</a:t>
            </a:r>
            <a:endParaRPr lang="en-US" dirty="0"/>
          </a:p>
        </p:txBody>
      </p:sp>
      <p:sp>
        <p:nvSpPr>
          <p:cNvPr id="28" name="Slide Number Placeholder 27"/>
          <p:cNvSpPr>
            <a:spLocks noGrp="1"/>
          </p:cNvSpPr>
          <p:nvPr>
            <p:ph type="sldNum" sz="quarter" idx="12"/>
          </p:nvPr>
        </p:nvSpPr>
        <p:spPr/>
        <p:txBody>
          <a:bodyPr/>
          <a:lstStyle/>
          <a:p>
            <a:fld id="{105BAA42-C468-4EF5-AA42-7CC2BF194DB1}" type="slidenum">
              <a:rPr lang="en-US" smtClean="0"/>
              <a:t>54</a:t>
            </a:fld>
            <a:endParaRPr lang="en-US"/>
          </a:p>
        </p:txBody>
      </p:sp>
      <p:sp>
        <p:nvSpPr>
          <p:cNvPr id="17" name="TextBox 16"/>
          <p:cNvSpPr txBox="1"/>
          <p:nvPr/>
        </p:nvSpPr>
        <p:spPr>
          <a:xfrm>
            <a:off x="832757" y="1223194"/>
            <a:ext cx="10515600" cy="1200329"/>
          </a:xfrm>
          <a:prstGeom prst="rect">
            <a:avLst/>
          </a:prstGeom>
          <a:noFill/>
        </p:spPr>
        <p:txBody>
          <a:bodyPr wrap="square" rtlCol="0">
            <a:spAutoFit/>
          </a:bodyPr>
          <a:lstStyle/>
          <a:p>
            <a:r>
              <a:rPr lang="en-US" i="1" dirty="0"/>
              <a:t>Self-installing single host executable that uses </a:t>
            </a:r>
            <a:r>
              <a:rPr lang="en-US" b="1" i="1" dirty="0"/>
              <a:t>symbolic-link</a:t>
            </a:r>
            <a:r>
              <a:rPr lang="en-US" b="1" i="1" dirty="0">
                <a:solidFill>
                  <a:schemeClr val="bg2">
                    <a:lumMod val="50000"/>
                  </a:schemeClr>
                </a:solidFill>
              </a:rPr>
              <a:t> </a:t>
            </a:r>
            <a:r>
              <a:rPr lang="en-US" i="1" dirty="0"/>
              <a:t>file-naming to determine its execution behavior</a:t>
            </a:r>
          </a:p>
          <a:p>
            <a:endParaRPr lang="en-US" dirty="0"/>
          </a:p>
          <a:p>
            <a:r>
              <a:rPr lang="en-US" dirty="0">
                <a:solidFill>
                  <a:schemeClr val="bg1">
                    <a:lumMod val="50000"/>
                  </a:schemeClr>
                </a:solidFill>
              </a:rPr>
              <a:t>The executable’s </a:t>
            </a:r>
            <a:r>
              <a:rPr lang="en-US" b="1" dirty="0"/>
              <a:t>File Name</a:t>
            </a:r>
            <a:r>
              <a:rPr lang="en-US" dirty="0"/>
              <a:t> is used by </a:t>
            </a:r>
            <a:r>
              <a:rPr lang="en-US" dirty="0" err="1"/>
              <a:t>kernel</a:t>
            </a:r>
            <a:r>
              <a:rPr lang="en-US" b="1" dirty="0" err="1"/>
              <a:t>.tsl</a:t>
            </a:r>
            <a:r>
              <a:rPr lang="en-US" dirty="0"/>
              <a:t> </a:t>
            </a:r>
            <a:r>
              <a:rPr lang="en-US" dirty="0">
                <a:solidFill>
                  <a:schemeClr val="bg1">
                    <a:lumMod val="50000"/>
                  </a:schemeClr>
                </a:solidFill>
              </a:rPr>
              <a:t>code to determine the execution path as it examines the </a:t>
            </a:r>
            <a:r>
              <a:rPr lang="en-US" b="1" dirty="0"/>
              <a:t>exec</a:t>
            </a:r>
            <a:r>
              <a:rPr lang="en-US" dirty="0"/>
              <a:t> </a:t>
            </a:r>
            <a:r>
              <a:rPr lang="en-US" b="1" i="1" dirty="0">
                <a:solidFill>
                  <a:schemeClr val="bg1">
                    <a:lumMod val="75000"/>
                  </a:schemeClr>
                </a:solidFill>
              </a:rPr>
              <a:t>command line</a:t>
            </a:r>
            <a:r>
              <a:rPr lang="en-US" dirty="0">
                <a:solidFill>
                  <a:schemeClr val="bg1">
                    <a:lumMod val="65000"/>
                  </a:schemeClr>
                </a:solidFill>
              </a:rPr>
              <a:t>;</a:t>
            </a:r>
            <a:r>
              <a:rPr lang="en-US" dirty="0"/>
              <a:t> </a:t>
            </a:r>
            <a:r>
              <a:rPr lang="en-US" dirty="0">
                <a:solidFill>
                  <a:schemeClr val="bg1">
                    <a:lumMod val="50000"/>
                  </a:schemeClr>
                </a:solidFill>
              </a:rPr>
              <a:t>this allows efficient creation of </a:t>
            </a:r>
            <a:r>
              <a:rPr lang="en-US" b="1" dirty="0">
                <a:solidFill>
                  <a:schemeClr val="bg1">
                    <a:lumMod val="50000"/>
                  </a:schemeClr>
                </a:solidFill>
              </a:rPr>
              <a:t>single shared binary </a:t>
            </a:r>
            <a:r>
              <a:rPr lang="en-US" dirty="0">
                <a:solidFill>
                  <a:schemeClr val="bg1">
                    <a:lumMod val="50000"/>
                  </a:schemeClr>
                </a:solidFill>
              </a:rPr>
              <a:t>tools using </a:t>
            </a:r>
            <a:r>
              <a:rPr lang="en-US" dirty="0"/>
              <a:t>symbolic-link </a:t>
            </a:r>
            <a:r>
              <a:rPr lang="en-US" dirty="0">
                <a:solidFill>
                  <a:schemeClr val="bg1">
                    <a:lumMod val="50000"/>
                  </a:schemeClr>
                </a:solidFill>
              </a:rPr>
              <a:t>naming patterns.</a:t>
            </a:r>
          </a:p>
        </p:txBody>
      </p:sp>
      <p:sp>
        <p:nvSpPr>
          <p:cNvPr id="32" name="Rectangle 31">
            <a:extLst>
              <a:ext uri="{FF2B5EF4-FFF2-40B4-BE49-F238E27FC236}">
                <a16:creationId xmlns:a16="http://schemas.microsoft.com/office/drawing/2014/main" id="{4FFA9F74-E337-4C65-B8B8-578761F43357}"/>
              </a:ext>
            </a:extLst>
          </p:cNvPr>
          <p:cNvSpPr/>
          <p:nvPr/>
        </p:nvSpPr>
        <p:spPr>
          <a:xfrm>
            <a:off x="4500076" y="2678602"/>
            <a:ext cx="3213617" cy="60299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Rich Web CMS</a:t>
            </a:r>
          </a:p>
        </p:txBody>
      </p:sp>
      <p:sp>
        <p:nvSpPr>
          <p:cNvPr id="24" name="Flowchart: Magnetic Disk 23"/>
          <p:cNvSpPr/>
          <p:nvPr/>
        </p:nvSpPr>
        <p:spPr>
          <a:xfrm>
            <a:off x="7647384" y="2995543"/>
            <a:ext cx="956411" cy="7280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nsolas" panose="020B0609020204030204" pitchFamily="49" charset="0"/>
              </a:rPr>
              <a:t>.afx</a:t>
            </a:r>
          </a:p>
          <a:p>
            <a:pPr algn="ctr"/>
            <a:r>
              <a:rPr lang="en-US" sz="1400" dirty="0">
                <a:latin typeface="Consolas" panose="020B0609020204030204" pitchFamily="49" charset="0"/>
              </a:rPr>
              <a:t>.afr</a:t>
            </a:r>
          </a:p>
          <a:p>
            <a:pPr algn="ctr"/>
            <a:r>
              <a:rPr lang="en-US" sz="1100" i="1" dirty="0"/>
              <a:t>Repo db(s)</a:t>
            </a:r>
          </a:p>
        </p:txBody>
      </p:sp>
    </p:spTree>
    <p:extLst>
      <p:ext uri="{BB962C8B-B14F-4D97-AF65-F5344CB8AC3E}">
        <p14:creationId xmlns:p14="http://schemas.microsoft.com/office/powerpoint/2010/main" val="2469128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20950" y="1943894"/>
            <a:ext cx="1320800" cy="13255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dirty="0"/>
              <a:t>Variable Path Expressions</a:t>
            </a:r>
            <a:br>
              <a:rPr lang="en-US" dirty="0"/>
            </a:br>
            <a:r>
              <a:rPr lang="en-US" sz="1800" i="1" dirty="0">
                <a:solidFill>
                  <a:schemeClr val="bg1">
                    <a:lumMod val="50000"/>
                  </a:schemeClr>
                </a:solidFill>
              </a:rPr>
              <a:t>JSON Expressions and TCL quirks mode support</a:t>
            </a:r>
          </a:p>
        </p:txBody>
      </p:sp>
      <p:sp>
        <p:nvSpPr>
          <p:cNvPr id="9" name="Rectangle 8"/>
          <p:cNvSpPr/>
          <p:nvPr/>
        </p:nvSpPr>
        <p:spPr>
          <a:xfrm>
            <a:off x="2051050" y="1943894"/>
            <a:ext cx="304800" cy="1325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Rectangle 9"/>
          <p:cNvSpPr/>
          <p:nvPr/>
        </p:nvSpPr>
        <p:spPr>
          <a:xfrm>
            <a:off x="3949700" y="1943894"/>
            <a:ext cx="431800" cy="132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30324" y="1943894"/>
            <a:ext cx="409575" cy="1325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838200" y="1758950"/>
            <a:ext cx="10471150" cy="4524315"/>
          </a:xfrm>
          <a:prstGeom prst="rect">
            <a:avLst/>
          </a:prstGeom>
          <a:noFill/>
        </p:spPr>
        <p:txBody>
          <a:bodyPr wrap="square" rtlCol="0">
            <a:spAutoFit/>
          </a:bodyPr>
          <a:lstStyle/>
          <a:p>
            <a:pPr>
              <a:tabLst>
                <a:tab pos="457200" algn="l"/>
                <a:tab pos="1200150" algn="l"/>
                <a:tab pos="1657350" algn="l"/>
                <a:tab pos="2743200" algn="ctr"/>
                <a:tab pos="3086100" algn="l"/>
              </a:tabLst>
            </a:pPr>
            <a:r>
              <a:rPr lang="en-US" sz="1600" dirty="0"/>
              <a:t>				…</a:t>
            </a:r>
          </a:p>
          <a:p>
            <a:pPr>
              <a:tabLst>
                <a:tab pos="457200" algn="l"/>
                <a:tab pos="1200150" algn="l"/>
                <a:tab pos="1657350" algn="l"/>
                <a:tab pos="2743200" algn="ctr"/>
                <a:tab pos="3086100" algn="l"/>
              </a:tabLst>
            </a:pPr>
            <a:r>
              <a:rPr lang="en-US" sz="1600" dirty="0">
                <a:latin typeface="Consolas" panose="020B0609020204030204" pitchFamily="49" charset="0"/>
              </a:rPr>
              <a:t>$	&amp;	::	</a:t>
            </a:r>
            <a:r>
              <a:rPr lang="en-US" sz="1600" i="1" dirty="0">
                <a:solidFill>
                  <a:schemeClr val="bg1">
                    <a:lumMod val="50000"/>
                  </a:schemeClr>
                </a:solidFill>
              </a:rPr>
              <a:t>identifier</a:t>
            </a:r>
            <a:r>
              <a:rPr lang="en-US" sz="1600" dirty="0">
                <a:latin typeface="Consolas" panose="020B0609020204030204" pitchFamily="49" charset="0"/>
              </a:rPr>
              <a:t>	.	(…)</a:t>
            </a:r>
          </a:p>
          <a:p>
            <a:pPr>
              <a:tabLst>
                <a:tab pos="457200" algn="l"/>
                <a:tab pos="1200150" algn="l"/>
                <a:tab pos="1657350" algn="l"/>
                <a:tab pos="2743200" algn="ctr"/>
                <a:tab pos="3086100" algn="l"/>
              </a:tabLst>
            </a:pPr>
            <a:r>
              <a:rPr lang="en-US" sz="1600" dirty="0">
                <a:latin typeface="Consolas" panose="020B0609020204030204" pitchFamily="49" charset="0"/>
              </a:rPr>
              <a:t>	&amp;&amp;	^	 {…}	::	</a:t>
            </a:r>
          </a:p>
          <a:p>
            <a:pPr>
              <a:tabLst>
                <a:tab pos="457200" algn="l"/>
                <a:tab pos="1200150" algn="l"/>
                <a:tab pos="1657350" algn="l"/>
                <a:tab pos="2743200" algn="ctr"/>
                <a:tab pos="3086100" algn="l"/>
              </a:tabLst>
            </a:pPr>
            <a:r>
              <a:rPr lang="en-US" sz="1600" dirty="0">
                <a:latin typeface="Consolas" panose="020B0609020204030204" pitchFamily="49" charset="0"/>
              </a:rPr>
              <a:t>		.	 […]</a:t>
            </a:r>
          </a:p>
          <a:p>
            <a:pPr>
              <a:tabLst>
                <a:tab pos="457200" algn="l"/>
                <a:tab pos="1200150" algn="l"/>
                <a:tab pos="1657350" algn="l"/>
                <a:tab pos="2743200" algn="ctr"/>
                <a:tab pos="3086100" algn="l"/>
              </a:tabLst>
            </a:pPr>
            <a:r>
              <a:rPr lang="en-US" u="sng" dirty="0">
                <a:solidFill>
                  <a:schemeClr val="accent6">
                    <a:lumMod val="75000"/>
                  </a:schemeClr>
                </a:solidFill>
              </a:rPr>
              <a:t>Examples</a:t>
            </a:r>
            <a:r>
              <a:rPr lang="en-US" dirty="0">
                <a:solidFill>
                  <a:schemeClr val="accent6">
                    <a:lumMod val="75000"/>
                  </a:schemeClr>
                </a:solidFill>
              </a:rPr>
              <a:t>:</a:t>
            </a:r>
          </a:p>
          <a:p>
            <a:pPr>
              <a:tabLst>
                <a:tab pos="457200" algn="l"/>
                <a:tab pos="1200150" algn="l"/>
                <a:tab pos="1657350" algn="l"/>
                <a:tab pos="2743200" algn="ctr"/>
                <a:tab pos="3086100" algn="l"/>
              </a:tabLst>
            </a:pPr>
            <a:endParaRPr lang="en-US" sz="700" dirty="0"/>
          </a:p>
          <a:p>
            <a:pPr>
              <a:spcAft>
                <a:spcPts val="600"/>
              </a:spcAft>
            </a:pPr>
            <a:r>
              <a:rPr lang="en-US" sz="1600" dirty="0">
                <a:latin typeface="Consolas" panose="020B0609020204030204" pitchFamily="49" charset="0"/>
              </a:rPr>
              <a:t>$![putl "Hello"]</a:t>
            </a:r>
            <a:r>
              <a:rPr lang="en-US" sz="1600" u="wavyHeavy" baseline="30000" dirty="0">
                <a:solidFill>
                  <a:schemeClr val="accent1"/>
                </a:solidFill>
                <a:uFill>
                  <a:solidFill>
                    <a:schemeClr val="accent1"/>
                  </a:solidFill>
                </a:uFill>
                <a:latin typeface="Consolas" panose="020B0609020204030204" pitchFamily="49" charset="0"/>
              </a:rPr>
              <a:t>1</a:t>
            </a:r>
            <a:r>
              <a:rPr lang="en-US" sz="1600" dirty="0"/>
              <a:t>		</a:t>
            </a:r>
            <a:r>
              <a:rPr lang="en-US" sz="1600" dirty="0">
                <a:latin typeface="Consolas" panose="020B0609020204030204" pitchFamily="49" charset="0"/>
              </a:rPr>
              <a:t>$!{string "Hello"}</a:t>
            </a:r>
            <a:r>
              <a:rPr lang="en-US" sz="1600" baseline="30000" dirty="0">
                <a:solidFill>
                  <a:srgbClr val="C00000"/>
                </a:solidFill>
              </a:rPr>
              <a:t> </a:t>
            </a:r>
            <a:r>
              <a:rPr lang="en-US" sz="2000" baseline="30000" dirty="0">
                <a:solidFill>
                  <a:srgbClr val="C00000"/>
                </a:solidFill>
              </a:rPr>
              <a:t>†</a:t>
            </a:r>
            <a:r>
              <a:rPr lang="en-US" sz="1600" baseline="30000" dirty="0">
                <a:solidFill>
                  <a:srgbClr val="C00000"/>
                </a:solidFill>
              </a:rPr>
              <a:t> </a:t>
            </a:r>
            <a:r>
              <a:rPr lang="en-US" sz="1600" dirty="0">
                <a:latin typeface="Consolas" panose="020B0609020204030204" pitchFamily="49" charset="0"/>
              </a:rPr>
              <a:t>	$!(17 + 5 % 3)</a:t>
            </a:r>
            <a:r>
              <a:rPr lang="en-US" sz="1600" u="wavyHeavy" baseline="30000" dirty="0">
                <a:solidFill>
                  <a:schemeClr val="accent1"/>
                </a:solidFill>
                <a:uFill>
                  <a:solidFill>
                    <a:schemeClr val="accent1"/>
                  </a:solidFill>
                </a:uFill>
                <a:latin typeface="Consolas" panose="020B0609020204030204" pitchFamily="49" charset="0"/>
              </a:rPr>
              <a:t>3</a:t>
            </a:r>
            <a:endParaRPr lang="en-US" sz="1600" dirty="0">
              <a:latin typeface="Consolas" panose="020B0609020204030204" pitchFamily="49" charset="0"/>
            </a:endParaRPr>
          </a:p>
          <a:p>
            <a:pPr>
              <a:spcAft>
                <a:spcPts val="600"/>
              </a:spcAft>
            </a:pPr>
            <a:r>
              <a:rPr lang="en-US" sz="1600" dirty="0"/>
              <a:t>$::</a:t>
            </a:r>
            <a:r>
              <a:rPr lang="en-US" sz="1600" i="1" dirty="0">
                <a:solidFill>
                  <a:schemeClr val="bg1">
                    <a:lumMod val="50000"/>
                  </a:schemeClr>
                </a:solidFill>
              </a:rPr>
              <a:t>identifier-expr</a:t>
            </a:r>
            <a:r>
              <a:rPr lang="en-US" sz="1600" i="1" dirty="0"/>
              <a:t>			</a:t>
            </a:r>
            <a:r>
              <a:rPr lang="en-US" sz="1600" dirty="0"/>
              <a:t>$^</a:t>
            </a:r>
            <a:r>
              <a:rPr lang="en-US" sz="1600" i="1" dirty="0">
                <a:solidFill>
                  <a:schemeClr val="bg1">
                    <a:lumMod val="50000"/>
                  </a:schemeClr>
                </a:solidFill>
              </a:rPr>
              <a:t>identifier-expr</a:t>
            </a:r>
            <a:r>
              <a:rPr lang="en-US" sz="1600" i="1" dirty="0"/>
              <a:t>		</a:t>
            </a:r>
            <a:r>
              <a:rPr lang="en-US" sz="1600" dirty="0"/>
              <a:t>$</a:t>
            </a:r>
            <a:r>
              <a:rPr lang="en-US" sz="1600" i="1" dirty="0">
                <a:solidFill>
                  <a:schemeClr val="bg1">
                    <a:lumMod val="50000"/>
                  </a:schemeClr>
                </a:solidFill>
              </a:rPr>
              <a:t>identifier-expr</a:t>
            </a:r>
          </a:p>
          <a:p>
            <a:pPr>
              <a:spcAft>
                <a:spcPts val="600"/>
              </a:spcAft>
            </a:pPr>
            <a:r>
              <a:rPr lang="en-US" sz="1600" dirty="0"/>
              <a:t>$</a:t>
            </a:r>
            <a:r>
              <a:rPr lang="en-US" sz="1600" i="1" dirty="0">
                <a:solidFill>
                  <a:schemeClr val="bg1">
                    <a:lumMod val="50000"/>
                  </a:schemeClr>
                </a:solidFill>
              </a:rPr>
              <a:t>identifier</a:t>
            </a:r>
            <a:r>
              <a:rPr lang="en-US" sz="1600" dirty="0"/>
              <a:t>.{</a:t>
            </a:r>
            <a:r>
              <a:rPr lang="en-US" sz="1600" i="1" dirty="0">
                <a:solidFill>
                  <a:schemeClr val="bg1">
                    <a:lumMod val="50000"/>
                  </a:schemeClr>
                </a:solidFill>
              </a:rPr>
              <a:t>literal-key</a:t>
            </a:r>
            <a:r>
              <a:rPr lang="en-US" sz="1600" dirty="0"/>
              <a:t>}.[</a:t>
            </a:r>
            <a:r>
              <a:rPr lang="en-US" sz="1600" i="1" dirty="0">
                <a:solidFill>
                  <a:schemeClr val="bg1">
                    <a:lumMod val="50000"/>
                  </a:schemeClr>
                </a:solidFill>
              </a:rPr>
              <a:t>expr-key</a:t>
            </a:r>
            <a:r>
              <a:rPr lang="en-US" sz="1600" dirty="0"/>
              <a:t>]	$a.b[3]	$a::b[3] 	 $a.b::[3] 		$a{b}[3]["z"]	</a:t>
            </a:r>
          </a:p>
          <a:p>
            <a:pPr>
              <a:spcAft>
                <a:spcPts val="600"/>
              </a:spcAft>
            </a:pPr>
            <a:r>
              <a:rPr lang="en-US" sz="1600" dirty="0"/>
              <a:t>$</a:t>
            </a:r>
            <a:r>
              <a:rPr lang="en-US" sz="1600" i="1" dirty="0">
                <a:solidFill>
                  <a:schemeClr val="bg1">
                    <a:lumMod val="50000"/>
                  </a:schemeClr>
                </a:solidFill>
              </a:rPr>
              <a:t>receiver-path-expr</a:t>
            </a:r>
            <a:r>
              <a:rPr lang="en-US" sz="1600" dirty="0"/>
              <a:t>::</a:t>
            </a:r>
            <a:r>
              <a:rPr lang="en-US" sz="1600" i="1" dirty="0">
                <a:solidFill>
                  <a:schemeClr val="bg1">
                    <a:lumMod val="50000"/>
                  </a:schemeClr>
                </a:solidFill>
              </a:rPr>
              <a:t>namespace-expr</a:t>
            </a:r>
            <a:r>
              <a:rPr lang="en-US" sz="1600" dirty="0"/>
              <a:t>(</a:t>
            </a:r>
            <a:r>
              <a:rPr lang="en-US" sz="1600" i="1" dirty="0">
                <a:solidFill>
                  <a:schemeClr val="bg1">
                    <a:lumMod val="50000"/>
                  </a:schemeClr>
                </a:solidFill>
              </a:rPr>
              <a:t>?invoke-expr-param?, …</a:t>
            </a:r>
            <a:r>
              <a:rPr lang="en-US" sz="1600" dirty="0"/>
              <a:t>)</a:t>
            </a:r>
          </a:p>
          <a:p>
            <a:pPr>
              <a:tabLst>
                <a:tab pos="457200" algn="l"/>
                <a:tab pos="1200150" algn="l"/>
                <a:tab pos="1657350" algn="l"/>
                <a:tab pos="2743200" algn="ctr"/>
                <a:tab pos="3086100" algn="l"/>
              </a:tabLst>
            </a:pPr>
            <a:r>
              <a:rPr lang="en-US" sz="2000" u="sng" dirty="0">
                <a:solidFill>
                  <a:schemeClr val="accent5">
                    <a:lumMod val="75000"/>
                  </a:schemeClr>
                </a:solidFill>
              </a:rPr>
              <a:t>Cases of Note</a:t>
            </a:r>
            <a:r>
              <a:rPr lang="en-US" sz="2000" dirty="0">
                <a:solidFill>
                  <a:schemeClr val="accent5">
                    <a:lumMod val="75000"/>
                  </a:schemeClr>
                </a:solidFill>
              </a:rPr>
              <a:t>:</a:t>
            </a:r>
          </a:p>
          <a:p>
            <a:pPr>
              <a:tabLst>
                <a:tab pos="457200" algn="l"/>
                <a:tab pos="1200150" algn="l"/>
                <a:tab pos="1657350" algn="l"/>
                <a:tab pos="2743200" algn="ctr"/>
                <a:tab pos="3086100" algn="l"/>
              </a:tabLst>
            </a:pPr>
            <a:endParaRPr lang="en-US" sz="700" u="sng" dirty="0">
              <a:solidFill>
                <a:schemeClr val="accent5">
                  <a:lumMod val="75000"/>
                </a:schemeClr>
              </a:solidFill>
            </a:endParaRPr>
          </a:p>
          <a:p>
            <a:pPr marL="3887788" indent="-3887788"/>
            <a:r>
              <a:rPr lang="en-US" sz="1600" dirty="0">
                <a:latin typeface="Consolas" panose="020B0609020204030204" pitchFamily="49" charset="0"/>
              </a:rPr>
              <a:t>&amp;:{</a:t>
            </a:r>
            <a:r>
              <a:rPr lang="en-US" sz="1600" dirty="0"/>
              <a:t> </a:t>
            </a:r>
            <a:r>
              <a:rPr lang="en-US" sz="1600" i="1" dirty="0">
                <a:solidFill>
                  <a:schemeClr val="bg1">
                    <a:lumMod val="50000"/>
                  </a:schemeClr>
                </a:solidFill>
              </a:rPr>
              <a:t>… JSON pojo …</a:t>
            </a:r>
            <a:r>
              <a:rPr lang="en-US" sz="1600" dirty="0"/>
              <a:t> </a:t>
            </a:r>
            <a:r>
              <a:rPr lang="en-US" sz="1600" dirty="0">
                <a:latin typeface="Consolas" panose="020B0609020204030204" pitchFamily="49" charset="0"/>
              </a:rPr>
              <a:t>}</a:t>
            </a:r>
            <a:r>
              <a:rPr lang="en-US" sz="1600" dirty="0"/>
              <a:t>	</a:t>
            </a:r>
            <a:r>
              <a:rPr lang="en-US" sz="1600" b="1" dirty="0">
                <a:solidFill>
                  <a:schemeClr val="accent5">
                    <a:lumMod val="75000"/>
                  </a:schemeClr>
                </a:solidFill>
              </a:rPr>
              <a:t>JSON</a:t>
            </a:r>
            <a:r>
              <a:rPr lang="en-US" sz="1600" dirty="0"/>
              <a:t> pojo supporting TSL </a:t>
            </a:r>
            <a:r>
              <a:rPr lang="en-US" sz="1600" b="1" dirty="0">
                <a:latin typeface="Consolas" panose="020B0609020204030204" pitchFamily="49" charset="0"/>
              </a:rPr>
              <a:t>eval</a:t>
            </a:r>
            <a:r>
              <a:rPr lang="en-US" sz="1600" dirty="0"/>
              <a:t> </a:t>
            </a:r>
            <a:r>
              <a:rPr lang="en-US" sz="1600" i="1" dirty="0"/>
              <a:t>expr</a:t>
            </a:r>
            <a:r>
              <a:rPr lang="en-US" sz="1600" dirty="0"/>
              <a:t> extensions and auto-conversion. </a:t>
            </a:r>
          </a:p>
          <a:p>
            <a:pPr marL="3887788" indent="-3887788"/>
            <a:r>
              <a:rPr lang="en-US" sz="1600" dirty="0">
                <a:latin typeface="Consolas" panose="020B0609020204030204" pitchFamily="49" charset="0"/>
              </a:rPr>
              <a:t>&amp;:[</a:t>
            </a:r>
            <a:r>
              <a:rPr lang="en-US" sz="1600" dirty="0"/>
              <a:t> </a:t>
            </a:r>
            <a:r>
              <a:rPr lang="en-US" sz="1600" i="1" dirty="0">
                <a:solidFill>
                  <a:schemeClr val="bg1">
                    <a:lumMod val="50000"/>
                  </a:schemeClr>
                </a:solidFill>
              </a:rPr>
              <a:t>… JSON poja …</a:t>
            </a:r>
            <a:r>
              <a:rPr lang="en-US" sz="1600" dirty="0"/>
              <a:t> </a:t>
            </a:r>
            <a:r>
              <a:rPr lang="en-US" sz="1600" dirty="0">
                <a:latin typeface="Consolas" panose="020B0609020204030204" pitchFamily="49" charset="0"/>
              </a:rPr>
              <a:t>]</a:t>
            </a:r>
            <a:r>
              <a:rPr lang="en-US" sz="1600" dirty="0"/>
              <a:t>	</a:t>
            </a:r>
            <a:r>
              <a:rPr lang="en-US" sz="1600" b="1" dirty="0">
                <a:solidFill>
                  <a:schemeClr val="accent5">
                    <a:lumMod val="75000"/>
                  </a:schemeClr>
                </a:solidFill>
              </a:rPr>
              <a:t>JSON</a:t>
            </a:r>
            <a:r>
              <a:rPr lang="en-US" sz="1600" dirty="0"/>
              <a:t> poja supporting TSL </a:t>
            </a:r>
            <a:r>
              <a:rPr lang="en-US" sz="1600" b="1" dirty="0">
                <a:latin typeface="Consolas" panose="020B0609020204030204" pitchFamily="49" charset="0"/>
              </a:rPr>
              <a:t>eval</a:t>
            </a:r>
            <a:r>
              <a:rPr lang="en-US" sz="1600" dirty="0"/>
              <a:t> </a:t>
            </a:r>
            <a:r>
              <a:rPr lang="en-US" sz="1600" i="1" dirty="0"/>
              <a:t>expr</a:t>
            </a:r>
            <a:r>
              <a:rPr lang="en-US" sz="1600" dirty="0"/>
              <a:t> extensions.</a:t>
            </a:r>
          </a:p>
          <a:p>
            <a:pPr marL="3084513" indent="-3084513"/>
            <a:endParaRPr lang="en-US" sz="1600" dirty="0"/>
          </a:p>
          <a:p>
            <a:pPr marL="3887788" indent="-3887788"/>
            <a:r>
              <a:rPr lang="en-US" sz="1600" dirty="0">
                <a:latin typeface="Consolas" panose="020B0609020204030204" pitchFamily="49" charset="0"/>
              </a:rPr>
              <a:t>var </a:t>
            </a:r>
            <a:r>
              <a:rPr lang="en-US" sz="1600" i="1" dirty="0">
                <a:solidFill>
                  <a:schemeClr val="bg1">
                    <a:lumMod val="50000"/>
                  </a:schemeClr>
                </a:solidFill>
              </a:rPr>
              <a:t>identifier-path</a:t>
            </a:r>
            <a:r>
              <a:rPr lang="en-US" sz="1600" dirty="0">
                <a:latin typeface="Consolas" panose="020B0609020204030204" pitchFamily="49" charset="0"/>
              </a:rPr>
              <a:t> = &amp;&amp;</a:t>
            </a:r>
            <a:r>
              <a:rPr lang="en-US" sz="1600" i="1" dirty="0">
                <a:solidFill>
                  <a:schemeClr val="bg1">
                    <a:lumMod val="50000"/>
                  </a:schemeClr>
                </a:solidFill>
              </a:rPr>
              <a:t>var-ref-path</a:t>
            </a:r>
            <a:r>
              <a:rPr lang="en-US" sz="1600" dirty="0">
                <a:latin typeface="Consolas" panose="020B0609020204030204" pitchFamily="49" charset="0"/>
              </a:rPr>
              <a:t>;	</a:t>
            </a:r>
            <a:r>
              <a:rPr lang="en-US" sz="1600" b="1" dirty="0">
                <a:solidFill>
                  <a:schemeClr val="accent5">
                    <a:lumMod val="75000"/>
                  </a:schemeClr>
                </a:solidFill>
              </a:rPr>
              <a:t>Binds two variables</a:t>
            </a:r>
            <a:r>
              <a:rPr lang="en-US" sz="1600" dirty="0"/>
              <a:t>, as opposed to assignment.</a:t>
            </a:r>
          </a:p>
          <a:p>
            <a:pPr marL="3084513" indent="-3084513"/>
            <a:endParaRPr lang="en-US" sz="1600" dirty="0"/>
          </a:p>
        </p:txBody>
      </p:sp>
      <p:sp>
        <p:nvSpPr>
          <p:cNvPr id="3" name="Date Placeholder 2"/>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55</a:t>
            </a:fld>
            <a:endParaRPr lang="en-US"/>
          </a:p>
        </p:txBody>
      </p:sp>
    </p:spTree>
    <p:extLst>
      <p:ext uri="{BB962C8B-B14F-4D97-AF65-F5344CB8AC3E}">
        <p14:creationId xmlns:p14="http://schemas.microsoft.com/office/powerpoint/2010/main" val="25648007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Diagonal Corners Rounded 22"/>
          <p:cNvSpPr/>
          <p:nvPr/>
        </p:nvSpPr>
        <p:spPr>
          <a:xfrm>
            <a:off x="688130" y="3247058"/>
            <a:ext cx="2869163" cy="3270379"/>
          </a:xfrm>
          <a:prstGeom prst="round2Diag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solidFill>
                  <a:schemeClr val="bg1">
                    <a:lumMod val="75000"/>
                  </a:schemeClr>
                </a:solidFill>
              </a:rPr>
              <a:t>Startup sequence: </a:t>
            </a:r>
            <a:r>
              <a:rPr lang="en-US" dirty="0" err="1"/>
              <a:t>she`bang</a:t>
            </a:r>
            <a:r>
              <a:rPr lang="en-US" dirty="0"/>
              <a:t>-script binding</a:t>
            </a:r>
          </a:p>
        </p:txBody>
      </p:sp>
      <p:sp>
        <p:nvSpPr>
          <p:cNvPr id="3" name="Rectangle 2"/>
          <p:cNvSpPr/>
          <p:nvPr/>
        </p:nvSpPr>
        <p:spPr>
          <a:xfrm>
            <a:off x="838200" y="2174043"/>
            <a:ext cx="2567473"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Process Exec</a:t>
            </a:r>
          </a:p>
        </p:txBody>
      </p:sp>
      <p:sp>
        <p:nvSpPr>
          <p:cNvPr id="4" name="Rectangle 3"/>
          <p:cNvSpPr/>
          <p:nvPr/>
        </p:nvSpPr>
        <p:spPr>
          <a:xfrm>
            <a:off x="4812263" y="2178708"/>
            <a:ext cx="2567472"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main</a:t>
            </a:r>
          </a:p>
          <a:p>
            <a:pPr algn="ctr"/>
            <a:r>
              <a:rPr lang="en-US" sz="1600" i="1" dirty="0"/>
              <a:t>primary thread</a:t>
            </a:r>
          </a:p>
        </p:txBody>
      </p:sp>
      <p:sp>
        <p:nvSpPr>
          <p:cNvPr id="5" name="Rectangle 4"/>
          <p:cNvSpPr/>
          <p:nvPr/>
        </p:nvSpPr>
        <p:spPr>
          <a:xfrm>
            <a:off x="838200" y="3445815"/>
            <a:ext cx="2567473"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latin typeface="Consolas" panose="020B0609020204030204" pitchFamily="49" charset="0"/>
              </a:rPr>
              <a:t>.af/.</a:t>
            </a:r>
            <a:r>
              <a:rPr lang="en-US" b="1" dirty="0" err="1">
                <a:latin typeface="Consolas" panose="020B0609020204030204" pitchFamily="49" charset="0"/>
              </a:rPr>
              <a:t>conf.tsl</a:t>
            </a:r>
            <a:endParaRPr lang="en-US" b="1" dirty="0">
              <a:latin typeface="Consolas" panose="020B0609020204030204" pitchFamily="49" charset="0"/>
            </a:endParaRPr>
          </a:p>
          <a:p>
            <a:pPr algn="ctr"/>
            <a:r>
              <a:rPr lang="en-US" sz="1600" i="1" dirty="0" err="1"/>
              <a:t>conf</a:t>
            </a:r>
            <a:r>
              <a:rPr lang="en-US" sz="1600" i="1" dirty="0"/>
              <a:t> located and run</a:t>
            </a:r>
          </a:p>
        </p:txBody>
      </p:sp>
      <p:sp>
        <p:nvSpPr>
          <p:cNvPr id="6" name="Rectangle 5"/>
          <p:cNvSpPr/>
          <p:nvPr/>
        </p:nvSpPr>
        <p:spPr>
          <a:xfrm>
            <a:off x="8780107" y="2174043"/>
            <a:ext cx="2611016"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Engine Init</a:t>
            </a:r>
          </a:p>
          <a:p>
            <a:pPr algn="ctr"/>
            <a:r>
              <a:rPr lang="en-US" sz="1600" i="1" dirty="0"/>
              <a:t>TSL Core Registered</a:t>
            </a:r>
          </a:p>
        </p:txBody>
      </p:sp>
      <p:sp>
        <p:nvSpPr>
          <p:cNvPr id="7" name="Arrow: Right 6"/>
          <p:cNvSpPr/>
          <p:nvPr/>
        </p:nvSpPr>
        <p:spPr>
          <a:xfrm>
            <a:off x="3777342" y="2381649"/>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p:cNvSpPr/>
          <p:nvPr/>
        </p:nvSpPr>
        <p:spPr>
          <a:xfrm>
            <a:off x="7887477" y="2381648"/>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agnetic Disk 8"/>
          <p:cNvSpPr/>
          <p:nvPr/>
        </p:nvSpPr>
        <p:spPr>
          <a:xfrm>
            <a:off x="847531" y="4492690"/>
            <a:ext cx="2558142" cy="195009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sz="1600" i="1" dirty="0"/>
              <a:t>script relative .af/</a:t>
            </a:r>
          </a:p>
          <a:p>
            <a:pPr marL="342900" indent="-342900">
              <a:buFont typeface="+mj-lt"/>
              <a:buAutoNum type="arabicPeriod"/>
            </a:pPr>
            <a:r>
              <a:rPr lang="en-US" sz="1600" i="1" dirty="0"/>
              <a:t>exe relative .af/</a:t>
            </a:r>
          </a:p>
          <a:p>
            <a:pPr marL="342900" indent="-342900">
              <a:buFont typeface="+mj-lt"/>
              <a:buAutoNum type="arabicPeriod"/>
            </a:pPr>
            <a:r>
              <a:rPr lang="en-US" sz="1600" i="1" dirty="0"/>
              <a:t>coff system </a:t>
            </a:r>
            <a:r>
              <a:rPr lang="en-US" sz="1600" i="1" dirty="0" err="1"/>
              <a:t>pmsp</a:t>
            </a:r>
            <a:r>
              <a:rPr lang="en-US" sz="1600" i="1" dirty="0"/>
              <a:t> .af/</a:t>
            </a:r>
          </a:p>
        </p:txBody>
      </p:sp>
      <p:sp>
        <p:nvSpPr>
          <p:cNvPr id="10" name="Rectangle 9"/>
          <p:cNvSpPr/>
          <p:nvPr/>
        </p:nvSpPr>
        <p:spPr>
          <a:xfrm>
            <a:off x="4812262" y="3443969"/>
            <a:ext cx="2567473"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Link-name executed as command, if available</a:t>
            </a:r>
          </a:p>
        </p:txBody>
      </p:sp>
      <p:sp>
        <p:nvSpPr>
          <p:cNvPr id="11" name="Rectangle 10"/>
          <p:cNvSpPr/>
          <p:nvPr/>
        </p:nvSpPr>
        <p:spPr>
          <a:xfrm>
            <a:off x="8780107" y="3443969"/>
            <a:ext cx="2567474"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Not-found Hook Invoked to load command</a:t>
            </a:r>
          </a:p>
        </p:txBody>
      </p:sp>
      <p:sp>
        <p:nvSpPr>
          <p:cNvPr id="12" name="Rectangle 11"/>
          <p:cNvSpPr/>
          <p:nvPr/>
        </p:nvSpPr>
        <p:spPr>
          <a:xfrm>
            <a:off x="4812262" y="5089849"/>
            <a:ext cx="2567472"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afm</a:t>
            </a:r>
          </a:p>
          <a:p>
            <a:pPr algn="ctr"/>
            <a:r>
              <a:rPr lang="en-US" sz="1600" i="1" dirty="0"/>
              <a:t>Fall-through to </a:t>
            </a:r>
            <a:r>
              <a:rPr lang="en-US" sz="1600" b="1" i="1" dirty="0"/>
              <a:t>fossil-default</a:t>
            </a:r>
          </a:p>
        </p:txBody>
      </p:sp>
      <p:sp>
        <p:nvSpPr>
          <p:cNvPr id="14" name="Rectangle 13"/>
          <p:cNvSpPr/>
          <p:nvPr/>
        </p:nvSpPr>
        <p:spPr>
          <a:xfrm>
            <a:off x="8780106" y="5089849"/>
            <a:ext cx="2567473" cy="7557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Command Executed as Program</a:t>
            </a:r>
          </a:p>
        </p:txBody>
      </p:sp>
      <p:sp>
        <p:nvSpPr>
          <p:cNvPr id="16" name="Arrow: Left-Right 15"/>
          <p:cNvSpPr/>
          <p:nvPr/>
        </p:nvSpPr>
        <p:spPr>
          <a:xfrm>
            <a:off x="7776675" y="5267131"/>
            <a:ext cx="606490" cy="33590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p:cNvSpPr/>
          <p:nvPr/>
        </p:nvSpPr>
        <p:spPr>
          <a:xfrm>
            <a:off x="8001773" y="3651575"/>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p:cNvSpPr/>
          <p:nvPr/>
        </p:nvSpPr>
        <p:spPr>
          <a:xfrm>
            <a:off x="7917798" y="3903986"/>
            <a:ext cx="344457" cy="7939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p:cNvSpPr/>
          <p:nvPr/>
        </p:nvSpPr>
        <p:spPr>
          <a:xfrm>
            <a:off x="3777342" y="3563418"/>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844920" y="5605856"/>
            <a:ext cx="470000" cy="369332"/>
          </a:xfrm>
          <a:prstGeom prst="rect">
            <a:avLst/>
          </a:prstGeom>
          <a:noFill/>
        </p:spPr>
        <p:txBody>
          <a:bodyPr wrap="none" rtlCol="0">
            <a:spAutoFit/>
          </a:bodyPr>
          <a:lstStyle/>
          <a:p>
            <a:r>
              <a:rPr lang="en-US" b="1" dirty="0"/>
              <a:t>OR</a:t>
            </a:r>
          </a:p>
        </p:txBody>
      </p:sp>
      <p:sp>
        <p:nvSpPr>
          <p:cNvPr id="24" name="TextBox 23"/>
          <p:cNvSpPr txBox="1"/>
          <p:nvPr/>
        </p:nvSpPr>
        <p:spPr>
          <a:xfrm>
            <a:off x="837355" y="1420248"/>
            <a:ext cx="10510224" cy="707886"/>
          </a:xfrm>
          <a:prstGeom prst="rect">
            <a:avLst/>
          </a:prstGeom>
          <a:noFill/>
        </p:spPr>
        <p:txBody>
          <a:bodyPr wrap="square" rtlCol="0">
            <a:spAutoFit/>
          </a:bodyPr>
          <a:lstStyle/>
          <a:p>
            <a:endParaRPr lang="en-US" sz="400" dirty="0"/>
          </a:p>
          <a:p>
            <a:r>
              <a:rPr lang="en-US" dirty="0">
                <a:solidFill>
                  <a:schemeClr val="accent5"/>
                </a:solidFill>
              </a:rPr>
              <a:t>shebang		</a:t>
            </a:r>
            <a:r>
              <a:rPr lang="en-US" sz="1400" dirty="0">
                <a:latin typeface="Consolas" panose="020B0609020204030204" pitchFamily="49" charset="0"/>
              </a:rPr>
              <a:t>#! /local/bin/</a:t>
            </a:r>
            <a:r>
              <a:rPr lang="en-US" sz="1400" dirty="0" err="1">
                <a:latin typeface="Consolas" panose="020B0609020204030204" pitchFamily="49" charset="0"/>
              </a:rPr>
              <a:t>afts</a:t>
            </a:r>
            <a:endParaRPr lang="en-US" dirty="0">
              <a:latin typeface="Consolas" panose="020B0609020204030204" pitchFamily="49" charset="0"/>
            </a:endParaRPr>
          </a:p>
          <a:p>
            <a:r>
              <a:rPr lang="en-US" dirty="0" err="1">
                <a:solidFill>
                  <a:schemeClr val="accent5"/>
                </a:solidFill>
              </a:rPr>
              <a:t>ms-pathext</a:t>
            </a:r>
            <a:r>
              <a:rPr lang="en-US" dirty="0">
                <a:solidFill>
                  <a:schemeClr val="accent5"/>
                </a:solidFill>
              </a:rPr>
              <a:t>	</a:t>
            </a:r>
            <a:r>
              <a:rPr lang="en-US" sz="1400" dirty="0">
                <a:latin typeface="Consolas" panose="020B0609020204030204" pitchFamily="49" charset="0"/>
              </a:rPr>
              <a:t>ftype.exe &amp;&amp; assoc.exe </a:t>
            </a:r>
            <a:r>
              <a:rPr lang="en-US" sz="1400" dirty="0">
                <a:solidFill>
                  <a:schemeClr val="accent5"/>
                </a:solidFill>
                <a:latin typeface="Consolas" panose="020B0609020204030204" pitchFamily="49" charset="0"/>
              </a:rPr>
              <a:t>	</a:t>
            </a:r>
            <a:r>
              <a:rPr lang="en-US" i="1" dirty="0">
                <a:solidFill>
                  <a:schemeClr val="accent5"/>
                </a:solidFill>
              </a:rPr>
              <a:t>registry mapping</a:t>
            </a: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8907" y="2292421"/>
            <a:ext cx="535107" cy="513172"/>
          </a:xfrm>
          <a:prstGeom prst="rect">
            <a:avLst/>
          </a:prstGeom>
        </p:spPr>
      </p:pic>
      <p:cxnSp>
        <p:nvCxnSpPr>
          <p:cNvPr id="15" name="Connector: Elbow 14"/>
          <p:cNvCxnSpPr>
            <a:stCxn id="6" idx="3"/>
            <a:endCxn id="23" idx="3"/>
          </p:cNvCxnSpPr>
          <p:nvPr/>
        </p:nvCxnSpPr>
        <p:spPr>
          <a:xfrm flipH="1">
            <a:off x="2122712" y="2551933"/>
            <a:ext cx="9268411" cy="695125"/>
          </a:xfrm>
          <a:prstGeom prst="bentConnector4">
            <a:avLst>
              <a:gd name="adj1" fmla="val -2466"/>
              <a:gd name="adj2" fmla="val 7718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8776737" y="4697581"/>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27" name="Rectangle 26"/>
          <p:cNvSpPr/>
          <p:nvPr/>
        </p:nvSpPr>
        <p:spPr>
          <a:xfrm>
            <a:off x="4812262" y="4697581"/>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13" name="Date Placeholder 12"/>
          <p:cNvSpPr>
            <a:spLocks noGrp="1"/>
          </p:cNvSpPr>
          <p:nvPr>
            <p:ph type="dt" sz="half" idx="10"/>
          </p:nvPr>
        </p:nvSpPr>
        <p:spPr/>
        <p:txBody>
          <a:bodyPr/>
          <a:lstStyle/>
          <a:p>
            <a:r>
              <a:rPr lang="en-US"/>
              <a:t>11/17/2017</a:t>
            </a:r>
          </a:p>
        </p:txBody>
      </p:sp>
      <p:sp>
        <p:nvSpPr>
          <p:cNvPr id="17" name="Footer Placeholder 16"/>
          <p:cNvSpPr>
            <a:spLocks noGrp="1"/>
          </p:cNvSpPr>
          <p:nvPr>
            <p:ph type="ftr" sz="quarter" idx="11"/>
          </p:nvPr>
        </p:nvSpPr>
        <p:spPr/>
        <p:txBody>
          <a:bodyPr/>
          <a:lstStyle/>
          <a:p>
            <a:r>
              <a:rPr lang="en-US"/>
              <a:t>TSL Talk by David Simmons, Smallscript Corp (c) 2017</a:t>
            </a:r>
            <a:endParaRPr lang="en-US" dirty="0"/>
          </a:p>
        </p:txBody>
      </p:sp>
      <p:sp>
        <p:nvSpPr>
          <p:cNvPr id="18" name="Slide Number Placeholder 17"/>
          <p:cNvSpPr>
            <a:spLocks noGrp="1"/>
          </p:cNvSpPr>
          <p:nvPr>
            <p:ph type="sldNum" sz="quarter" idx="12"/>
          </p:nvPr>
        </p:nvSpPr>
        <p:spPr/>
        <p:txBody>
          <a:bodyPr/>
          <a:lstStyle/>
          <a:p>
            <a:fld id="{105BAA42-C468-4EF5-AA42-7CC2BF194DB1}" type="slidenum">
              <a:rPr lang="en-US" smtClean="0"/>
              <a:t>56</a:t>
            </a:fld>
            <a:endParaRPr lang="en-US"/>
          </a:p>
        </p:txBody>
      </p:sp>
    </p:spTree>
    <p:extLst>
      <p:ext uri="{BB962C8B-B14F-4D97-AF65-F5344CB8AC3E}">
        <p14:creationId xmlns:p14="http://schemas.microsoft.com/office/powerpoint/2010/main" val="26422927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38200" y="1424688"/>
            <a:ext cx="10515600" cy="11522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Title 8"/>
          <p:cNvSpPr>
            <a:spLocks noGrp="1"/>
          </p:cNvSpPr>
          <p:nvPr>
            <p:ph type="title"/>
          </p:nvPr>
        </p:nvSpPr>
        <p:spPr/>
        <p:txBody>
          <a:bodyPr/>
          <a:lstStyle/>
          <a:p>
            <a:r>
              <a:rPr lang="en-US" dirty="0"/>
              <a:t>Command </a:t>
            </a:r>
            <a:r>
              <a:rPr lang="en-US" i="1" dirty="0">
                <a:solidFill>
                  <a:schemeClr val="tx1">
                    <a:lumMod val="50000"/>
                    <a:lumOff val="50000"/>
                  </a:schemeClr>
                </a:solidFill>
              </a:rPr>
              <a:t>re-examined as </a:t>
            </a:r>
            <a:r>
              <a:rPr lang="en-US" dirty="0"/>
              <a:t>Message</a:t>
            </a:r>
            <a:endParaRPr lang="en-US" i="1" dirty="0"/>
          </a:p>
        </p:txBody>
      </p:sp>
      <p:sp>
        <p:nvSpPr>
          <p:cNvPr id="10" name="Rectangle 9"/>
          <p:cNvSpPr/>
          <p:nvPr/>
        </p:nvSpPr>
        <p:spPr>
          <a:xfrm>
            <a:off x="998913" y="1981639"/>
            <a:ext cx="1812175" cy="498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Command</a:t>
            </a:r>
          </a:p>
        </p:txBody>
      </p:sp>
      <p:sp>
        <p:nvSpPr>
          <p:cNvPr id="11" name="Rectangle 10"/>
          <p:cNvSpPr/>
          <p:nvPr/>
        </p:nvSpPr>
        <p:spPr>
          <a:xfrm>
            <a:off x="5036820" y="1981639"/>
            <a:ext cx="2118360" cy="4987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Params </a:t>
            </a:r>
            <a:r>
              <a:rPr lang="en-US" i="1" dirty="0"/>
              <a:t>(aka words)</a:t>
            </a:r>
            <a:endParaRPr lang="en-US" dirty="0"/>
          </a:p>
        </p:txBody>
      </p:sp>
      <p:sp>
        <p:nvSpPr>
          <p:cNvPr id="13" name="Rectangle 12"/>
          <p:cNvSpPr/>
          <p:nvPr/>
        </p:nvSpPr>
        <p:spPr>
          <a:xfrm>
            <a:off x="854825" y="1441313"/>
            <a:ext cx="1206731" cy="30854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statement</a:t>
            </a:r>
          </a:p>
        </p:txBody>
      </p:sp>
      <p:grpSp>
        <p:nvGrpSpPr>
          <p:cNvPr id="31" name="Group 30"/>
          <p:cNvGrpSpPr/>
          <p:nvPr/>
        </p:nvGrpSpPr>
        <p:grpSpPr>
          <a:xfrm>
            <a:off x="638694" y="2784772"/>
            <a:ext cx="12034064" cy="3539430"/>
            <a:chOff x="638694" y="3050772"/>
            <a:chExt cx="12034064" cy="3539430"/>
          </a:xfrm>
        </p:grpSpPr>
        <p:sp>
          <p:nvSpPr>
            <p:cNvPr id="14" name="TextBox 13"/>
            <p:cNvSpPr txBox="1"/>
            <p:nvPr/>
          </p:nvSpPr>
          <p:spPr>
            <a:xfrm>
              <a:off x="638694" y="3050772"/>
              <a:ext cx="12034064" cy="3539430"/>
            </a:xfrm>
            <a:prstGeom prst="rect">
              <a:avLst/>
            </a:prstGeom>
            <a:noFill/>
          </p:spPr>
          <p:txBody>
            <a:bodyPr wrap="none" rtlCol="0">
              <a:spAutoFit/>
            </a:bodyPr>
            <a:lstStyle/>
            <a:p>
              <a:pPr>
                <a:lnSpc>
                  <a:spcPct val="200000"/>
                </a:lnSpc>
              </a:pPr>
              <a:r>
                <a:rPr lang="en-US" sz="2800" dirty="0" err="1">
                  <a:solidFill>
                    <a:schemeClr val="accent1"/>
                  </a:solidFill>
                  <a:latin typeface="Consolas" panose="020B0609020204030204" pitchFamily="49" charset="0"/>
                </a:rPr>
                <a:t>cputl</a:t>
              </a:r>
              <a:r>
                <a:rPr lang="en-US" sz="2800" dirty="0">
                  <a:latin typeface="Consolas" panose="020B0609020204030204" pitchFamily="49" charset="0"/>
                </a:rPr>
                <a:t> </a:t>
              </a:r>
              <a:r>
                <a:rPr lang="en-US" sz="2800" dirty="0">
                  <a:solidFill>
                    <a:schemeClr val="accent6"/>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TCL command with macro-param</a:t>
              </a:r>
            </a:p>
            <a:p>
              <a:pPr>
                <a:lnSpc>
                  <a:spcPct val="200000"/>
                </a:lnSpc>
              </a:pPr>
              <a:r>
                <a:rPr lang="en-US" sz="2800" dirty="0" err="1">
                  <a:solidFill>
                    <a:schemeClr val="accent1"/>
                  </a:solidFill>
                  <a:latin typeface="Consolas" panose="020B0609020204030204" pitchFamily="49" charset="0"/>
                </a:rPr>
                <a:t>cputl</a:t>
              </a:r>
              <a:r>
                <a:rPr lang="en-US" sz="2800" dirty="0">
                  <a:solidFill>
                    <a:schemeClr val="accent1"/>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function with expr-param</a:t>
              </a:r>
            </a:p>
            <a:p>
              <a:pPr>
                <a:lnSpc>
                  <a:spcPct val="200000"/>
                </a:lnSpc>
              </a:pPr>
              <a:r>
                <a:rPr lang="en-US" sz="2800" dirty="0" err="1">
                  <a:solidFill>
                    <a:schemeClr val="accent1"/>
                  </a:solidFill>
                  <a:latin typeface="Consolas" panose="020B0609020204030204" pitchFamily="49" charset="0"/>
                </a:rPr>
                <a:t>this.cputl</a:t>
              </a:r>
              <a:r>
                <a:rPr lang="en-US" sz="2800" dirty="0">
                  <a:solidFill>
                    <a:schemeClr val="accent1"/>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method with an expr-param</a:t>
              </a:r>
            </a:p>
            <a:p>
              <a:pPr>
                <a:lnSpc>
                  <a:spcPct val="200000"/>
                </a:lnSpc>
              </a:pPr>
              <a:r>
                <a:rPr lang="en-US" sz="2800" dirty="0" err="1">
                  <a:solidFill>
                    <a:schemeClr val="accent1"/>
                  </a:solidFill>
                  <a:latin typeface="Consolas" panose="020B0609020204030204" pitchFamily="49" charset="0"/>
                </a:rPr>
                <a:t>this.cputl</a:t>
              </a:r>
              <a:r>
                <a:rPr lang="en-US" sz="2800" dirty="0">
                  <a:solidFill>
                    <a:schemeClr val="accent1"/>
                  </a:solidFill>
                  <a:latin typeface="Consolas" panose="020B0609020204030204" pitchFamily="49" charset="0"/>
                </a:rPr>
                <a:t>() </a:t>
              </a:r>
              <a:r>
                <a:rPr lang="en-US" sz="2800" dirty="0">
                  <a:solidFill>
                    <a:schemeClr val="accent6"/>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method with a macro-param</a:t>
              </a:r>
            </a:p>
          </p:txBody>
        </p:sp>
        <p:sp>
          <p:nvSpPr>
            <p:cNvPr id="16" name="Arrow: Curved Down 15"/>
            <p:cNvSpPr/>
            <p:nvPr/>
          </p:nvSpPr>
          <p:spPr>
            <a:xfrm>
              <a:off x="789016" y="3216081"/>
              <a:ext cx="597131" cy="1911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urved Down 17"/>
            <p:cNvSpPr/>
            <p:nvPr/>
          </p:nvSpPr>
          <p:spPr>
            <a:xfrm>
              <a:off x="789015" y="3903787"/>
              <a:ext cx="1621675" cy="3357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Curved Down 18"/>
            <p:cNvSpPr/>
            <p:nvPr/>
          </p:nvSpPr>
          <p:spPr>
            <a:xfrm>
              <a:off x="739138" y="4767357"/>
              <a:ext cx="3034840" cy="32514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Down 19"/>
            <p:cNvSpPr/>
            <p:nvPr/>
          </p:nvSpPr>
          <p:spPr>
            <a:xfrm>
              <a:off x="756459" y="5678779"/>
              <a:ext cx="2452254" cy="27729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flipV="1">
              <a:off x="739138" y="5519650"/>
              <a:ext cx="1322418" cy="16626"/>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39138" y="6413269"/>
              <a:ext cx="1322418" cy="16626"/>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061556" y="5115374"/>
              <a:ext cx="749532" cy="942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061556" y="5977817"/>
              <a:ext cx="749532" cy="942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090946" y="5519649"/>
              <a:ext cx="566652" cy="1"/>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4471561" y="1536415"/>
            <a:ext cx="3425534" cy="36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word-tokens: literal, macro-forms</a:t>
            </a:r>
          </a:p>
        </p:txBody>
      </p:sp>
      <p:sp>
        <p:nvSpPr>
          <p:cNvPr id="33" name="Rectangle 32"/>
          <p:cNvSpPr/>
          <p:nvPr/>
        </p:nvSpPr>
        <p:spPr>
          <a:xfrm>
            <a:off x="7943851" y="1536415"/>
            <a:ext cx="1848542" cy="36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solidFill>
                  <a:schemeClr val="tx1"/>
                </a:solidFill>
                <a:latin typeface="Consolas" panose="020B0609020204030204" pitchFamily="49" charset="0"/>
              </a:rPr>
              <a:t>$ "…" […] {…}</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57</a:t>
            </a:fld>
            <a:endParaRPr lang="en-US"/>
          </a:p>
        </p:txBody>
      </p:sp>
    </p:spTree>
    <p:extLst>
      <p:ext uri="{BB962C8B-B14F-4D97-AF65-F5344CB8AC3E}">
        <p14:creationId xmlns:p14="http://schemas.microsoft.com/office/powerpoint/2010/main" val="3463227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TSL Language</a:t>
            </a:r>
            <a:br>
              <a:rPr lang="en-US" dirty="0"/>
            </a:br>
            <a:r>
              <a:rPr lang="en-US" sz="4400" dirty="0">
                <a:solidFill>
                  <a:schemeClr val="bg1">
                    <a:lumMod val="65000"/>
                  </a:schemeClr>
                </a:solidFill>
              </a:rPr>
              <a:t>Aos Engine Family</a:t>
            </a:r>
            <a:br>
              <a:rPr lang="en-US" dirty="0">
                <a:solidFill>
                  <a:schemeClr val="bg1">
                    <a:lumMod val="65000"/>
                  </a:schemeClr>
                </a:solidFill>
              </a:rPr>
            </a:br>
            <a:r>
              <a:rPr lang="en-US" sz="3600" i="1" dirty="0">
                <a:solidFill>
                  <a:schemeClr val="bg1">
                    <a:lumMod val="65000"/>
                  </a:schemeClr>
                </a:solidFill>
                <a:latin typeface="Consolas" panose="020B0609020204030204" pitchFamily="49" charset="0"/>
              </a:rPr>
              <a:t>afm</a:t>
            </a:r>
            <a:endParaRPr lang="en-US" dirty="0">
              <a:solidFill>
                <a:schemeClr val="bg1">
                  <a:lumMod val="65000"/>
                </a:schemeClr>
              </a:solidFill>
              <a:latin typeface="Consolas" panose="020B0609020204030204" pitchFamily="49" charset="0"/>
            </a:endParaRPr>
          </a:p>
        </p:txBody>
      </p:sp>
      <p:sp>
        <p:nvSpPr>
          <p:cNvPr id="3" name="Subtitle 2"/>
          <p:cNvSpPr>
            <a:spLocks noGrp="1"/>
          </p:cNvSpPr>
          <p:nvPr>
            <p:ph type="subTitle" idx="1"/>
          </p:nvPr>
        </p:nvSpPr>
        <p:spPr/>
        <p:txBody>
          <a:bodyPr>
            <a:normAutofit fontScale="92500" lnSpcReduction="20000"/>
          </a:bodyPr>
          <a:lstStyle/>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David Simmons, Smallscript Corp</a:t>
            </a:r>
            <a:br>
              <a:rPr lang="en-US" dirty="0">
                <a:solidFill>
                  <a:schemeClr val="bg1">
                    <a:lumMod val="50000"/>
                  </a:schemeClr>
                </a:solidFill>
              </a:rPr>
            </a:br>
            <a:br>
              <a:rPr lang="en-US" dirty="0">
                <a:solidFill>
                  <a:schemeClr val="bg1">
                    <a:lumMod val="50000"/>
                  </a:schemeClr>
                </a:solidFill>
              </a:rPr>
            </a:br>
            <a:r>
              <a:rPr lang="en-US" dirty="0">
                <a:solidFill>
                  <a:schemeClr val="bg1">
                    <a:lumMod val="50000"/>
                  </a:schemeClr>
                </a:solidFill>
              </a:rPr>
              <a:t>Tcl/</a:t>
            </a:r>
            <a:r>
              <a:rPr lang="en-US" dirty="0" err="1">
                <a:solidFill>
                  <a:schemeClr val="bg1">
                    <a:lumMod val="50000"/>
                  </a:schemeClr>
                </a:solidFill>
              </a:rPr>
              <a:t>Tk</a:t>
            </a:r>
            <a:r>
              <a:rPr lang="en-US" dirty="0">
                <a:solidFill>
                  <a:schemeClr val="bg1">
                    <a:lumMod val="50000"/>
                  </a:schemeClr>
                </a:solidFill>
              </a:rPr>
              <a:t> 2016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778" y="486521"/>
            <a:ext cx="1431728" cy="1911009"/>
          </a:xfrm>
          <a:prstGeom prst="rect">
            <a:avLst/>
          </a:prstGeom>
        </p:spPr>
      </p:pic>
    </p:spTree>
    <p:extLst>
      <p:ext uri="{BB962C8B-B14F-4D97-AF65-F5344CB8AC3E}">
        <p14:creationId xmlns:p14="http://schemas.microsoft.com/office/powerpoint/2010/main" val="13868210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p:cNvSpPr/>
          <p:nvPr/>
        </p:nvSpPr>
        <p:spPr>
          <a:xfrm>
            <a:off x="838198" y="1690688"/>
            <a:ext cx="10515601" cy="43969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4000" dirty="0"/>
              <a:t>What we are going to briefly tour this afternoon..</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513" y="1877146"/>
            <a:ext cx="2274521" cy="2181287"/>
          </a:xfrm>
          <a:prstGeom prst="rect">
            <a:avLst/>
          </a:prstGeom>
        </p:spPr>
      </p:pic>
      <p:sp>
        <p:nvSpPr>
          <p:cNvPr id="11" name="TextBox 10"/>
          <p:cNvSpPr txBox="1"/>
          <p:nvPr/>
        </p:nvSpPr>
        <p:spPr>
          <a:xfrm>
            <a:off x="741124" y="4060225"/>
            <a:ext cx="2769297" cy="369332"/>
          </a:xfrm>
          <a:prstGeom prst="rect">
            <a:avLst/>
          </a:prstGeom>
          <a:noFill/>
        </p:spPr>
        <p:txBody>
          <a:bodyPr wrap="square" rtlCol="0">
            <a:spAutoFit/>
          </a:bodyPr>
          <a:lstStyle/>
          <a:p>
            <a:pPr algn="ctr"/>
            <a:r>
              <a:rPr lang="en-US" dirty="0">
                <a:solidFill>
                  <a:schemeClr val="bg1"/>
                </a:solidFill>
                <a:latin typeface="Consolas" panose="020B0609020204030204" pitchFamily="49" charset="0"/>
                <a:cs typeface="Arial" panose="020B0604020202020204" pitchFamily="34" charset="0"/>
              </a:rPr>
              <a:t>Aos Engine Family</a:t>
            </a:r>
          </a:p>
        </p:txBody>
      </p:sp>
      <p:sp>
        <p:nvSpPr>
          <p:cNvPr id="12" name="TextBox 11"/>
          <p:cNvSpPr txBox="1"/>
          <p:nvPr/>
        </p:nvSpPr>
        <p:spPr>
          <a:xfrm>
            <a:off x="4450583" y="2367094"/>
            <a:ext cx="6259170" cy="2031325"/>
          </a:xfrm>
          <a:prstGeom prst="rect">
            <a:avLst/>
          </a:prstGeom>
          <a:noFill/>
        </p:spPr>
        <p:txBody>
          <a:bodyPr wrap="square" rtlCol="0">
            <a:spAutoFit/>
          </a:bodyPr>
          <a:lstStyle/>
          <a:p>
            <a:r>
              <a:rPr lang="en-US" sz="3600" dirty="0">
                <a:solidFill>
                  <a:schemeClr val="bg1"/>
                </a:solidFill>
              </a:rPr>
              <a:t>TSL </a:t>
            </a:r>
            <a:endParaRPr lang="en-US" sz="2400" i="1" dirty="0">
              <a:solidFill>
                <a:schemeClr val="bg1"/>
              </a:solidFill>
            </a:endParaRPr>
          </a:p>
          <a:p>
            <a:r>
              <a:rPr lang="en-US" sz="2000" dirty="0">
                <a:solidFill>
                  <a:schemeClr val="bg1"/>
                </a:solidFill>
                <a:latin typeface="Consolas" panose="020B0609020204030204" pitchFamily="49" charset="0"/>
              </a:rPr>
              <a:t>	Text Scripting Language</a:t>
            </a:r>
          </a:p>
          <a:p>
            <a:endParaRPr lang="en-US" dirty="0">
              <a:solidFill>
                <a:schemeClr val="bg1"/>
              </a:solidFill>
            </a:endParaRPr>
          </a:p>
          <a:p>
            <a:r>
              <a:rPr lang="en-US" sz="2800" dirty="0">
                <a:solidFill>
                  <a:schemeClr val="bg1"/>
                </a:solidFill>
              </a:rPr>
              <a:t>AFM</a:t>
            </a:r>
          </a:p>
          <a:p>
            <a:r>
              <a:rPr lang="en-US" sz="2000" dirty="0">
                <a:solidFill>
                  <a:schemeClr val="bg1"/>
                </a:solidFill>
                <a:latin typeface="Consolas" panose="020B0609020204030204" pitchFamily="49" charset="0"/>
              </a:rPr>
              <a:t>	Its COFF binary executable host </a:t>
            </a:r>
          </a:p>
        </p:txBody>
      </p:sp>
      <p:sp>
        <p:nvSpPr>
          <p:cNvPr id="3" name="Date Placeholder 2"/>
          <p:cNvSpPr>
            <a:spLocks noGrp="1"/>
          </p:cNvSpPr>
          <p:nvPr>
            <p:ph type="dt" sz="half" idx="10"/>
          </p:nvPr>
        </p:nvSpPr>
        <p:spPr/>
        <p:txBody>
          <a:bodyPr/>
          <a:lstStyle/>
          <a:p>
            <a:r>
              <a:rPr lang="en-US"/>
              <a:t>11/17/2017</a:t>
            </a:r>
          </a:p>
        </p:txBody>
      </p:sp>
      <p:sp>
        <p:nvSpPr>
          <p:cNvPr id="4" name="Footer Placeholder 3"/>
          <p:cNvSpPr>
            <a:spLocks noGrp="1"/>
          </p:cNvSpPr>
          <p:nvPr>
            <p:ph type="ftr" sz="quarter" idx="11"/>
          </p:nvPr>
        </p:nvSpPr>
        <p:spPr/>
        <p:txBody>
          <a:bodyPr/>
          <a:lstStyle/>
          <a:p>
            <a:r>
              <a:rPr lang="en-US"/>
              <a:t>TSL Talk by David Simmons, Smallscript Corp (c) 2017</a:t>
            </a:r>
            <a:endParaRPr lang="en-US" dirty="0"/>
          </a:p>
        </p:txBody>
      </p:sp>
      <p:sp>
        <p:nvSpPr>
          <p:cNvPr id="5" name="Slide Number Placeholder 4"/>
          <p:cNvSpPr>
            <a:spLocks noGrp="1"/>
          </p:cNvSpPr>
          <p:nvPr>
            <p:ph type="sldNum" sz="quarter" idx="12"/>
          </p:nvPr>
        </p:nvSpPr>
        <p:spPr/>
        <p:txBody>
          <a:bodyPr/>
          <a:lstStyle/>
          <a:p>
            <a:fld id="{105BAA42-C468-4EF5-AA42-7CC2BF194DB1}" type="slidenum">
              <a:rPr lang="en-US" smtClean="0"/>
              <a:t>59</a:t>
            </a:fld>
            <a:endParaRPr lang="en-US"/>
          </a:p>
        </p:txBody>
      </p:sp>
    </p:spTree>
    <p:extLst>
      <p:ext uri="{BB962C8B-B14F-4D97-AF65-F5344CB8AC3E}">
        <p14:creationId xmlns:p14="http://schemas.microsoft.com/office/powerpoint/2010/main" val="20109984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2895325" y="1379964"/>
            <a:ext cx="6099940" cy="4247317"/>
          </a:xfrm>
          <a:prstGeom prst="rect">
            <a:avLst/>
          </a:prstGeom>
          <a:noFill/>
        </p:spPr>
        <p:txBody>
          <a:bodyPr wrap="none" rtlCol="0" anchor="ctr">
            <a:spAutoFit/>
          </a:bodyPr>
          <a:lstStyle/>
          <a:p>
            <a:pPr algn="ctr"/>
            <a:r>
              <a:rPr lang="en-US" sz="7200" dirty="0"/>
              <a:t>DEMO</a:t>
            </a:r>
          </a:p>
          <a:p>
            <a:pPr algn="ctr"/>
            <a:endParaRPr lang="en-US" sz="7200" dirty="0"/>
          </a:p>
          <a:p>
            <a:pPr algn="ctr"/>
            <a:r>
              <a:rPr lang="en-US" sz="7200" dirty="0">
                <a:solidFill>
                  <a:schemeClr val="bg1"/>
                </a:solidFill>
                <a:latin typeface="Consolas" panose="020B0609020204030204" pitchFamily="49" charset="0"/>
              </a:rPr>
              <a:t>afts</a:t>
            </a:r>
          </a:p>
          <a:p>
            <a:pPr algn="ctr"/>
            <a:r>
              <a:rPr lang="en-US" sz="5400" i="1" dirty="0"/>
              <a:t>Command Line Script</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60</a:t>
            </a:fld>
            <a:endParaRPr lang="en-US"/>
          </a:p>
        </p:txBody>
      </p:sp>
    </p:spTree>
    <p:extLst>
      <p:ext uri="{BB962C8B-B14F-4D97-AF65-F5344CB8AC3E}">
        <p14:creationId xmlns:p14="http://schemas.microsoft.com/office/powerpoint/2010/main" val="4103766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TSL</a:t>
            </a:r>
          </a:p>
        </p:txBody>
      </p:sp>
      <p:sp>
        <p:nvSpPr>
          <p:cNvPr id="4" name="TextBox 3"/>
          <p:cNvSpPr txBox="1"/>
          <p:nvPr/>
        </p:nvSpPr>
        <p:spPr>
          <a:xfrm>
            <a:off x="838200" y="953777"/>
            <a:ext cx="10515600" cy="1446550"/>
          </a:xfrm>
          <a:prstGeom prst="rect">
            <a:avLst/>
          </a:prstGeom>
          <a:noFill/>
        </p:spPr>
        <p:txBody>
          <a:bodyPr wrap="square" rtlCol="0">
            <a:spAutoFit/>
          </a:bodyPr>
          <a:lstStyle/>
          <a:p>
            <a:r>
              <a:rPr lang="en-US" i="1" dirty="0"/>
              <a:t>As a language TSL is founded on the </a:t>
            </a:r>
            <a:r>
              <a:rPr lang="en-US" b="1" i="1" dirty="0"/>
              <a:t>macro</a:t>
            </a:r>
            <a:r>
              <a:rPr lang="en-US" i="1" dirty="0"/>
              <a:t> and </a:t>
            </a:r>
            <a:r>
              <a:rPr lang="en-US" b="1" i="1" dirty="0"/>
              <a:t>command</a:t>
            </a:r>
            <a:r>
              <a:rPr lang="en-US" i="1" dirty="0"/>
              <a:t> patterns used in TCL</a:t>
            </a:r>
          </a:p>
          <a:p>
            <a:pPr algn="ctr"/>
            <a:endParaRPr lang="en-US" sz="800" i="1" dirty="0">
              <a:solidFill>
                <a:schemeClr val="bg1">
                  <a:lumMod val="50000"/>
                </a:schemeClr>
              </a:solidFill>
            </a:endParaRPr>
          </a:p>
          <a:p>
            <a:r>
              <a:rPr lang="en-US" i="1" dirty="0">
                <a:solidFill>
                  <a:schemeClr val="bg1">
                    <a:lumMod val="50000"/>
                  </a:schemeClr>
                </a:solidFill>
              </a:rPr>
              <a:t>As C++ can be described in relation to C, </a:t>
            </a:r>
            <a:br>
              <a:rPr lang="en-US" i="1" dirty="0">
                <a:solidFill>
                  <a:schemeClr val="bg1">
                    <a:lumMod val="50000"/>
                  </a:schemeClr>
                </a:solidFill>
              </a:rPr>
            </a:br>
            <a:r>
              <a:rPr lang="en-US" i="1" dirty="0">
                <a:solidFill>
                  <a:schemeClr val="bg1">
                    <a:lumMod val="50000"/>
                  </a:schemeClr>
                </a:solidFill>
              </a:rPr>
              <a:t>TSL can be described in relation to TCL</a:t>
            </a:r>
          </a:p>
          <a:p>
            <a:endParaRPr lang="en-US" sz="800" i="1" dirty="0">
              <a:solidFill>
                <a:schemeClr val="bg1">
                  <a:lumMod val="50000"/>
                </a:schemeClr>
              </a:solidFill>
            </a:endParaRPr>
          </a:p>
          <a:p>
            <a:pPr>
              <a:tabLst>
                <a:tab pos="3657600" algn="ctr"/>
              </a:tabLst>
            </a:pPr>
            <a:r>
              <a:rPr lang="en-US" i="1" dirty="0">
                <a:solidFill>
                  <a:schemeClr val="bg1">
                    <a:lumMod val="50000"/>
                  </a:schemeClr>
                </a:solidFill>
              </a:rPr>
              <a:t>	</a:t>
            </a:r>
            <a:r>
              <a:rPr lang="en-US" dirty="0">
                <a:solidFill>
                  <a:srgbClr val="8E0000">
                    <a:alpha val="51000"/>
                  </a:srgbClr>
                </a:solidFill>
              </a:rPr>
              <a:t>It would be incorrect to describe TSL as a dialect of TCL</a:t>
            </a:r>
          </a:p>
        </p:txBody>
      </p:sp>
      <p:sp>
        <p:nvSpPr>
          <p:cNvPr id="5" name="Rectangle 4"/>
          <p:cNvSpPr/>
          <p:nvPr/>
        </p:nvSpPr>
        <p:spPr>
          <a:xfrm>
            <a:off x="838200" y="5771015"/>
            <a:ext cx="10515600" cy="68428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AOS Execution Engine and Container System</a:t>
            </a:r>
          </a:p>
        </p:txBody>
      </p:sp>
      <p:sp>
        <p:nvSpPr>
          <p:cNvPr id="7" name="Rectangle 6"/>
          <p:cNvSpPr/>
          <p:nvPr/>
        </p:nvSpPr>
        <p:spPr>
          <a:xfrm>
            <a:off x="838200" y="4805298"/>
            <a:ext cx="2194660"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Object Model</a:t>
            </a:r>
            <a:r>
              <a:rPr lang="en-US" dirty="0"/>
              <a:t>:</a:t>
            </a:r>
          </a:p>
          <a:p>
            <a:pPr algn="ctr"/>
            <a:r>
              <a:rPr lang="en-US" i="1" dirty="0"/>
              <a:t>prototype, </a:t>
            </a:r>
            <a:r>
              <a:rPr lang="en-US" i="1" dirty="0" err="1"/>
              <a:t>mixins</a:t>
            </a:r>
            <a:endParaRPr lang="en-US" i="1" dirty="0"/>
          </a:p>
        </p:txBody>
      </p:sp>
      <p:sp>
        <p:nvSpPr>
          <p:cNvPr id="8" name="Rectangle 7"/>
          <p:cNvSpPr/>
          <p:nvPr/>
        </p:nvSpPr>
        <p:spPr>
          <a:xfrm>
            <a:off x="3611846" y="4821291"/>
            <a:ext cx="2194660"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Path Binding Engine</a:t>
            </a:r>
            <a:r>
              <a:rPr lang="en-US" dirty="0"/>
              <a:t>:</a:t>
            </a:r>
          </a:p>
          <a:p>
            <a:pPr algn="ctr"/>
            <a:r>
              <a:rPr lang="en-US" i="1" dirty="0"/>
              <a:t>predicate binder</a:t>
            </a:r>
          </a:p>
        </p:txBody>
      </p:sp>
      <p:sp>
        <p:nvSpPr>
          <p:cNvPr id="9" name="Rectangle 8"/>
          <p:cNvSpPr/>
          <p:nvPr/>
        </p:nvSpPr>
        <p:spPr>
          <a:xfrm>
            <a:off x="6385492" y="4821291"/>
            <a:ext cx="2194661"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pc="-10" dirty="0"/>
              <a:t>Execution Invocation</a:t>
            </a:r>
            <a:r>
              <a:rPr lang="en-US" dirty="0"/>
              <a:t>: </a:t>
            </a:r>
            <a:r>
              <a:rPr lang="en-US" i="1" dirty="0"/>
              <a:t>Interp-JIT, FFI</a:t>
            </a:r>
          </a:p>
        </p:txBody>
      </p:sp>
      <p:sp>
        <p:nvSpPr>
          <p:cNvPr id="10" name="Rectangle 9"/>
          <p:cNvSpPr/>
          <p:nvPr/>
        </p:nvSpPr>
        <p:spPr>
          <a:xfrm>
            <a:off x="9159139" y="4805298"/>
            <a:ext cx="2194661" cy="68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Host Integration</a:t>
            </a:r>
          </a:p>
          <a:p>
            <a:pPr algn="ctr"/>
            <a:r>
              <a:rPr lang="en-US" dirty="0"/>
              <a:t>&amp; </a:t>
            </a:r>
            <a:r>
              <a:rPr lang="en-US" b="1" dirty="0"/>
              <a:t>Lifecycle</a:t>
            </a:r>
            <a:r>
              <a:rPr lang="en-US" dirty="0"/>
              <a:t> </a:t>
            </a:r>
            <a:r>
              <a:rPr lang="en-US" b="1" dirty="0"/>
              <a:t>Model</a:t>
            </a:r>
          </a:p>
        </p:txBody>
      </p:sp>
      <p:sp>
        <p:nvSpPr>
          <p:cNvPr id="12" name="Rectangle 11"/>
          <p:cNvSpPr/>
          <p:nvPr/>
        </p:nvSpPr>
        <p:spPr>
          <a:xfrm>
            <a:off x="838200" y="3871567"/>
            <a:ext cx="10515600" cy="6842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t>Executable Libraries</a:t>
            </a:r>
            <a:r>
              <a:rPr lang="en-US" dirty="0"/>
              <a:t>: </a:t>
            </a:r>
            <a:r>
              <a:rPr lang="en-US" i="1" dirty="0"/>
              <a:t>Source, Op-Codes, and precompiled Machine Code</a:t>
            </a:r>
            <a:r>
              <a:rPr lang="en-US" dirty="0"/>
              <a:t> </a:t>
            </a:r>
          </a:p>
        </p:txBody>
      </p:sp>
      <p:sp>
        <p:nvSpPr>
          <p:cNvPr id="14" name="Rectangle 13"/>
          <p:cNvSpPr/>
          <p:nvPr/>
        </p:nvSpPr>
        <p:spPr>
          <a:xfrm>
            <a:off x="838200" y="2759504"/>
            <a:ext cx="2194660" cy="846625"/>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TCL</a:t>
            </a:r>
            <a:br>
              <a:rPr lang="en-US" dirty="0"/>
            </a:br>
            <a:r>
              <a:rPr lang="en-US" dirty="0"/>
              <a:t>Macro &amp; Command </a:t>
            </a:r>
            <a:r>
              <a:rPr lang="en-US" i="1" dirty="0"/>
              <a:t>Patterns</a:t>
            </a:r>
          </a:p>
        </p:txBody>
      </p:sp>
      <p:sp>
        <p:nvSpPr>
          <p:cNvPr id="15" name="Rectangle 14"/>
          <p:cNvSpPr/>
          <p:nvPr/>
        </p:nvSpPr>
        <p:spPr>
          <a:xfrm>
            <a:off x="3611846" y="2759504"/>
            <a:ext cx="2194660" cy="846625"/>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JavaScript </a:t>
            </a:r>
            <a:r>
              <a:rPr lang="en-US" i="1" dirty="0"/>
              <a:t>blended</a:t>
            </a:r>
            <a:r>
              <a:rPr lang="en-US" dirty="0"/>
              <a:t> </a:t>
            </a:r>
            <a:r>
              <a:rPr lang="en-US" i="1" dirty="0"/>
              <a:t>syntax</a:t>
            </a:r>
            <a:r>
              <a:rPr lang="en-US" dirty="0"/>
              <a:t> &amp; </a:t>
            </a:r>
            <a:r>
              <a:rPr lang="en-US" i="1" dirty="0"/>
              <a:t>intrinsic</a:t>
            </a:r>
            <a:r>
              <a:rPr lang="en-US" dirty="0"/>
              <a:t> JSON</a:t>
            </a:r>
          </a:p>
        </p:txBody>
      </p:sp>
      <p:sp>
        <p:nvSpPr>
          <p:cNvPr id="16" name="Rectangle 15"/>
          <p:cNvSpPr/>
          <p:nvPr/>
        </p:nvSpPr>
        <p:spPr>
          <a:xfrm>
            <a:off x="6385491" y="2743511"/>
            <a:ext cx="2194661" cy="862618"/>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Smalltalk, Lisp, Self </a:t>
            </a:r>
            <a:r>
              <a:rPr lang="en-US" i="1" dirty="0"/>
              <a:t>messaging behavior</a:t>
            </a:r>
            <a:br>
              <a:rPr lang="en-US" i="1" dirty="0"/>
            </a:br>
            <a:r>
              <a:rPr lang="en-US" i="1" dirty="0"/>
              <a:t>and</a:t>
            </a:r>
          </a:p>
        </p:txBody>
      </p:sp>
      <p:sp>
        <p:nvSpPr>
          <p:cNvPr id="17" name="Rectangle 16"/>
          <p:cNvSpPr/>
          <p:nvPr/>
        </p:nvSpPr>
        <p:spPr>
          <a:xfrm>
            <a:off x="9159137" y="2759504"/>
            <a:ext cx="2194663" cy="830632"/>
          </a:xfrm>
          <a:prstGeom prst="rect">
            <a:avLst/>
          </a:prstGeom>
        </p:spPr>
        <p:style>
          <a:lnRef idx="0">
            <a:schemeClr val="accent6"/>
          </a:lnRef>
          <a:fillRef idx="3">
            <a:schemeClr val="accent6"/>
          </a:fillRef>
          <a:effectRef idx="3">
            <a:schemeClr val="accent6"/>
          </a:effectRef>
          <a:fontRef idx="minor">
            <a:schemeClr val="lt1"/>
          </a:fontRef>
        </p:style>
        <p:txBody>
          <a:bodyPr rtlCol="0" anchor="t"/>
          <a:lstStyle/>
          <a:p>
            <a:pPr algn="ctr"/>
            <a:r>
              <a:rPr lang="en-US" dirty="0"/>
              <a:t>Intrinsic C++</a:t>
            </a:r>
            <a:br>
              <a:rPr lang="en-US" dirty="0"/>
            </a:br>
            <a:r>
              <a:rPr lang="en-US" i="1" dirty="0"/>
              <a:t>object integration</a:t>
            </a:r>
          </a:p>
        </p:txBody>
      </p:sp>
      <p:sp>
        <p:nvSpPr>
          <p:cNvPr id="18" name="Rectangle: Diagonal Corners Snipped 17"/>
          <p:cNvSpPr/>
          <p:nvPr/>
        </p:nvSpPr>
        <p:spPr>
          <a:xfrm>
            <a:off x="1005234" y="5902219"/>
            <a:ext cx="2894591" cy="4299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Perspective Types:</a:t>
            </a:r>
          </a:p>
          <a:p>
            <a:pPr algn="ctr"/>
            <a:r>
              <a:rPr lang="en-US" sz="1400" i="1" dirty="0"/>
              <a:t>Versioning, Modularization, Security</a:t>
            </a:r>
          </a:p>
        </p:txBody>
      </p:sp>
      <p:sp>
        <p:nvSpPr>
          <p:cNvPr id="19" name="Rectangle: Diagonal Corners Snipped 18"/>
          <p:cNvSpPr/>
          <p:nvPr/>
        </p:nvSpPr>
        <p:spPr>
          <a:xfrm>
            <a:off x="8327498" y="5898183"/>
            <a:ext cx="2894591" cy="42995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Dynamic Composition</a:t>
            </a:r>
          </a:p>
          <a:p>
            <a:pPr algn="ctr"/>
            <a:r>
              <a:rPr lang="en-US" sz="1400" i="1" dirty="0"/>
              <a:t>Aspect-weaving and introspection</a:t>
            </a:r>
          </a:p>
        </p:txBody>
      </p:sp>
      <p:sp>
        <p:nvSpPr>
          <p:cNvPr id="6" name="Speech Bubble: Oval 5"/>
          <p:cNvSpPr/>
          <p:nvPr/>
        </p:nvSpPr>
        <p:spPr>
          <a:xfrm>
            <a:off x="6638145" y="126585"/>
            <a:ext cx="1942007" cy="749300"/>
          </a:xfrm>
          <a:prstGeom prst="wedgeEllipseCallout">
            <a:avLst>
              <a:gd name="adj1" fmla="val -64649"/>
              <a:gd name="adj2" fmla="val 69281"/>
            </a:avLst>
          </a:prstGeom>
          <a:solidFill>
            <a:schemeClr val="accent3">
              <a:alpha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b="1" dirty="0"/>
              <a:t>DSL</a:t>
            </a:r>
            <a:r>
              <a:rPr lang="en-US" sz="1400" dirty="0"/>
              <a:t>:</a:t>
            </a:r>
            <a:br>
              <a:rPr lang="en-US" sz="1400" dirty="0"/>
            </a:br>
            <a:r>
              <a:rPr lang="en-US" sz="1400" dirty="0"/>
              <a:t>Domain Specific Language</a:t>
            </a:r>
          </a:p>
        </p:txBody>
      </p:sp>
      <p:pic>
        <p:nvPicPr>
          <p:cNvPr id="20" name="Picture 19"/>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412" y="5237131"/>
            <a:ext cx="959822" cy="920477"/>
          </a:xfrm>
          <a:prstGeom prst="rect">
            <a:avLst/>
          </a:prstGeom>
        </p:spPr>
      </p:pic>
      <p:sp>
        <p:nvSpPr>
          <p:cNvPr id="3" name="Speech Bubble: Rectangle with Corners Rounded 2"/>
          <p:cNvSpPr/>
          <p:nvPr/>
        </p:nvSpPr>
        <p:spPr>
          <a:xfrm>
            <a:off x="9698627" y="3871567"/>
            <a:ext cx="1655173" cy="684286"/>
          </a:xfrm>
          <a:prstGeom prst="wedgeRoundRectCallout">
            <a:avLst>
              <a:gd name="adj1" fmla="val -174836"/>
              <a:gd name="adj2" fmla="val -108661"/>
              <a:gd name="adj3" fmla="val 16667"/>
            </a:avLst>
          </a:prstGeom>
          <a:gradFill>
            <a:gsLst>
              <a:gs pos="0">
                <a:schemeClr val="dk1">
                  <a:satMod val="103000"/>
                  <a:lumMod val="102000"/>
                  <a:tint val="94000"/>
                  <a:alpha val="30000"/>
                </a:schemeClr>
              </a:gs>
              <a:gs pos="50000">
                <a:schemeClr val="dk1">
                  <a:satMod val="110000"/>
                  <a:lumMod val="100000"/>
                  <a:shade val="100000"/>
                  <a:alpha val="30000"/>
                </a:schemeClr>
              </a:gs>
              <a:gs pos="100000">
                <a:schemeClr val="dk1">
                  <a:lumMod val="99000"/>
                  <a:satMod val="120000"/>
                  <a:shade val="78000"/>
                  <a:alpha val="30000"/>
                </a:schemeClr>
              </a:gs>
            </a:gsLst>
          </a:gradFill>
        </p:spPr>
        <p:style>
          <a:lnRef idx="0">
            <a:schemeClr val="dk1"/>
          </a:lnRef>
          <a:fillRef idx="3">
            <a:schemeClr val="dk1"/>
          </a:fillRef>
          <a:effectRef idx="3">
            <a:schemeClr val="dk1"/>
          </a:effectRef>
          <a:fontRef idx="minor">
            <a:schemeClr val="lt1"/>
          </a:fontRef>
        </p:style>
        <p:txBody>
          <a:bodyPr rtlCol="0" anchor="ctr"/>
          <a:lstStyle/>
          <a:p>
            <a:pPr algn="ctr"/>
            <a:r>
              <a:rPr lang="en-US" sz="1400" i="1" dirty="0"/>
              <a:t>Frameworks, IDE, Image-Snapshots, Intrinsic-Repos</a:t>
            </a:r>
          </a:p>
        </p:txBody>
      </p:sp>
      <p:sp>
        <p:nvSpPr>
          <p:cNvPr id="11" name="Date Placeholder 10"/>
          <p:cNvSpPr>
            <a:spLocks noGrp="1"/>
          </p:cNvSpPr>
          <p:nvPr>
            <p:ph type="dt" sz="half" idx="10"/>
          </p:nvPr>
        </p:nvSpPr>
        <p:spPr/>
        <p:txBody>
          <a:bodyPr/>
          <a:lstStyle/>
          <a:p>
            <a:r>
              <a:rPr lang="en-US"/>
              <a:t>11/17/2017</a:t>
            </a:r>
          </a:p>
        </p:txBody>
      </p:sp>
      <p:sp>
        <p:nvSpPr>
          <p:cNvPr id="13" name="Footer Placeholder 12"/>
          <p:cNvSpPr>
            <a:spLocks noGrp="1"/>
          </p:cNvSpPr>
          <p:nvPr>
            <p:ph type="ftr" sz="quarter" idx="11"/>
          </p:nvPr>
        </p:nvSpPr>
        <p:spPr/>
        <p:txBody>
          <a:bodyPr/>
          <a:lstStyle/>
          <a:p>
            <a:r>
              <a:rPr lang="en-US"/>
              <a:t>TSL Talk by David Simmons, Smallscript Corp (c) 2017</a:t>
            </a:r>
            <a:endParaRPr lang="en-US" dirty="0"/>
          </a:p>
        </p:txBody>
      </p:sp>
      <p:sp>
        <p:nvSpPr>
          <p:cNvPr id="21" name="Slide Number Placeholder 20"/>
          <p:cNvSpPr>
            <a:spLocks noGrp="1"/>
          </p:cNvSpPr>
          <p:nvPr>
            <p:ph type="sldNum" sz="quarter" idx="12"/>
          </p:nvPr>
        </p:nvSpPr>
        <p:spPr/>
        <p:txBody>
          <a:bodyPr/>
          <a:lstStyle/>
          <a:p>
            <a:fld id="{105BAA42-C468-4EF5-AA42-7CC2BF194DB1}" type="slidenum">
              <a:rPr lang="en-US" smtClean="0"/>
              <a:t>61</a:t>
            </a:fld>
            <a:endParaRPr lang="en-US"/>
          </a:p>
        </p:txBody>
      </p:sp>
    </p:spTree>
    <p:extLst>
      <p:ext uri="{BB962C8B-B14F-4D97-AF65-F5344CB8AC3E}">
        <p14:creationId xmlns:p14="http://schemas.microsoft.com/office/powerpoint/2010/main" val="14085652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8252538" y="2097703"/>
            <a:ext cx="1253412" cy="26449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2" name="Rectangle 21"/>
          <p:cNvSpPr/>
          <p:nvPr/>
        </p:nvSpPr>
        <p:spPr>
          <a:xfrm>
            <a:off x="4475195" y="1810139"/>
            <a:ext cx="1264298" cy="2939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     AFM executable</a:t>
            </a:r>
          </a:p>
        </p:txBody>
      </p:sp>
      <p:sp>
        <p:nvSpPr>
          <p:cNvPr id="4" name="Rectangle 3"/>
          <p:cNvSpPr/>
          <p:nvPr/>
        </p:nvSpPr>
        <p:spPr>
          <a:xfrm>
            <a:off x="503853" y="4777560"/>
            <a:ext cx="11206065" cy="61582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COFF (binary bundled) Executable</a:t>
            </a:r>
          </a:p>
        </p:txBody>
      </p:sp>
      <p:grpSp>
        <p:nvGrpSpPr>
          <p:cNvPr id="3" name="Group 2"/>
          <p:cNvGrpSpPr/>
          <p:nvPr/>
        </p:nvGrpSpPr>
        <p:grpSpPr>
          <a:xfrm>
            <a:off x="4628017" y="2669829"/>
            <a:ext cx="2957737" cy="1983205"/>
            <a:chOff x="8752181" y="2678602"/>
            <a:chExt cx="2957737" cy="1983205"/>
          </a:xfrm>
        </p:grpSpPr>
        <p:sp>
          <p:nvSpPr>
            <p:cNvPr id="10" name="Rectangle 9"/>
            <p:cNvSpPr/>
            <p:nvPr/>
          </p:nvSpPr>
          <p:spPr>
            <a:xfrm>
              <a:off x="8752181" y="4058817"/>
              <a:ext cx="2957737" cy="60299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Intrinsic Resources</a:t>
              </a:r>
            </a:p>
          </p:txBody>
        </p:sp>
        <p:sp>
          <p:nvSpPr>
            <p:cNvPr id="11" name="Rectangle 10"/>
            <p:cNvSpPr/>
            <p:nvPr/>
          </p:nvSpPr>
          <p:spPr>
            <a:xfrm>
              <a:off x="8752181" y="3370880"/>
              <a:ext cx="2957737" cy="60299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Files and Directories</a:t>
              </a:r>
              <a:br>
                <a:rPr lang="en-US" dirty="0"/>
              </a:br>
              <a:r>
                <a:rPr lang="en-US" dirty="0">
                  <a:solidFill>
                    <a:schemeClr val="bg1">
                      <a:lumMod val="75000"/>
                    </a:schemeClr>
                  </a:solidFill>
                </a:rPr>
                <a:t>BuiltIn FileSystem</a:t>
              </a:r>
            </a:p>
          </p:txBody>
        </p:sp>
        <p:sp>
          <p:nvSpPr>
            <p:cNvPr id="12" name="Rectangle 11"/>
            <p:cNvSpPr/>
            <p:nvPr/>
          </p:nvSpPr>
          <p:spPr>
            <a:xfrm>
              <a:off x="8752181" y="2678602"/>
              <a:ext cx="2957737" cy="602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aflib</a:t>
              </a:r>
            </a:p>
          </p:txBody>
        </p:sp>
      </p:grpSp>
      <p:grpSp>
        <p:nvGrpSpPr>
          <p:cNvPr id="7" name="Group 6"/>
          <p:cNvGrpSpPr/>
          <p:nvPr/>
        </p:nvGrpSpPr>
        <p:grpSpPr>
          <a:xfrm>
            <a:off x="503853" y="2682942"/>
            <a:ext cx="3213618" cy="1978865"/>
            <a:chOff x="503853" y="2682942"/>
            <a:chExt cx="3213618" cy="1978865"/>
          </a:xfrm>
        </p:grpSpPr>
        <p:sp>
          <p:nvSpPr>
            <p:cNvPr id="6" name="Rectangle 5"/>
            <p:cNvSpPr/>
            <p:nvPr/>
          </p:nvSpPr>
          <p:spPr>
            <a:xfrm>
              <a:off x="503853" y="4058817"/>
              <a:ext cx="3213618" cy="602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AOS Execution Engine</a:t>
              </a:r>
              <a:br>
                <a:rPr lang="en-US" dirty="0"/>
              </a:br>
              <a:r>
                <a:rPr lang="en-US" dirty="0"/>
                <a:t>System and Libraries</a:t>
              </a:r>
            </a:p>
          </p:txBody>
        </p:sp>
        <p:sp>
          <p:nvSpPr>
            <p:cNvPr id="8" name="Rectangle 7"/>
            <p:cNvSpPr/>
            <p:nvPr/>
          </p:nvSpPr>
          <p:spPr>
            <a:xfrm>
              <a:off x="503853" y="3373407"/>
              <a:ext cx="3213617" cy="60299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TSL Language</a:t>
              </a:r>
            </a:p>
            <a:p>
              <a:pPr algn="ctr"/>
              <a:r>
                <a:rPr lang="en-US" i="1" dirty="0">
                  <a:solidFill>
                    <a:schemeClr val="bg1">
                      <a:lumMod val="75000"/>
                    </a:schemeClr>
                  </a:solidFill>
                </a:rPr>
                <a:t>C/C++ implementation</a:t>
              </a:r>
            </a:p>
          </p:txBody>
        </p:sp>
        <p:sp>
          <p:nvSpPr>
            <p:cNvPr id="18" name="Rectangle 17"/>
            <p:cNvSpPr/>
            <p:nvPr/>
          </p:nvSpPr>
          <p:spPr>
            <a:xfrm>
              <a:off x="503853" y="2682942"/>
              <a:ext cx="3213618" cy="602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a:t>afconfig.tsl</a:t>
              </a:r>
              <a:endParaRPr lang="en-US" dirty="0"/>
            </a:p>
          </p:txBody>
        </p:sp>
      </p:grpSp>
      <p:sp>
        <p:nvSpPr>
          <p:cNvPr id="19" name="TextBox 18"/>
          <p:cNvSpPr txBox="1"/>
          <p:nvPr/>
        </p:nvSpPr>
        <p:spPr>
          <a:xfrm>
            <a:off x="1641474" y="4850730"/>
            <a:ext cx="663900" cy="461665"/>
          </a:xfrm>
          <a:prstGeom prst="rect">
            <a:avLst/>
          </a:prstGeom>
          <a:noFill/>
        </p:spPr>
        <p:txBody>
          <a:bodyPr wrap="none" rtlCol="0" anchor="ctr">
            <a:spAutoFit/>
          </a:bodyPr>
          <a:lstStyle/>
          <a:p>
            <a:pPr algn="ctr"/>
            <a:r>
              <a:rPr lang="en-US" sz="2400" b="1" dirty="0">
                <a:solidFill>
                  <a:schemeClr val="bg1">
                    <a:lumMod val="65000"/>
                  </a:schemeClr>
                </a:solidFill>
              </a:rPr>
              <a:t>afts</a:t>
            </a:r>
          </a:p>
        </p:txBody>
      </p:sp>
      <p:sp>
        <p:nvSpPr>
          <p:cNvPr id="20" name="TextBox 19"/>
          <p:cNvSpPr txBox="1"/>
          <p:nvPr/>
        </p:nvSpPr>
        <p:spPr>
          <a:xfrm>
            <a:off x="9889481" y="4850730"/>
            <a:ext cx="683136" cy="461665"/>
          </a:xfrm>
          <a:prstGeom prst="rect">
            <a:avLst/>
          </a:prstGeom>
          <a:noFill/>
        </p:spPr>
        <p:txBody>
          <a:bodyPr wrap="none" rtlCol="0" anchor="ctr">
            <a:spAutoFit/>
          </a:bodyPr>
          <a:lstStyle/>
          <a:p>
            <a:pPr algn="ctr"/>
            <a:r>
              <a:rPr lang="en-US" sz="2400" b="1" dirty="0">
                <a:solidFill>
                  <a:schemeClr val="bg1">
                    <a:lumMod val="65000"/>
                  </a:schemeClr>
                </a:solidFill>
              </a:rPr>
              <a:t>afm</a:t>
            </a:r>
            <a:endParaRPr lang="en-US" b="1" dirty="0">
              <a:solidFill>
                <a:schemeClr val="bg1">
                  <a:lumMod val="65000"/>
                </a:schemeClr>
              </a:solidFill>
            </a:endParaRPr>
          </a:p>
        </p:txBody>
      </p:sp>
      <p:pic>
        <p:nvPicPr>
          <p:cNvPr id="21" name="Picture 20"/>
          <p:cNvPicPr>
            <a:picLocks noChangeAspect="1"/>
          </p:cNvPicPr>
          <p:nvPr/>
        </p:nvPicPr>
        <p:blipFill>
          <a:blip r:embed="rId2"/>
          <a:stretch>
            <a:fillRect/>
          </a:stretch>
        </p:blipFill>
        <p:spPr>
          <a:xfrm>
            <a:off x="503852" y="5447522"/>
            <a:ext cx="11080103" cy="1151118"/>
          </a:xfrm>
          <a:prstGeom prst="rect">
            <a:avLst/>
          </a:prstGeom>
        </p:spPr>
      </p:pic>
      <p:grpSp>
        <p:nvGrpSpPr>
          <p:cNvPr id="15" name="Group 14"/>
          <p:cNvGrpSpPr/>
          <p:nvPr/>
        </p:nvGrpSpPr>
        <p:grpSpPr>
          <a:xfrm>
            <a:off x="8496300" y="2661339"/>
            <a:ext cx="3213618" cy="1991695"/>
            <a:chOff x="8496300" y="2661339"/>
            <a:chExt cx="3213618" cy="1991695"/>
          </a:xfrm>
        </p:grpSpPr>
        <p:sp>
          <p:nvSpPr>
            <p:cNvPr id="9" name="Rectangle 8"/>
            <p:cNvSpPr/>
            <p:nvPr/>
          </p:nvSpPr>
          <p:spPr>
            <a:xfrm>
              <a:off x="8496300" y="4050044"/>
              <a:ext cx="3213618" cy="60299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C/C++ Libraries and Services</a:t>
              </a:r>
            </a:p>
          </p:txBody>
        </p:sp>
        <p:sp>
          <p:nvSpPr>
            <p:cNvPr id="13" name="Rectangle 12"/>
            <p:cNvSpPr/>
            <p:nvPr/>
          </p:nvSpPr>
          <p:spPr>
            <a:xfrm>
              <a:off x="8496300" y="2661339"/>
              <a:ext cx="3213618" cy="6029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Fossil-SCM</a:t>
              </a:r>
            </a:p>
          </p:txBody>
        </p:sp>
        <p:sp>
          <p:nvSpPr>
            <p:cNvPr id="14" name="Rectangle 13"/>
            <p:cNvSpPr/>
            <p:nvPr/>
          </p:nvSpPr>
          <p:spPr>
            <a:xfrm>
              <a:off x="8496300" y="3359579"/>
              <a:ext cx="3213618" cy="6029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SqLite</a:t>
              </a:r>
            </a:p>
          </p:txBody>
        </p:sp>
        <p:sp>
          <p:nvSpPr>
            <p:cNvPr id="24" name="Flowchart: Magnetic Disk 23"/>
            <p:cNvSpPr/>
            <p:nvPr/>
          </p:nvSpPr>
          <p:spPr>
            <a:xfrm>
              <a:off x="10646210" y="3112033"/>
              <a:ext cx="956411" cy="7280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Consolas" panose="020B0609020204030204" pitchFamily="49" charset="0"/>
                </a:rPr>
                <a:t>.afr</a:t>
              </a:r>
            </a:p>
            <a:p>
              <a:pPr algn="ctr"/>
              <a:r>
                <a:rPr lang="en-US" sz="1400" i="1" dirty="0"/>
                <a:t>Repo db(s)</a:t>
              </a:r>
            </a:p>
          </p:txBody>
        </p:sp>
      </p:grpSp>
      <p:sp>
        <p:nvSpPr>
          <p:cNvPr id="25" name="Rectangle: Diagonal Corners Snipped 24"/>
          <p:cNvSpPr/>
          <p:nvPr/>
        </p:nvSpPr>
        <p:spPr>
          <a:xfrm>
            <a:off x="2795986" y="4940458"/>
            <a:ext cx="1578772" cy="28221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Intel, ARM, …</a:t>
            </a:r>
          </a:p>
        </p:txBody>
      </p:sp>
      <p:sp>
        <p:nvSpPr>
          <p:cNvPr id="26" name="Rectangle: Diagonal Corners Snipped 25"/>
          <p:cNvSpPr/>
          <p:nvPr/>
        </p:nvSpPr>
        <p:spPr>
          <a:xfrm>
            <a:off x="7839527" y="4921267"/>
            <a:ext cx="1576976" cy="32059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*nix, ms-windows</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050" y="771320"/>
            <a:ext cx="535107" cy="513172"/>
          </a:xfrm>
          <a:prstGeom prst="rect">
            <a:avLst/>
          </a:prstGeom>
        </p:spPr>
      </p:pic>
      <p:sp>
        <p:nvSpPr>
          <p:cNvPr id="30" name="Rectangle 29"/>
          <p:cNvSpPr/>
          <p:nvPr/>
        </p:nvSpPr>
        <p:spPr>
          <a:xfrm>
            <a:off x="8516893" y="2677622"/>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31" name="Rectangle 30"/>
          <p:cNvSpPr/>
          <p:nvPr/>
        </p:nvSpPr>
        <p:spPr>
          <a:xfrm>
            <a:off x="529252" y="2716255"/>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17" name="TextBox 16"/>
          <p:cNvSpPr txBox="1"/>
          <p:nvPr/>
        </p:nvSpPr>
        <p:spPr>
          <a:xfrm>
            <a:off x="832757" y="1223194"/>
            <a:ext cx="10515600" cy="1200329"/>
          </a:xfrm>
          <a:prstGeom prst="rect">
            <a:avLst/>
          </a:prstGeom>
          <a:noFill/>
        </p:spPr>
        <p:txBody>
          <a:bodyPr wrap="square" rtlCol="0">
            <a:spAutoFit/>
          </a:bodyPr>
          <a:lstStyle/>
          <a:p>
            <a:r>
              <a:rPr lang="en-US" i="1" dirty="0"/>
              <a:t>Self-installing single host executable that uses </a:t>
            </a:r>
            <a:r>
              <a:rPr lang="en-US" b="1" i="1" dirty="0"/>
              <a:t>symbolic-link</a:t>
            </a:r>
            <a:r>
              <a:rPr lang="en-US" b="1" i="1" dirty="0">
                <a:solidFill>
                  <a:schemeClr val="bg2">
                    <a:lumMod val="50000"/>
                  </a:schemeClr>
                </a:solidFill>
              </a:rPr>
              <a:t> </a:t>
            </a:r>
            <a:r>
              <a:rPr lang="en-US" i="1" dirty="0"/>
              <a:t>file-naming to determine its execution behavior</a:t>
            </a:r>
          </a:p>
          <a:p>
            <a:endParaRPr lang="en-US" dirty="0"/>
          </a:p>
          <a:p>
            <a:r>
              <a:rPr lang="en-US" dirty="0">
                <a:solidFill>
                  <a:schemeClr val="bg1">
                    <a:lumMod val="50000"/>
                  </a:schemeClr>
                </a:solidFill>
              </a:rPr>
              <a:t>The executable’s </a:t>
            </a:r>
            <a:r>
              <a:rPr lang="en-US" b="1" dirty="0"/>
              <a:t>File Name</a:t>
            </a:r>
            <a:r>
              <a:rPr lang="en-US" dirty="0"/>
              <a:t> is used by </a:t>
            </a:r>
            <a:r>
              <a:rPr lang="en-US" b="1" dirty="0"/>
              <a:t>afconfig</a:t>
            </a:r>
            <a:r>
              <a:rPr lang="en-US" dirty="0"/>
              <a:t> </a:t>
            </a:r>
            <a:r>
              <a:rPr lang="en-US" dirty="0">
                <a:solidFill>
                  <a:schemeClr val="bg1">
                    <a:lumMod val="50000"/>
                  </a:schemeClr>
                </a:solidFill>
              </a:rPr>
              <a:t>code to determine the execution path as it examines the </a:t>
            </a:r>
            <a:r>
              <a:rPr lang="en-US" b="1" dirty="0"/>
              <a:t>exec</a:t>
            </a:r>
            <a:r>
              <a:rPr lang="en-US" dirty="0"/>
              <a:t> </a:t>
            </a:r>
            <a:r>
              <a:rPr lang="en-US" b="1" i="1" dirty="0">
                <a:solidFill>
                  <a:schemeClr val="bg1">
                    <a:lumMod val="75000"/>
                  </a:schemeClr>
                </a:solidFill>
              </a:rPr>
              <a:t>command line</a:t>
            </a:r>
            <a:r>
              <a:rPr lang="en-US" dirty="0">
                <a:solidFill>
                  <a:schemeClr val="bg1">
                    <a:lumMod val="65000"/>
                  </a:schemeClr>
                </a:solidFill>
              </a:rPr>
              <a:t>;</a:t>
            </a:r>
            <a:r>
              <a:rPr lang="en-US" dirty="0"/>
              <a:t> </a:t>
            </a:r>
            <a:r>
              <a:rPr lang="en-US" dirty="0">
                <a:solidFill>
                  <a:schemeClr val="bg1">
                    <a:lumMod val="50000"/>
                  </a:schemeClr>
                </a:solidFill>
              </a:rPr>
              <a:t>this allows efficient creation of </a:t>
            </a:r>
            <a:r>
              <a:rPr lang="en-US" b="1" dirty="0">
                <a:solidFill>
                  <a:schemeClr val="bg1">
                    <a:lumMod val="50000"/>
                  </a:schemeClr>
                </a:solidFill>
              </a:rPr>
              <a:t>single shared binary </a:t>
            </a:r>
            <a:r>
              <a:rPr lang="en-US" dirty="0">
                <a:solidFill>
                  <a:schemeClr val="bg1">
                    <a:lumMod val="50000"/>
                  </a:schemeClr>
                </a:solidFill>
              </a:rPr>
              <a:t>tools using </a:t>
            </a:r>
            <a:r>
              <a:rPr lang="en-US" dirty="0"/>
              <a:t>symbolic-link </a:t>
            </a:r>
            <a:r>
              <a:rPr lang="en-US" dirty="0">
                <a:solidFill>
                  <a:schemeClr val="bg1">
                    <a:lumMod val="50000"/>
                  </a:schemeClr>
                </a:solidFill>
              </a:rPr>
              <a:t>naming patterns.</a:t>
            </a:r>
          </a:p>
        </p:txBody>
      </p:sp>
      <p:sp>
        <p:nvSpPr>
          <p:cNvPr id="5" name="Date Placeholder 4"/>
          <p:cNvSpPr>
            <a:spLocks noGrp="1"/>
          </p:cNvSpPr>
          <p:nvPr>
            <p:ph type="dt" sz="half" idx="10"/>
          </p:nvPr>
        </p:nvSpPr>
        <p:spPr/>
        <p:txBody>
          <a:bodyPr/>
          <a:lstStyle/>
          <a:p>
            <a:r>
              <a:rPr lang="en-US"/>
              <a:t>11/17/2017</a:t>
            </a:r>
          </a:p>
        </p:txBody>
      </p:sp>
      <p:sp>
        <p:nvSpPr>
          <p:cNvPr id="16" name="Footer Placeholder 15"/>
          <p:cNvSpPr>
            <a:spLocks noGrp="1"/>
          </p:cNvSpPr>
          <p:nvPr>
            <p:ph type="ftr" sz="quarter" idx="11"/>
          </p:nvPr>
        </p:nvSpPr>
        <p:spPr/>
        <p:txBody>
          <a:bodyPr/>
          <a:lstStyle/>
          <a:p>
            <a:r>
              <a:rPr lang="en-US"/>
              <a:t>TSL Talk by David Simmons, Smallscript Corp (c) 2017</a:t>
            </a:r>
            <a:endParaRPr lang="en-US" dirty="0"/>
          </a:p>
        </p:txBody>
      </p:sp>
      <p:sp>
        <p:nvSpPr>
          <p:cNvPr id="28" name="Slide Number Placeholder 27"/>
          <p:cNvSpPr>
            <a:spLocks noGrp="1"/>
          </p:cNvSpPr>
          <p:nvPr>
            <p:ph type="sldNum" sz="quarter" idx="12"/>
          </p:nvPr>
        </p:nvSpPr>
        <p:spPr/>
        <p:txBody>
          <a:bodyPr/>
          <a:lstStyle/>
          <a:p>
            <a:fld id="{105BAA42-C468-4EF5-AA42-7CC2BF194DB1}" type="slidenum">
              <a:rPr lang="en-US" smtClean="0"/>
              <a:t>62</a:t>
            </a:fld>
            <a:endParaRPr lang="en-US"/>
          </a:p>
        </p:txBody>
      </p:sp>
    </p:spTree>
    <p:extLst>
      <p:ext uri="{BB962C8B-B14F-4D97-AF65-F5344CB8AC3E}">
        <p14:creationId xmlns:p14="http://schemas.microsoft.com/office/powerpoint/2010/main" val="706460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Brief Intro, then on to demos and tour</a:t>
            </a:r>
          </a:p>
        </p:txBody>
      </p:sp>
      <p:sp>
        <p:nvSpPr>
          <p:cNvPr id="3" name="Content Placeholder 2"/>
          <p:cNvSpPr>
            <a:spLocks noGrp="1"/>
          </p:cNvSpPr>
          <p:nvPr>
            <p:ph idx="1"/>
          </p:nvPr>
        </p:nvSpPr>
        <p:spPr/>
        <p:txBody>
          <a:bodyPr>
            <a:normAutofit fontScale="70000" lnSpcReduction="20000"/>
          </a:bodyPr>
          <a:lstStyle/>
          <a:p>
            <a:pPr marL="0" indent="0">
              <a:buNone/>
            </a:pPr>
            <a:r>
              <a:rPr lang="en-US" sz="4600" dirty="0"/>
              <a:t>Hello, my name is </a:t>
            </a:r>
            <a:r>
              <a:rPr lang="en-US" sz="4600" b="1" dirty="0"/>
              <a:t>David Simmons</a:t>
            </a:r>
          </a:p>
          <a:p>
            <a:r>
              <a:rPr lang="en-US" dirty="0"/>
              <a:t>For 25 years I’ve had a particular specialization in high-performance hybrid dynamic-static language runtime systems.</a:t>
            </a:r>
          </a:p>
          <a:p>
            <a:r>
              <a:rPr lang="en-US" dirty="0"/>
              <a:t>By education, I am an Electrical Engineer and </a:t>
            </a:r>
            <a:r>
              <a:rPr lang="en-US" dirty="0" err="1"/>
              <a:t>Astrophysist</a:t>
            </a:r>
            <a:r>
              <a:rPr lang="en-US" dirty="0"/>
              <a:t> specialized in VLSI design. However, most of my career has been as a Software Engineer and Architect </a:t>
            </a:r>
          </a:p>
          <a:p>
            <a:pPr lvl="1"/>
            <a:r>
              <a:rPr lang="en-US" dirty="0"/>
              <a:t>Working on Operating Systems, Hardware Devices, Real Time Systems and Programming Languages and their Execution Machinery and Infrastructure </a:t>
            </a:r>
          </a:p>
          <a:p>
            <a:pPr lvl="2"/>
            <a:r>
              <a:rPr lang="en-US" dirty="0"/>
              <a:t>I began my career some 40 years ago, in the summer of 1976 at The National Bureau of Standards which is known today as NIST (The National Institute of Science and Technology) working on Fortran Runtime Real Time Libraries, Perkin Elmer Operating System Development, and </a:t>
            </a:r>
            <a:r>
              <a:rPr lang="en-US" dirty="0" err="1"/>
              <a:t>ArpaNet</a:t>
            </a:r>
            <a:r>
              <a:rPr lang="en-US" dirty="0"/>
              <a:t> NBS Net Packet Switch Hardware and Analyzers.</a:t>
            </a:r>
          </a:p>
          <a:p>
            <a:r>
              <a:rPr lang="en-US" dirty="0"/>
              <a:t>Employed working with </a:t>
            </a:r>
            <a:r>
              <a:rPr lang="en-US" i="1" dirty="0">
                <a:solidFill>
                  <a:schemeClr val="bg1">
                    <a:lumMod val="50000"/>
                  </a:schemeClr>
                </a:solidFill>
              </a:rPr>
              <a:t>or</a:t>
            </a:r>
            <a:r>
              <a:rPr lang="en-US" dirty="0"/>
              <a:t> for:</a:t>
            </a:r>
          </a:p>
          <a:p>
            <a:pPr lvl="1"/>
            <a:r>
              <a:rPr lang="en-US" dirty="0"/>
              <a:t>NBS/NIST, U.S. Congress, Air Force, Faculty at </a:t>
            </a:r>
            <a:r>
              <a:rPr lang="en-US" dirty="0" err="1"/>
              <a:t>UofMd</a:t>
            </a:r>
            <a:r>
              <a:rPr lang="en-US" dirty="0"/>
              <a:t> NSF Systems Research Center, Tokyo Gas, Apple, </a:t>
            </a:r>
            <a:r>
              <a:rPr lang="en-US" dirty="0" err="1"/>
              <a:t>Suse</a:t>
            </a:r>
            <a:r>
              <a:rPr lang="en-US" dirty="0"/>
              <a:t> Linux, Microsoft and worked for or owned a number of small to mid-size companies of up to 250 employees. </a:t>
            </a:r>
          </a:p>
          <a:p>
            <a:r>
              <a:rPr lang="en-US" dirty="0"/>
              <a:t>Worked on, collaborated on or was lead architect on the following language systems:</a:t>
            </a:r>
          </a:p>
          <a:p>
            <a:pPr lvl="1"/>
            <a:r>
              <a:rPr lang="en-US" dirty="0"/>
              <a:t>Apple’s </a:t>
            </a:r>
            <a:r>
              <a:rPr lang="en-US" dirty="0" err="1"/>
              <a:t>Kaleida</a:t>
            </a:r>
            <a:r>
              <a:rPr lang="en-US" dirty="0"/>
              <a:t>, Apple’s AppleScript, Apple’s </a:t>
            </a:r>
            <a:r>
              <a:rPr lang="en-US" dirty="0" err="1"/>
              <a:t>Quicktime</a:t>
            </a:r>
            <a:r>
              <a:rPr lang="en-US" dirty="0"/>
              <a:t>-Track-Scripting, Script on Newtons</a:t>
            </a:r>
          </a:p>
          <a:p>
            <a:pPr lvl="1"/>
            <a:r>
              <a:rPr lang="en-US" dirty="0"/>
              <a:t>Basic, Forth, Message-C, SIAL (1990 ODBC equivalent with full-text search engine), Smalltalk and Prolog, S#</a:t>
            </a:r>
          </a:p>
          <a:p>
            <a:pPr lvl="1"/>
            <a:r>
              <a:rPr lang="en-US" dirty="0"/>
              <a:t>Microsoft Visual Basic, </a:t>
            </a:r>
            <a:r>
              <a:rPr lang="en-US" dirty="0" err="1"/>
              <a:t>Javascript</a:t>
            </a:r>
            <a:r>
              <a:rPr lang="en-US" dirty="0"/>
              <a:t>/JScript, .NET Runtime (desktop, mobile), XNA, </a:t>
            </a:r>
            <a:r>
              <a:rPr lang="en-US" dirty="0" err="1"/>
              <a:t>Powershell</a:t>
            </a:r>
            <a:endParaRPr lang="en-US" dirty="0"/>
          </a:p>
        </p:txBody>
      </p:sp>
      <p:sp>
        <p:nvSpPr>
          <p:cNvPr id="4" name="Date Placeholder 3"/>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63</a:t>
            </a:fld>
            <a:endParaRPr lang="en-US"/>
          </a:p>
        </p:txBody>
      </p:sp>
    </p:spTree>
    <p:extLst>
      <p:ext uri="{BB962C8B-B14F-4D97-AF65-F5344CB8AC3E}">
        <p14:creationId xmlns:p14="http://schemas.microsoft.com/office/powerpoint/2010/main" val="38413041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Diagonal Corners Rounded 22"/>
          <p:cNvSpPr/>
          <p:nvPr/>
        </p:nvSpPr>
        <p:spPr>
          <a:xfrm>
            <a:off x="688130" y="3247058"/>
            <a:ext cx="2869163" cy="3270379"/>
          </a:xfrm>
          <a:prstGeom prst="round2Diag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Startup sequence</a:t>
            </a:r>
          </a:p>
        </p:txBody>
      </p:sp>
      <p:sp>
        <p:nvSpPr>
          <p:cNvPr id="3" name="Rectangle 2"/>
          <p:cNvSpPr/>
          <p:nvPr/>
        </p:nvSpPr>
        <p:spPr>
          <a:xfrm>
            <a:off x="838200" y="2174043"/>
            <a:ext cx="2567473"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Process Exec</a:t>
            </a:r>
          </a:p>
        </p:txBody>
      </p:sp>
      <p:sp>
        <p:nvSpPr>
          <p:cNvPr id="4" name="Rectangle 3"/>
          <p:cNvSpPr/>
          <p:nvPr/>
        </p:nvSpPr>
        <p:spPr>
          <a:xfrm>
            <a:off x="4812263" y="2178708"/>
            <a:ext cx="2567472"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main</a:t>
            </a:r>
          </a:p>
          <a:p>
            <a:pPr algn="ctr"/>
            <a:r>
              <a:rPr lang="en-US" sz="1600" i="1" dirty="0"/>
              <a:t>primary thread</a:t>
            </a:r>
          </a:p>
        </p:txBody>
      </p:sp>
      <p:sp>
        <p:nvSpPr>
          <p:cNvPr id="5" name="Rectangle 4"/>
          <p:cNvSpPr/>
          <p:nvPr/>
        </p:nvSpPr>
        <p:spPr>
          <a:xfrm>
            <a:off x="838200" y="3445815"/>
            <a:ext cx="2567473"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err="1">
                <a:latin typeface="Consolas" panose="020B0609020204030204" pitchFamily="49" charset="0"/>
              </a:rPr>
              <a:t>afconfig.tsl</a:t>
            </a:r>
            <a:endParaRPr lang="en-US" b="1" dirty="0">
              <a:latin typeface="Consolas" panose="020B0609020204030204" pitchFamily="49" charset="0"/>
            </a:endParaRPr>
          </a:p>
          <a:p>
            <a:pPr algn="ctr"/>
            <a:r>
              <a:rPr lang="en-US" sz="1600" i="1" dirty="0"/>
              <a:t>config located and run</a:t>
            </a:r>
          </a:p>
        </p:txBody>
      </p:sp>
      <p:sp>
        <p:nvSpPr>
          <p:cNvPr id="6" name="Rectangle 5"/>
          <p:cNvSpPr/>
          <p:nvPr/>
        </p:nvSpPr>
        <p:spPr>
          <a:xfrm>
            <a:off x="8780107" y="2174043"/>
            <a:ext cx="2611016"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Engine Init</a:t>
            </a:r>
          </a:p>
          <a:p>
            <a:pPr algn="ctr"/>
            <a:r>
              <a:rPr lang="en-US" sz="1600" i="1" dirty="0"/>
              <a:t>TSL Core Registered</a:t>
            </a:r>
          </a:p>
        </p:txBody>
      </p:sp>
      <p:sp>
        <p:nvSpPr>
          <p:cNvPr id="7" name="Arrow: Right 6"/>
          <p:cNvSpPr/>
          <p:nvPr/>
        </p:nvSpPr>
        <p:spPr>
          <a:xfrm>
            <a:off x="3777342" y="2381649"/>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p:cNvSpPr/>
          <p:nvPr/>
        </p:nvSpPr>
        <p:spPr>
          <a:xfrm>
            <a:off x="7887477" y="2381648"/>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agnetic Disk 8"/>
          <p:cNvSpPr/>
          <p:nvPr/>
        </p:nvSpPr>
        <p:spPr>
          <a:xfrm>
            <a:off x="847531" y="4492690"/>
            <a:ext cx="2558142" cy="195009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sz="1600" i="1" dirty="0"/>
              <a:t>current directory</a:t>
            </a:r>
          </a:p>
          <a:p>
            <a:pPr marL="342900" indent="-342900">
              <a:buFont typeface="+mj-lt"/>
              <a:buAutoNum type="arabicPeriod"/>
            </a:pPr>
            <a:r>
              <a:rPr lang="en-US" sz="1600" i="1" dirty="0"/>
              <a:t>~/ user‘s home directory</a:t>
            </a:r>
          </a:p>
          <a:p>
            <a:pPr marL="342900" indent="-342900">
              <a:buFont typeface="+mj-lt"/>
              <a:buAutoNum type="arabicPeriod"/>
            </a:pPr>
            <a:r>
              <a:rPr lang="en-US" sz="1600" i="1" dirty="0" err="1"/>
              <a:t>ee‘s</a:t>
            </a:r>
            <a:r>
              <a:rPr lang="en-US" sz="1600" i="1" dirty="0"/>
              <a:t> home directory</a:t>
            </a:r>
          </a:p>
          <a:p>
            <a:pPr marL="342900" indent="-342900">
              <a:buFont typeface="+mj-lt"/>
              <a:buAutoNum type="arabicPeriod"/>
            </a:pPr>
            <a:r>
              <a:rPr lang="en-US" sz="1600" i="1" dirty="0" err="1"/>
              <a:t>coff-builtin</a:t>
            </a:r>
            <a:r>
              <a:rPr lang="en-US" sz="1600" i="1" dirty="0"/>
              <a:t> directory</a:t>
            </a:r>
          </a:p>
        </p:txBody>
      </p:sp>
      <p:sp>
        <p:nvSpPr>
          <p:cNvPr id="10" name="Rectangle 9"/>
          <p:cNvSpPr/>
          <p:nvPr/>
        </p:nvSpPr>
        <p:spPr>
          <a:xfrm>
            <a:off x="4812262" y="3443969"/>
            <a:ext cx="2567473"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Link-name executed as command, if available</a:t>
            </a:r>
          </a:p>
        </p:txBody>
      </p:sp>
      <p:sp>
        <p:nvSpPr>
          <p:cNvPr id="11" name="Rectangle 10"/>
          <p:cNvSpPr/>
          <p:nvPr/>
        </p:nvSpPr>
        <p:spPr>
          <a:xfrm>
            <a:off x="8780107" y="3443969"/>
            <a:ext cx="2567474" cy="7557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Not-found Hook Invoked to load command</a:t>
            </a:r>
          </a:p>
        </p:txBody>
      </p:sp>
      <p:sp>
        <p:nvSpPr>
          <p:cNvPr id="12" name="Rectangle 11"/>
          <p:cNvSpPr/>
          <p:nvPr/>
        </p:nvSpPr>
        <p:spPr>
          <a:xfrm>
            <a:off x="4812262" y="5089849"/>
            <a:ext cx="2567472" cy="75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rPr>
              <a:t>afm</a:t>
            </a:r>
          </a:p>
          <a:p>
            <a:pPr algn="ctr"/>
            <a:r>
              <a:rPr lang="en-US" sz="1600" i="1" dirty="0"/>
              <a:t>Fall-through to </a:t>
            </a:r>
            <a:r>
              <a:rPr lang="en-US" sz="1600" b="1" i="1" dirty="0"/>
              <a:t>fossil-default</a:t>
            </a:r>
          </a:p>
        </p:txBody>
      </p:sp>
      <p:sp>
        <p:nvSpPr>
          <p:cNvPr id="14" name="Rectangle 13"/>
          <p:cNvSpPr/>
          <p:nvPr/>
        </p:nvSpPr>
        <p:spPr>
          <a:xfrm>
            <a:off x="8780106" y="5089849"/>
            <a:ext cx="2567473" cy="7557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Command Executed as Program</a:t>
            </a:r>
          </a:p>
        </p:txBody>
      </p:sp>
      <p:sp>
        <p:nvSpPr>
          <p:cNvPr id="16" name="Arrow: Left-Right 15"/>
          <p:cNvSpPr/>
          <p:nvPr/>
        </p:nvSpPr>
        <p:spPr>
          <a:xfrm>
            <a:off x="7776675" y="5267131"/>
            <a:ext cx="606490" cy="33590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p:cNvSpPr/>
          <p:nvPr/>
        </p:nvSpPr>
        <p:spPr>
          <a:xfrm>
            <a:off x="8001773" y="3651575"/>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p:cNvSpPr/>
          <p:nvPr/>
        </p:nvSpPr>
        <p:spPr>
          <a:xfrm>
            <a:off x="7917798" y="3903986"/>
            <a:ext cx="344457" cy="7939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p:cNvSpPr/>
          <p:nvPr/>
        </p:nvSpPr>
        <p:spPr>
          <a:xfrm>
            <a:off x="3777342" y="3563418"/>
            <a:ext cx="545841" cy="340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844920" y="5605856"/>
            <a:ext cx="470000" cy="369332"/>
          </a:xfrm>
          <a:prstGeom prst="rect">
            <a:avLst/>
          </a:prstGeom>
          <a:noFill/>
        </p:spPr>
        <p:txBody>
          <a:bodyPr wrap="none" rtlCol="0">
            <a:spAutoFit/>
          </a:bodyPr>
          <a:lstStyle/>
          <a:p>
            <a:r>
              <a:rPr lang="en-US" b="1" dirty="0"/>
              <a:t>OR</a:t>
            </a:r>
          </a:p>
        </p:txBody>
      </p:sp>
      <p:sp>
        <p:nvSpPr>
          <p:cNvPr id="24" name="TextBox 23"/>
          <p:cNvSpPr txBox="1"/>
          <p:nvPr/>
        </p:nvSpPr>
        <p:spPr>
          <a:xfrm>
            <a:off x="837355" y="1182333"/>
            <a:ext cx="10510224" cy="984885"/>
          </a:xfrm>
          <a:prstGeom prst="rect">
            <a:avLst/>
          </a:prstGeom>
          <a:noFill/>
        </p:spPr>
        <p:txBody>
          <a:bodyPr wrap="square" rtlCol="0">
            <a:spAutoFit/>
          </a:bodyPr>
          <a:lstStyle/>
          <a:p>
            <a:r>
              <a:rPr lang="en-US" i="1" dirty="0"/>
              <a:t>Script binding:</a:t>
            </a:r>
          </a:p>
          <a:p>
            <a:endParaRPr lang="en-US" sz="400" dirty="0"/>
          </a:p>
          <a:p>
            <a:r>
              <a:rPr lang="en-US" dirty="0">
                <a:solidFill>
                  <a:schemeClr val="accent5"/>
                </a:solidFill>
              </a:rPr>
              <a:t>shebang		</a:t>
            </a:r>
            <a:r>
              <a:rPr lang="en-US" sz="1400" dirty="0">
                <a:latin typeface="Consolas" panose="020B0609020204030204" pitchFamily="49" charset="0"/>
              </a:rPr>
              <a:t>#! /local/bin/</a:t>
            </a:r>
            <a:r>
              <a:rPr lang="en-US" sz="1400" dirty="0" err="1">
                <a:latin typeface="Consolas" panose="020B0609020204030204" pitchFamily="49" charset="0"/>
              </a:rPr>
              <a:t>afts</a:t>
            </a:r>
            <a:endParaRPr lang="en-US" dirty="0">
              <a:latin typeface="Consolas" panose="020B0609020204030204" pitchFamily="49" charset="0"/>
            </a:endParaRPr>
          </a:p>
          <a:p>
            <a:r>
              <a:rPr lang="en-US" dirty="0" err="1">
                <a:solidFill>
                  <a:schemeClr val="accent5"/>
                </a:solidFill>
              </a:rPr>
              <a:t>ms-pathext</a:t>
            </a:r>
            <a:r>
              <a:rPr lang="en-US" dirty="0">
                <a:solidFill>
                  <a:schemeClr val="accent5"/>
                </a:solidFill>
              </a:rPr>
              <a:t>	</a:t>
            </a:r>
            <a:r>
              <a:rPr lang="en-US" sz="1400" dirty="0">
                <a:latin typeface="Consolas" panose="020B0609020204030204" pitchFamily="49" charset="0"/>
              </a:rPr>
              <a:t>ftype.exe &amp;&amp; assoc.exe </a:t>
            </a:r>
            <a:r>
              <a:rPr lang="en-US" sz="1400" dirty="0">
                <a:solidFill>
                  <a:schemeClr val="accent5"/>
                </a:solidFill>
                <a:latin typeface="Consolas" panose="020B0609020204030204" pitchFamily="49" charset="0"/>
              </a:rPr>
              <a:t>	</a:t>
            </a:r>
            <a:r>
              <a:rPr lang="en-US" i="1" dirty="0">
                <a:solidFill>
                  <a:schemeClr val="accent5"/>
                </a:solidFill>
              </a:rPr>
              <a:t>registry mapping</a:t>
            </a: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8907" y="2292421"/>
            <a:ext cx="535107" cy="513172"/>
          </a:xfrm>
          <a:prstGeom prst="rect">
            <a:avLst/>
          </a:prstGeom>
        </p:spPr>
      </p:pic>
      <p:cxnSp>
        <p:nvCxnSpPr>
          <p:cNvPr id="15" name="Connector: Elbow 14"/>
          <p:cNvCxnSpPr>
            <a:stCxn id="6" idx="3"/>
            <a:endCxn id="23" idx="3"/>
          </p:cNvCxnSpPr>
          <p:nvPr/>
        </p:nvCxnSpPr>
        <p:spPr>
          <a:xfrm flipH="1">
            <a:off x="2122712" y="2551933"/>
            <a:ext cx="9268411" cy="695125"/>
          </a:xfrm>
          <a:prstGeom prst="bentConnector4">
            <a:avLst>
              <a:gd name="adj1" fmla="val -2466"/>
              <a:gd name="adj2" fmla="val 7718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8776737" y="4697581"/>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①</a:t>
            </a:r>
          </a:p>
        </p:txBody>
      </p:sp>
      <p:sp>
        <p:nvSpPr>
          <p:cNvPr id="27" name="Rectangle 26"/>
          <p:cNvSpPr/>
          <p:nvPr/>
        </p:nvSpPr>
        <p:spPr>
          <a:xfrm>
            <a:off x="4812262" y="4697581"/>
            <a:ext cx="490840"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wrap="none">
            <a:spAutoFit/>
          </a:bodyPr>
          <a:lstStyle/>
          <a:p>
            <a:r>
              <a:rPr lang="en-US" dirty="0">
                <a:solidFill>
                  <a:srgbClr val="C00000"/>
                </a:solidFill>
              </a:rPr>
              <a:t>②</a:t>
            </a:r>
          </a:p>
        </p:txBody>
      </p:sp>
      <p:sp>
        <p:nvSpPr>
          <p:cNvPr id="13" name="Date Placeholder 12"/>
          <p:cNvSpPr>
            <a:spLocks noGrp="1"/>
          </p:cNvSpPr>
          <p:nvPr>
            <p:ph type="dt" sz="half" idx="10"/>
          </p:nvPr>
        </p:nvSpPr>
        <p:spPr/>
        <p:txBody>
          <a:bodyPr/>
          <a:lstStyle/>
          <a:p>
            <a:r>
              <a:rPr lang="en-US"/>
              <a:t>11/17/2017</a:t>
            </a:r>
          </a:p>
        </p:txBody>
      </p:sp>
      <p:sp>
        <p:nvSpPr>
          <p:cNvPr id="17" name="Footer Placeholder 16"/>
          <p:cNvSpPr>
            <a:spLocks noGrp="1"/>
          </p:cNvSpPr>
          <p:nvPr>
            <p:ph type="ftr" sz="quarter" idx="11"/>
          </p:nvPr>
        </p:nvSpPr>
        <p:spPr/>
        <p:txBody>
          <a:bodyPr/>
          <a:lstStyle/>
          <a:p>
            <a:r>
              <a:rPr lang="en-US"/>
              <a:t>TSL Talk by David Simmons, Smallscript Corp (c) 2017</a:t>
            </a:r>
            <a:endParaRPr lang="en-US" dirty="0"/>
          </a:p>
        </p:txBody>
      </p:sp>
      <p:sp>
        <p:nvSpPr>
          <p:cNvPr id="18" name="Slide Number Placeholder 17"/>
          <p:cNvSpPr>
            <a:spLocks noGrp="1"/>
          </p:cNvSpPr>
          <p:nvPr>
            <p:ph type="sldNum" sz="quarter" idx="12"/>
          </p:nvPr>
        </p:nvSpPr>
        <p:spPr/>
        <p:txBody>
          <a:bodyPr/>
          <a:lstStyle/>
          <a:p>
            <a:fld id="{105BAA42-C468-4EF5-AA42-7CC2BF194DB1}" type="slidenum">
              <a:rPr lang="en-US" smtClean="0"/>
              <a:t>64</a:t>
            </a:fld>
            <a:endParaRPr lang="en-US"/>
          </a:p>
        </p:txBody>
      </p:sp>
    </p:spTree>
    <p:extLst>
      <p:ext uri="{BB962C8B-B14F-4D97-AF65-F5344CB8AC3E}">
        <p14:creationId xmlns:p14="http://schemas.microsoft.com/office/powerpoint/2010/main" val="28795547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a:t>
            </a:r>
            <a:br>
              <a:rPr lang="en-US" dirty="0"/>
            </a:br>
            <a:r>
              <a:rPr lang="en-US" sz="2000" i="1" dirty="0">
                <a:solidFill>
                  <a:schemeClr val="bg1">
                    <a:lumMod val="50000"/>
                  </a:schemeClr>
                </a:solidFill>
              </a:rPr>
              <a:t>Statements, Expressions and other Concepts</a:t>
            </a:r>
            <a:endParaRPr lang="en-US" i="1" dirty="0">
              <a:solidFill>
                <a:schemeClr val="bg1">
                  <a:lumMod val="50000"/>
                </a:schemeClr>
              </a:solidFill>
            </a:endParaRPr>
          </a:p>
        </p:txBody>
      </p:sp>
      <p:sp>
        <p:nvSpPr>
          <p:cNvPr id="3" name="Text Placeholder 2"/>
          <p:cNvSpPr>
            <a:spLocks noGrp="1"/>
          </p:cNvSpPr>
          <p:nvPr>
            <p:ph type="body" idx="1"/>
          </p:nvPr>
        </p:nvSpPr>
        <p:spPr/>
        <p:txBody>
          <a:bodyPr/>
          <a:lstStyle/>
          <a:p>
            <a:r>
              <a:rPr lang="en-US" dirty="0"/>
              <a:t>TCL</a:t>
            </a:r>
          </a:p>
        </p:txBody>
      </p:sp>
      <p:sp>
        <p:nvSpPr>
          <p:cNvPr id="4" name="Content Placeholder 3"/>
          <p:cNvSpPr>
            <a:spLocks noGrp="1"/>
          </p:cNvSpPr>
          <p:nvPr>
            <p:ph sz="half" idx="2"/>
          </p:nvPr>
        </p:nvSpPr>
        <p:spPr/>
        <p:txBody>
          <a:bodyPr/>
          <a:lstStyle/>
          <a:p>
            <a:r>
              <a:rPr lang="en-US" dirty="0"/>
              <a:t>Statement</a:t>
            </a:r>
          </a:p>
          <a:p>
            <a:pPr lvl="1"/>
            <a:r>
              <a:rPr lang="en-US" dirty="0"/>
              <a:t>Composed of Words</a:t>
            </a:r>
          </a:p>
          <a:p>
            <a:pPr lvl="2"/>
            <a:r>
              <a:rPr lang="en-US" dirty="0"/>
              <a:t>First Word is </a:t>
            </a:r>
            <a:r>
              <a:rPr lang="en-US" b="1" dirty="0"/>
              <a:t>Command</a:t>
            </a:r>
          </a:p>
          <a:p>
            <a:pPr lvl="2"/>
            <a:r>
              <a:rPr lang="en-US" dirty="0"/>
              <a:t>Rest is </a:t>
            </a:r>
            <a:r>
              <a:rPr lang="en-US" i="1" dirty="0"/>
              <a:t>Command</a:t>
            </a:r>
            <a:r>
              <a:rPr lang="en-US" dirty="0"/>
              <a:t> Macro </a:t>
            </a:r>
            <a:r>
              <a:rPr lang="en-US" b="1" dirty="0"/>
              <a:t>Params</a:t>
            </a:r>
          </a:p>
          <a:p>
            <a:r>
              <a:rPr lang="en-US" dirty="0"/>
              <a:t>Expressions</a:t>
            </a:r>
          </a:p>
          <a:p>
            <a:r>
              <a:rPr lang="en-US" dirty="0"/>
              <a:t>Things</a:t>
            </a:r>
          </a:p>
          <a:p>
            <a:pPr lvl="1"/>
            <a:r>
              <a:rPr lang="en-US" dirty="0"/>
              <a:t>Scalars</a:t>
            </a:r>
          </a:p>
          <a:p>
            <a:pPr lvl="1"/>
            <a:r>
              <a:rPr lang="en-US" dirty="0"/>
              <a:t>Key-Value Containers</a:t>
            </a:r>
          </a:p>
        </p:txBody>
      </p:sp>
      <p:sp>
        <p:nvSpPr>
          <p:cNvPr id="5" name="Text Placeholder 4"/>
          <p:cNvSpPr>
            <a:spLocks noGrp="1"/>
          </p:cNvSpPr>
          <p:nvPr>
            <p:ph type="body" sz="quarter" idx="3"/>
          </p:nvPr>
        </p:nvSpPr>
        <p:spPr/>
        <p:txBody>
          <a:bodyPr/>
          <a:lstStyle/>
          <a:p>
            <a:r>
              <a:rPr lang="en-US" dirty="0"/>
              <a:t>TSL</a:t>
            </a:r>
          </a:p>
        </p:txBody>
      </p:sp>
      <p:sp>
        <p:nvSpPr>
          <p:cNvPr id="6" name="Content Placeholder 5"/>
          <p:cNvSpPr>
            <a:spLocks noGrp="1"/>
          </p:cNvSpPr>
          <p:nvPr>
            <p:ph sz="quarter" idx="4"/>
          </p:nvPr>
        </p:nvSpPr>
        <p:spPr/>
        <p:txBody>
          <a:bodyPr>
            <a:normAutofit/>
          </a:bodyPr>
          <a:lstStyle/>
          <a:p>
            <a:r>
              <a:rPr lang="en-US" dirty="0"/>
              <a:t>Statement</a:t>
            </a:r>
          </a:p>
          <a:p>
            <a:pPr lvl="1"/>
            <a:r>
              <a:rPr lang="en-US" dirty="0"/>
              <a:t>Composed of First Word and Rest</a:t>
            </a:r>
          </a:p>
          <a:p>
            <a:pPr lvl="1"/>
            <a:r>
              <a:rPr lang="en-US" dirty="0"/>
              <a:t>First Word is </a:t>
            </a:r>
            <a:r>
              <a:rPr lang="en-US" b="1" dirty="0"/>
              <a:t>Message</a:t>
            </a:r>
          </a:p>
          <a:p>
            <a:pPr lvl="2"/>
            <a:r>
              <a:rPr lang="en-US" dirty="0"/>
              <a:t>Command</a:t>
            </a:r>
            <a:r>
              <a:rPr lang="en-US" b="1" dirty="0"/>
              <a:t>, </a:t>
            </a:r>
            <a:r>
              <a:rPr lang="en-US" dirty="0"/>
              <a:t>Function or Method</a:t>
            </a:r>
          </a:p>
          <a:p>
            <a:pPr lvl="1"/>
            <a:r>
              <a:rPr lang="en-US" dirty="0"/>
              <a:t>Rest is Message DSL </a:t>
            </a:r>
            <a:r>
              <a:rPr lang="en-US" b="1" dirty="0"/>
              <a:t>Params</a:t>
            </a:r>
          </a:p>
          <a:p>
            <a:pPr lvl="2"/>
            <a:r>
              <a:rPr lang="en-US" dirty="0"/>
              <a:t>Literal, Macro, Eval</a:t>
            </a:r>
          </a:p>
          <a:p>
            <a:r>
              <a:rPr lang="en-US" dirty="0"/>
              <a:t>Things</a:t>
            </a:r>
          </a:p>
          <a:p>
            <a:pPr lvl="1"/>
            <a:r>
              <a:rPr lang="en-US" dirty="0"/>
              <a:t>Scalars</a:t>
            </a:r>
          </a:p>
          <a:p>
            <a:pPr lvl="1"/>
            <a:r>
              <a:rPr lang="en-US" dirty="0"/>
              <a:t>Mixin Prototype Dynamic Objects </a:t>
            </a:r>
          </a:p>
        </p:txBody>
      </p:sp>
      <p:pic>
        <p:nvPicPr>
          <p:cNvPr id="1026" name="Picture 2" descr="https://opensource.com/sites/default/files/styles/image-full-size/public/code3.png?itok=XganpTYu"/>
          <p:cNvPicPr>
            <a:picLocks noChangeAspect="1" noChangeArrowheads="1"/>
          </p:cNvPicPr>
          <p:nvPr/>
        </p:nvPicPr>
        <p:blipFill rotWithShape="1">
          <a:blip r:embed="rId2">
            <a:extLst>
              <a:ext uri="{28A0092B-C50C-407E-A947-70E740481C1C}">
                <a14:useLocalDpi xmlns:a14="http://schemas.microsoft.com/office/drawing/2010/main" val="0"/>
              </a:ext>
            </a:extLst>
          </a:blip>
          <a:srcRect b="13337"/>
          <a:stretch/>
        </p:blipFill>
        <p:spPr bwMode="auto">
          <a:xfrm>
            <a:off x="8654726" y="365126"/>
            <a:ext cx="2700662" cy="1316038"/>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0"/>
          </p:nvPr>
        </p:nvSpPr>
        <p:spPr/>
        <p:txBody>
          <a:bodyPr/>
          <a:lstStyle/>
          <a:p>
            <a:r>
              <a:rPr lang="en-US"/>
              <a:t>11/17/2017</a:t>
            </a:r>
          </a:p>
        </p:txBody>
      </p:sp>
      <p:sp>
        <p:nvSpPr>
          <p:cNvPr id="8" name="Footer Placeholder 7"/>
          <p:cNvSpPr>
            <a:spLocks noGrp="1"/>
          </p:cNvSpPr>
          <p:nvPr>
            <p:ph type="ftr" sz="quarter" idx="11"/>
          </p:nvPr>
        </p:nvSpPr>
        <p:spPr/>
        <p:txBody>
          <a:bodyPr/>
          <a:lstStyle/>
          <a:p>
            <a:r>
              <a:rPr lang="en-US"/>
              <a:t>TSL Talk by David Simmons, Smallscript Corp (c) 2017</a:t>
            </a:r>
            <a:endParaRPr lang="en-US" dirty="0"/>
          </a:p>
        </p:txBody>
      </p:sp>
      <p:sp>
        <p:nvSpPr>
          <p:cNvPr id="9" name="Slide Number Placeholder 8"/>
          <p:cNvSpPr>
            <a:spLocks noGrp="1"/>
          </p:cNvSpPr>
          <p:nvPr>
            <p:ph type="sldNum" sz="quarter" idx="12"/>
          </p:nvPr>
        </p:nvSpPr>
        <p:spPr/>
        <p:txBody>
          <a:bodyPr/>
          <a:lstStyle/>
          <a:p>
            <a:fld id="{105BAA42-C468-4EF5-AA42-7CC2BF194DB1}" type="slidenum">
              <a:rPr lang="en-US" smtClean="0"/>
              <a:t>65</a:t>
            </a:fld>
            <a:endParaRPr lang="en-US"/>
          </a:p>
        </p:txBody>
      </p:sp>
    </p:spTree>
    <p:extLst>
      <p:ext uri="{BB962C8B-B14F-4D97-AF65-F5344CB8AC3E}">
        <p14:creationId xmlns:p14="http://schemas.microsoft.com/office/powerpoint/2010/main" val="1370040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000" dirty="0"/>
              <a:t>Operators and Keywords</a:t>
            </a:r>
            <a:br>
              <a:rPr lang="en-US" sz="4000" dirty="0"/>
            </a:br>
            <a:r>
              <a:rPr lang="en-US" sz="2800" dirty="0">
                <a:solidFill>
                  <a:schemeClr val="tx1">
                    <a:lumMod val="50000"/>
                    <a:lumOff val="50000"/>
                  </a:schemeClr>
                </a:solidFill>
              </a:rPr>
              <a:t>Syntax, Semantics and DSL patterns</a:t>
            </a:r>
            <a:endParaRPr lang="en-US" sz="4000" dirty="0">
              <a:solidFill>
                <a:schemeClr val="tx1">
                  <a:lumMod val="50000"/>
                  <a:lumOff val="50000"/>
                </a:schemeClr>
              </a:solidFill>
            </a:endParaRPr>
          </a:p>
        </p:txBody>
      </p:sp>
      <p:sp>
        <p:nvSpPr>
          <p:cNvPr id="8" name="TextBox 7"/>
          <p:cNvSpPr txBox="1"/>
          <p:nvPr/>
        </p:nvSpPr>
        <p:spPr>
          <a:xfrm>
            <a:off x="838200" y="1634597"/>
            <a:ext cx="10515600" cy="5170646"/>
          </a:xfrm>
          <a:prstGeom prst="rect">
            <a:avLst/>
          </a:prstGeom>
          <a:noFill/>
        </p:spPr>
        <p:txBody>
          <a:bodyPr wrap="square" rtlCol="0">
            <a:spAutoFit/>
          </a:bodyPr>
          <a:lstStyle/>
          <a:p>
            <a:pPr marL="2743200" indent="-2743200">
              <a:tabLst>
                <a:tab pos="1712913" algn="l"/>
                <a:tab pos="5032375" algn="l"/>
              </a:tabLst>
            </a:pPr>
            <a:r>
              <a:rPr lang="en-US" b="1" u="sng" dirty="0"/>
              <a:t>Operator</a:t>
            </a:r>
            <a:r>
              <a:rPr lang="en-US" b="1" dirty="0"/>
              <a:t>	</a:t>
            </a:r>
            <a:r>
              <a:rPr lang="en-US" b="1" u="sng" dirty="0"/>
              <a:t>Language</a:t>
            </a:r>
            <a:r>
              <a:rPr lang="en-US" b="1" dirty="0"/>
              <a:t>	</a:t>
            </a:r>
            <a:r>
              <a:rPr lang="en-US" b="1" u="sng" dirty="0"/>
              <a:t>Type</a:t>
            </a:r>
            <a:r>
              <a:rPr lang="en-US" b="1" dirty="0"/>
              <a:t>	</a:t>
            </a:r>
            <a:r>
              <a:rPr lang="en-US" b="1" u="sng" dirty="0"/>
              <a:t>Patterns</a:t>
            </a:r>
          </a:p>
          <a:p>
            <a:pPr marL="2743200" indent="-2743200">
              <a:tabLst>
                <a:tab pos="1712913" algn="l"/>
                <a:tab pos="5032375" algn="l"/>
              </a:tabLst>
            </a:pPr>
            <a:r>
              <a:rPr lang="en-US" dirty="0"/>
              <a:t>{</a:t>
            </a:r>
            <a:r>
              <a:rPr lang="en-US" dirty="0">
                <a:solidFill>
                  <a:schemeClr val="bg1">
                    <a:lumMod val="65000"/>
                  </a:schemeClr>
                </a:solidFill>
              </a:rPr>
              <a:t>…</a:t>
            </a:r>
            <a:r>
              <a:rPr lang="en-US" dirty="0"/>
              <a:t>}	</a:t>
            </a:r>
            <a:r>
              <a:rPr lang="en-US" dirty="0" err="1"/>
              <a:t>tcl</a:t>
            </a:r>
            <a:r>
              <a:rPr lang="en-US" dirty="0"/>
              <a:t>	</a:t>
            </a:r>
            <a:r>
              <a:rPr lang="en-US" b="1" i="1" dirty="0">
                <a:solidFill>
                  <a:schemeClr val="accent1"/>
                </a:solidFill>
              </a:rPr>
              <a:t>Literal	</a:t>
            </a:r>
            <a:r>
              <a:rPr lang="en-US" dirty="0">
                <a:solidFill>
                  <a:schemeClr val="bg1">
                    <a:lumMod val="50000"/>
                  </a:schemeClr>
                </a:solidFill>
              </a:rPr>
              <a:t>text patterns.</a:t>
            </a:r>
            <a:endParaRPr lang="en-US" b="1" i="1" dirty="0">
              <a:solidFill>
                <a:schemeClr val="bg1">
                  <a:lumMod val="50000"/>
                </a:schemeClr>
              </a:solidFill>
            </a:endParaRPr>
          </a:p>
          <a:p>
            <a:pPr marL="2743200" indent="-2743200">
              <a:tabLst>
                <a:tab pos="1712913" algn="l"/>
                <a:tab pos="5032375" algn="l"/>
              </a:tabLst>
            </a:pPr>
            <a:r>
              <a:rPr lang="en-US" u="wavyHeavy" dirty="0">
                <a:uFill>
                  <a:solidFill>
                    <a:srgbClr val="C00000"/>
                  </a:solidFill>
                </a:uFill>
              </a:rPr>
              <a:t>"</a:t>
            </a:r>
            <a:r>
              <a:rPr lang="en-US" u="wavyHeavy" dirty="0">
                <a:solidFill>
                  <a:schemeClr val="bg1">
                    <a:lumMod val="65000"/>
                  </a:schemeClr>
                </a:solidFill>
                <a:uFill>
                  <a:solidFill>
                    <a:srgbClr val="C00000"/>
                  </a:solidFill>
                </a:uFill>
              </a:rPr>
              <a:t>…</a:t>
            </a:r>
            <a:r>
              <a:rPr lang="en-US" u="wavyHeavy" dirty="0">
                <a:uFill>
                  <a:solidFill>
                    <a:srgbClr val="C00000"/>
                  </a:solidFill>
                </a:uFill>
              </a:rPr>
              <a:t>"</a:t>
            </a:r>
            <a:r>
              <a:rPr lang="en-US" dirty="0"/>
              <a:t> </a:t>
            </a:r>
            <a:r>
              <a:rPr lang="en-US" u="wavyHeavy" dirty="0">
                <a:uFill>
                  <a:solidFill>
                    <a:schemeClr val="accent6"/>
                  </a:solidFill>
                </a:uFill>
              </a:rPr>
              <a:t>'</a:t>
            </a:r>
            <a:r>
              <a:rPr lang="en-US" u="wavyHeavy" dirty="0">
                <a:solidFill>
                  <a:schemeClr val="bg1">
                    <a:lumMod val="65000"/>
                  </a:schemeClr>
                </a:solidFill>
                <a:uFill>
                  <a:solidFill>
                    <a:schemeClr val="accent6"/>
                  </a:solidFill>
                </a:uFill>
              </a:rPr>
              <a:t>…</a:t>
            </a:r>
            <a:r>
              <a:rPr lang="en-US" u="wavyHeavy" dirty="0">
                <a:uFill>
                  <a:solidFill>
                    <a:schemeClr val="accent6"/>
                  </a:solidFill>
                </a:uFill>
              </a:rPr>
              <a:t>' `</a:t>
            </a:r>
            <a:r>
              <a:rPr lang="en-US" u="wavyHeavy" dirty="0">
                <a:solidFill>
                  <a:schemeClr val="bg1">
                    <a:lumMod val="65000"/>
                  </a:schemeClr>
                </a:solidFill>
                <a:uFill>
                  <a:solidFill>
                    <a:schemeClr val="accent6"/>
                  </a:solidFill>
                </a:uFill>
              </a:rPr>
              <a:t>…</a:t>
            </a:r>
            <a:r>
              <a:rPr lang="en-US" u="wavyHeavy" dirty="0">
                <a:uFill>
                  <a:solidFill>
                    <a:schemeClr val="accent6"/>
                  </a:solidFill>
                </a:uFill>
              </a:rPr>
              <a:t>`</a:t>
            </a:r>
            <a:r>
              <a:rPr lang="en-US" dirty="0"/>
              <a:t>	</a:t>
            </a:r>
            <a:r>
              <a:rPr lang="en-US" dirty="0" err="1"/>
              <a:t>tcl</a:t>
            </a:r>
            <a:r>
              <a:rPr lang="en-US" dirty="0">
                <a:solidFill>
                  <a:schemeClr val="accent6"/>
                </a:solidFill>
              </a:rPr>
              <a:t>+</a:t>
            </a:r>
            <a:r>
              <a:rPr lang="en-US" dirty="0"/>
              <a:t>	</a:t>
            </a:r>
            <a:r>
              <a:rPr lang="en-US" b="1" i="1" dirty="0">
                <a:solidFill>
                  <a:schemeClr val="accent1"/>
                </a:solidFill>
              </a:rPr>
              <a:t>Macro	</a:t>
            </a:r>
            <a:r>
              <a:rPr lang="en-US" dirty="0">
                <a:solidFill>
                  <a:schemeClr val="bg1">
                    <a:lumMod val="50000"/>
                  </a:schemeClr>
                </a:solidFill>
              </a:rPr>
              <a:t>prefix-names. </a:t>
            </a:r>
            <a:r>
              <a:rPr lang="en-US" sz="1400" dirty="0">
                <a:solidFill>
                  <a:schemeClr val="bg1">
                    <a:lumMod val="50000"/>
                  </a:schemeClr>
                </a:solidFill>
              </a:rPr>
              <a:t>$(</a:t>
            </a:r>
            <a:r>
              <a:rPr lang="en-US" sz="1400" dirty="0">
                <a:solidFill>
                  <a:schemeClr val="bg1">
                    <a:lumMod val="85000"/>
                  </a:schemeClr>
                </a:solidFill>
              </a:rPr>
              <a:t>…</a:t>
            </a:r>
            <a:r>
              <a:rPr lang="en-US" sz="1400" dirty="0">
                <a:solidFill>
                  <a:schemeClr val="bg1">
                    <a:lumMod val="50000"/>
                  </a:schemeClr>
                </a:solidFill>
              </a:rPr>
              <a:t>), $[</a:t>
            </a:r>
            <a:r>
              <a:rPr lang="en-US" sz="1400" dirty="0">
                <a:solidFill>
                  <a:schemeClr val="bg1">
                    <a:lumMod val="85000"/>
                  </a:schemeClr>
                </a:solidFill>
              </a:rPr>
              <a:t>…</a:t>
            </a:r>
            <a:r>
              <a:rPr lang="en-US" sz="1400" dirty="0">
                <a:solidFill>
                  <a:schemeClr val="bg1">
                    <a:lumMod val="50000"/>
                  </a:schemeClr>
                </a:solidFill>
              </a:rPr>
              <a:t>], ${</a:t>
            </a:r>
            <a:r>
              <a:rPr lang="en-US" sz="1400" dirty="0">
                <a:solidFill>
                  <a:schemeClr val="bg1">
                    <a:lumMod val="85000"/>
                  </a:schemeClr>
                </a:solidFill>
              </a:rPr>
              <a:t>…</a:t>
            </a:r>
            <a:r>
              <a:rPr lang="en-US" sz="1400" dirty="0">
                <a:solidFill>
                  <a:schemeClr val="bg1">
                    <a:lumMod val="50000"/>
                  </a:schemeClr>
                </a:solidFill>
              </a:rPr>
              <a:t>} forms. (</a:t>
            </a:r>
            <a:r>
              <a:rPr lang="en-US" sz="1400" dirty="0">
                <a:solidFill>
                  <a:schemeClr val="bg1">
                    <a:lumMod val="85000"/>
                  </a:schemeClr>
                </a:solidFill>
              </a:rPr>
              <a:t>…</a:t>
            </a:r>
            <a:r>
              <a:rPr lang="en-US" sz="1400" dirty="0">
                <a:solidFill>
                  <a:schemeClr val="bg1">
                    <a:lumMod val="50000"/>
                  </a:schemeClr>
                </a:solidFill>
              </a:rPr>
              <a:t>) invocation. </a:t>
            </a:r>
            <a:r>
              <a:rPr lang="en-US" sz="1400" dirty="0">
                <a:solidFill>
                  <a:srgbClr val="C00000"/>
                </a:solidFill>
              </a:rPr>
              <a:t>Quirks for "[</a:t>
            </a:r>
            <a:r>
              <a:rPr lang="en-US" sz="1400" dirty="0">
                <a:solidFill>
                  <a:srgbClr val="FFBDBD"/>
                </a:solidFill>
              </a:rPr>
              <a:t>…</a:t>
            </a:r>
            <a:r>
              <a:rPr lang="en-US" sz="1400" dirty="0">
                <a:solidFill>
                  <a:srgbClr val="C00000"/>
                </a:solidFill>
              </a:rPr>
              <a:t>]".</a:t>
            </a:r>
            <a:endParaRPr lang="en-US" sz="1400" dirty="0">
              <a:solidFill>
                <a:schemeClr val="bg1">
                  <a:lumMod val="50000"/>
                </a:schemeClr>
              </a:solidFill>
            </a:endParaRPr>
          </a:p>
          <a:p>
            <a:pPr marL="2743200" indent="-2743200">
              <a:tabLst>
                <a:tab pos="1712913" algn="l"/>
                <a:tab pos="5032375" algn="l"/>
              </a:tabLst>
            </a:pPr>
            <a:r>
              <a:rPr lang="en-US" dirty="0"/>
              <a:t>[</a:t>
            </a:r>
            <a:r>
              <a:rPr lang="en-US" dirty="0">
                <a:solidFill>
                  <a:schemeClr val="bg1">
                    <a:lumMod val="65000"/>
                  </a:schemeClr>
                </a:solidFill>
              </a:rPr>
              <a:t>…</a:t>
            </a:r>
            <a:r>
              <a:rPr lang="en-US" dirty="0"/>
              <a:t>]	</a:t>
            </a:r>
            <a:r>
              <a:rPr lang="en-US" dirty="0" err="1"/>
              <a:t>tcl</a:t>
            </a:r>
            <a:r>
              <a:rPr lang="en-US" baseline="30000" dirty="0">
                <a:solidFill>
                  <a:srgbClr val="C00000"/>
                </a:solidFill>
              </a:rPr>
              <a:t>†</a:t>
            </a:r>
            <a:r>
              <a:rPr lang="en-US" dirty="0"/>
              <a:t>	</a:t>
            </a:r>
            <a:r>
              <a:rPr lang="en-US" b="1" i="1" dirty="0">
                <a:solidFill>
                  <a:schemeClr val="accent1"/>
                </a:solidFill>
              </a:rPr>
              <a:t>Command	</a:t>
            </a:r>
            <a:r>
              <a:rPr lang="en-US" b="1" dirty="0">
                <a:solidFill>
                  <a:schemeClr val="bg1">
                    <a:lumMod val="50000"/>
                  </a:schemeClr>
                </a:solidFill>
                <a:latin typeface="Consolas" panose="020B0609020204030204" pitchFamily="49" charset="0"/>
              </a:rPr>
              <a:t>proc</a:t>
            </a:r>
            <a:r>
              <a:rPr lang="en-US" dirty="0">
                <a:solidFill>
                  <a:schemeClr val="bg1">
                    <a:lumMod val="50000"/>
                  </a:schemeClr>
                </a:solidFill>
              </a:rPr>
              <a:t>, </a:t>
            </a:r>
            <a:r>
              <a:rPr lang="en-US" b="1" dirty="0">
                <a:solidFill>
                  <a:schemeClr val="bg1">
                    <a:lumMod val="50000"/>
                  </a:schemeClr>
                </a:solidFill>
                <a:latin typeface="Consolas" panose="020B0609020204030204" pitchFamily="49" charset="0"/>
              </a:rPr>
              <a:t>func</a:t>
            </a:r>
            <a:r>
              <a:rPr lang="en-US" dirty="0">
                <a:solidFill>
                  <a:schemeClr val="bg1">
                    <a:lumMod val="50000"/>
                  </a:schemeClr>
                </a:solidFill>
              </a:rPr>
              <a:t>, </a:t>
            </a:r>
            <a:r>
              <a:rPr lang="en-US" b="1" dirty="0">
                <a:solidFill>
                  <a:schemeClr val="bg1">
                    <a:lumMod val="50000"/>
                  </a:schemeClr>
                </a:solidFill>
                <a:latin typeface="Consolas" panose="020B0609020204030204" pitchFamily="49" charset="0"/>
              </a:rPr>
              <a:t>method</a:t>
            </a:r>
            <a:r>
              <a:rPr lang="en-US" dirty="0">
                <a:solidFill>
                  <a:schemeClr val="bg1">
                    <a:lumMod val="50000"/>
                  </a:schemeClr>
                </a:solidFill>
              </a:rPr>
              <a:t> patterns. </a:t>
            </a:r>
            <a:r>
              <a:rPr lang="en-US" sz="1050" dirty="0">
                <a:solidFill>
                  <a:schemeClr val="bg1">
                    <a:lumMod val="50000"/>
                  </a:schemeClr>
                </a:solidFill>
              </a:rPr>
              <a:t>Unary and binary </a:t>
            </a:r>
            <a:r>
              <a:rPr lang="en-US" sz="1050" b="1" dirty="0">
                <a:solidFill>
                  <a:schemeClr val="bg1">
                    <a:lumMod val="50000"/>
                  </a:schemeClr>
                </a:solidFill>
              </a:rPr>
              <a:t>symbol</a:t>
            </a:r>
            <a:r>
              <a:rPr lang="en-US" sz="1050" dirty="0">
                <a:solidFill>
                  <a:schemeClr val="bg1">
                    <a:lumMod val="50000"/>
                  </a:schemeClr>
                </a:solidFill>
              </a:rPr>
              <a:t> </a:t>
            </a:r>
            <a:r>
              <a:rPr lang="en-US" sz="1050" b="1" dirty="0">
                <a:solidFill>
                  <a:schemeClr val="bg1">
                    <a:lumMod val="50000"/>
                  </a:schemeClr>
                </a:solidFill>
              </a:rPr>
              <a:t>method</a:t>
            </a:r>
            <a:r>
              <a:rPr lang="en-US" sz="1050" dirty="0">
                <a:solidFill>
                  <a:schemeClr val="bg1">
                    <a:lumMod val="50000"/>
                  </a:schemeClr>
                </a:solidFill>
              </a:rPr>
              <a:t> patterns.</a:t>
            </a:r>
            <a:endParaRPr lang="en-US" dirty="0">
              <a:solidFill>
                <a:schemeClr val="bg1">
                  <a:lumMod val="50000"/>
                </a:schemeClr>
              </a:solidFill>
            </a:endParaRPr>
          </a:p>
          <a:p>
            <a:pPr marL="2743200" indent="-2743200">
              <a:tabLst>
                <a:tab pos="1712913" algn="l"/>
                <a:tab pos="5032375" algn="l"/>
              </a:tabLst>
            </a:pPr>
            <a:r>
              <a:rPr lang="en-US" dirty="0"/>
              <a:t>(</a:t>
            </a:r>
            <a:r>
              <a:rPr lang="en-US" dirty="0">
                <a:solidFill>
                  <a:schemeClr val="bg1">
                    <a:lumMod val="65000"/>
                  </a:schemeClr>
                </a:solidFill>
              </a:rPr>
              <a:t>…</a:t>
            </a:r>
            <a:r>
              <a:rPr lang="en-US" dirty="0"/>
              <a:t>)	</a:t>
            </a:r>
            <a:r>
              <a:rPr lang="en-US" dirty="0">
                <a:solidFill>
                  <a:schemeClr val="accent6"/>
                </a:solidFill>
              </a:rPr>
              <a:t>tsl</a:t>
            </a:r>
            <a:r>
              <a:rPr lang="en-US" dirty="0"/>
              <a:t>	</a:t>
            </a:r>
            <a:r>
              <a:rPr lang="en-US" b="1" dirty="0">
                <a:solidFill>
                  <a:schemeClr val="accent1"/>
                </a:solidFill>
              </a:rPr>
              <a:t>Expr</a:t>
            </a:r>
            <a:r>
              <a:rPr lang="en-US" sz="1100" dirty="0">
                <a:solidFill>
                  <a:schemeClr val="bg1">
                    <a:lumMod val="50000"/>
                  </a:schemeClr>
                </a:solidFill>
              </a:rPr>
              <a:t> </a:t>
            </a:r>
            <a:r>
              <a:rPr lang="en-US" sz="1100" i="1" dirty="0">
                <a:solidFill>
                  <a:schemeClr val="bg1">
                    <a:lumMod val="50000"/>
                  </a:schemeClr>
                </a:solidFill>
              </a:rPr>
              <a:t>(eval)	</a:t>
            </a:r>
            <a:r>
              <a:rPr lang="en-US" dirty="0">
                <a:solidFill>
                  <a:schemeClr val="bg1">
                    <a:lumMod val="50000"/>
                  </a:schemeClr>
                </a:solidFill>
              </a:rPr>
              <a:t>implicit </a:t>
            </a:r>
            <a:r>
              <a:rPr lang="en-US" b="1" dirty="0">
                <a:solidFill>
                  <a:schemeClr val="bg1">
                    <a:lumMod val="50000"/>
                  </a:schemeClr>
                </a:solidFill>
                <a:latin typeface="Consolas" panose="020B0609020204030204" pitchFamily="49" charset="0"/>
              </a:rPr>
              <a:t>eval</a:t>
            </a:r>
            <a:r>
              <a:rPr lang="en-US" dirty="0">
                <a:solidFill>
                  <a:schemeClr val="bg1">
                    <a:lumMod val="50000"/>
                  </a:schemeClr>
                </a:solidFill>
              </a:rPr>
              <a:t> pattern.</a:t>
            </a:r>
            <a:endParaRPr lang="en-US" sz="800" b="1" dirty="0">
              <a:solidFill>
                <a:schemeClr val="tx1">
                  <a:lumMod val="50000"/>
                  <a:lumOff val="50000"/>
                </a:schemeClr>
              </a:solidFill>
            </a:endParaRPr>
          </a:p>
          <a:p>
            <a:pPr marL="2743200" indent="-2743200">
              <a:tabLst>
                <a:tab pos="1712913" algn="l"/>
                <a:tab pos="5032375" algn="l"/>
              </a:tabLst>
            </a:pPr>
            <a:r>
              <a:rPr lang="en-US" sz="800" b="1" dirty="0">
                <a:solidFill>
                  <a:schemeClr val="tx1">
                    <a:lumMod val="50000"/>
                    <a:lumOff val="50000"/>
                  </a:schemeClr>
                </a:solidFill>
              </a:rPr>
              <a:t>--</a:t>
            </a:r>
          </a:p>
          <a:p>
            <a:pPr marL="2743200" indent="-2743200">
              <a:tabLst>
                <a:tab pos="1712913" algn="l"/>
                <a:tab pos="5032375" algn="l"/>
              </a:tabLst>
            </a:pPr>
            <a:r>
              <a:rPr lang="en-US" dirty="0"/>
              <a:t>$	</a:t>
            </a:r>
            <a:r>
              <a:rPr lang="en-US" dirty="0" err="1"/>
              <a:t>tcl</a:t>
            </a:r>
            <a:r>
              <a:rPr lang="en-US" dirty="0">
                <a:solidFill>
                  <a:schemeClr val="accent6"/>
                </a:solidFill>
              </a:rPr>
              <a:t>+</a:t>
            </a:r>
            <a:r>
              <a:rPr lang="en-US" dirty="0"/>
              <a:t>	MX</a:t>
            </a:r>
            <a:r>
              <a:rPr lang="en-US" dirty="0">
                <a:solidFill>
                  <a:schemeClr val="bg1">
                    <a:lumMod val="50000"/>
                  </a:schemeClr>
                </a:solidFill>
              </a:rPr>
              <a:t> </a:t>
            </a:r>
            <a:r>
              <a:rPr lang="en-US" sz="1400" i="1" dirty="0">
                <a:solidFill>
                  <a:schemeClr val="bg1">
                    <a:lumMod val="50000"/>
                  </a:schemeClr>
                </a:solidFill>
              </a:rPr>
              <a:t>path</a:t>
            </a:r>
            <a:r>
              <a:rPr lang="en-US" dirty="0">
                <a:solidFill>
                  <a:schemeClr val="bg1">
                    <a:lumMod val="50000"/>
                  </a:schemeClr>
                </a:solidFill>
              </a:rPr>
              <a:t> </a:t>
            </a:r>
            <a:r>
              <a:rPr lang="en-US" dirty="0"/>
              <a:t>Operator	</a:t>
            </a:r>
            <a:r>
              <a:rPr lang="en-US" dirty="0">
                <a:solidFill>
                  <a:schemeClr val="bg1">
                    <a:lumMod val="50000"/>
                  </a:schemeClr>
                </a:solidFill>
              </a:rPr>
              <a:t>macro-expand operator for variables and other tokens.</a:t>
            </a:r>
          </a:p>
          <a:p>
            <a:pPr marL="2743200" indent="-2743200">
              <a:tabLst>
                <a:tab pos="1712913" algn="l"/>
                <a:tab pos="5032375" algn="l"/>
              </a:tabLst>
            </a:pPr>
            <a:r>
              <a:rPr lang="en-US" u="wavyHeavy" dirty="0">
                <a:uFill>
                  <a:solidFill>
                    <a:schemeClr val="accent6"/>
                  </a:solidFill>
                </a:uFill>
              </a:rPr>
              <a:t>&amp;</a:t>
            </a:r>
            <a:r>
              <a:rPr lang="en-US" dirty="0"/>
              <a:t>	</a:t>
            </a:r>
            <a:r>
              <a:rPr lang="en-US" dirty="0">
                <a:solidFill>
                  <a:schemeClr val="accent6"/>
                </a:solidFill>
              </a:rPr>
              <a:t>tsl</a:t>
            </a:r>
            <a:r>
              <a:rPr lang="en-US" dirty="0"/>
              <a:t>	Ref</a:t>
            </a:r>
            <a:r>
              <a:rPr lang="en-US" sz="1400" dirty="0">
                <a:solidFill>
                  <a:schemeClr val="bg1">
                    <a:lumMod val="50000"/>
                  </a:schemeClr>
                </a:solidFill>
              </a:rPr>
              <a:t> </a:t>
            </a:r>
            <a:r>
              <a:rPr lang="en-US" sz="1400" i="1" dirty="0">
                <a:solidFill>
                  <a:schemeClr val="bg1">
                    <a:lumMod val="50000"/>
                  </a:schemeClr>
                </a:solidFill>
              </a:rPr>
              <a:t>path</a:t>
            </a:r>
            <a:r>
              <a:rPr lang="en-US" sz="1400" dirty="0">
                <a:solidFill>
                  <a:schemeClr val="bg1">
                    <a:lumMod val="50000"/>
                  </a:schemeClr>
                </a:solidFill>
              </a:rPr>
              <a:t> </a:t>
            </a:r>
            <a:r>
              <a:rPr lang="en-US" dirty="0"/>
              <a:t>Operator	</a:t>
            </a:r>
            <a:r>
              <a:rPr lang="en-US" dirty="0">
                <a:solidFill>
                  <a:schemeClr val="bg1">
                    <a:lumMod val="50000"/>
                  </a:schemeClr>
                </a:solidFill>
              </a:rPr>
              <a:t>reference operator for variables and path expressions.</a:t>
            </a:r>
          </a:p>
          <a:p>
            <a:pPr marL="2743200" indent="-2743200">
              <a:tabLst>
                <a:tab pos="1712913" algn="l"/>
                <a:tab pos="5032375" algn="l"/>
              </a:tabLst>
            </a:pPr>
            <a:r>
              <a:rPr lang="en-US" sz="800" b="1" dirty="0">
                <a:solidFill>
                  <a:schemeClr val="tx1">
                    <a:lumMod val="50000"/>
                    <a:lumOff val="50000"/>
                  </a:schemeClr>
                </a:solidFill>
              </a:rPr>
              <a:t>--</a:t>
            </a:r>
          </a:p>
          <a:p>
            <a:pPr marL="2743200" indent="-2743200">
              <a:tabLst>
                <a:tab pos="1712913" algn="l"/>
                <a:tab pos="5032375" algn="l"/>
              </a:tabLst>
            </a:pPr>
            <a:r>
              <a:rPr lang="en-US" dirty="0"/>
              <a:t>\	</a:t>
            </a:r>
            <a:r>
              <a:rPr lang="en-US" dirty="0" err="1"/>
              <a:t>tcl</a:t>
            </a:r>
            <a:r>
              <a:rPr lang="en-US" dirty="0">
                <a:solidFill>
                  <a:schemeClr val="accent6"/>
                </a:solidFill>
              </a:rPr>
              <a:t>+	</a:t>
            </a:r>
            <a:r>
              <a:rPr lang="en-US" dirty="0"/>
              <a:t>Escape Operator	</a:t>
            </a:r>
            <a:r>
              <a:rPr lang="en-US" dirty="0">
                <a:solidFill>
                  <a:schemeClr val="bg1">
                    <a:lumMod val="50000"/>
                  </a:schemeClr>
                </a:solidFill>
              </a:rPr>
              <a:t>enables UTF8, </a:t>
            </a:r>
            <a:r>
              <a:rPr lang="en-US" dirty="0" err="1">
                <a:solidFill>
                  <a:schemeClr val="bg1">
                    <a:lumMod val="50000"/>
                  </a:schemeClr>
                </a:solidFill>
              </a:rPr>
              <a:t>ascii</a:t>
            </a:r>
            <a:r>
              <a:rPr lang="en-US" dirty="0">
                <a:solidFill>
                  <a:schemeClr val="bg1">
                    <a:lumMod val="50000"/>
                  </a:schemeClr>
                </a:solidFill>
              </a:rPr>
              <a:t> and inline-operator escapes.</a:t>
            </a:r>
          </a:p>
          <a:p>
            <a:pPr marL="2743200" indent="-2743200">
              <a:tabLst>
                <a:tab pos="1712913" algn="l"/>
                <a:tab pos="5032375" algn="l"/>
              </a:tabLst>
            </a:pPr>
            <a:r>
              <a:rPr lang="en-US" dirty="0"/>
              <a:t>;	</a:t>
            </a:r>
            <a:r>
              <a:rPr lang="en-US" dirty="0" err="1"/>
              <a:t>tcl</a:t>
            </a:r>
            <a:r>
              <a:rPr lang="en-US" baseline="30000" dirty="0">
                <a:solidFill>
                  <a:srgbClr val="C00000"/>
                </a:solidFill>
              </a:rPr>
              <a:t> † </a:t>
            </a:r>
            <a:r>
              <a:rPr lang="en-US" dirty="0"/>
              <a:t>	</a:t>
            </a:r>
            <a:r>
              <a:rPr lang="en-US" u="wavyHeavy" dirty="0">
                <a:uFill>
                  <a:solidFill>
                    <a:srgbClr val="C00000"/>
                  </a:solidFill>
                </a:uFill>
              </a:rPr>
              <a:t>End-of-statement</a:t>
            </a:r>
            <a:r>
              <a:rPr lang="en-US" dirty="0"/>
              <a:t> 	</a:t>
            </a:r>
            <a:r>
              <a:rPr lang="en-US" dirty="0">
                <a:solidFill>
                  <a:srgbClr val="C00000"/>
                </a:solidFill>
              </a:rPr>
              <a:t>TCL</a:t>
            </a:r>
            <a:r>
              <a:rPr lang="en-US" dirty="0"/>
              <a:t> </a:t>
            </a:r>
            <a:r>
              <a:rPr lang="en-US" dirty="0">
                <a:solidFill>
                  <a:srgbClr val="C00000"/>
                </a:solidFill>
              </a:rPr>
              <a:t>quirks mode for newline and curly-brace EOS.</a:t>
            </a:r>
          </a:p>
          <a:p>
            <a:pPr marL="2743200" indent="-2743200">
              <a:tabLst>
                <a:tab pos="1712913" algn="l"/>
                <a:tab pos="5032375" algn="l"/>
              </a:tabLst>
            </a:pPr>
            <a:r>
              <a:rPr lang="en-US" u="wavyHeavy" dirty="0">
                <a:uFill>
                  <a:solidFill>
                    <a:schemeClr val="accent6"/>
                  </a:solidFill>
                </a:uFill>
              </a:rPr>
              <a:t>,</a:t>
            </a:r>
            <a:r>
              <a:rPr lang="en-US" dirty="0"/>
              <a:t>	</a:t>
            </a:r>
            <a:r>
              <a:rPr lang="en-US" dirty="0">
                <a:solidFill>
                  <a:schemeClr val="accent6"/>
                </a:solidFill>
              </a:rPr>
              <a:t>tsl</a:t>
            </a:r>
            <a:r>
              <a:rPr lang="en-US" dirty="0"/>
              <a:t>	End-of-expression	</a:t>
            </a:r>
            <a:r>
              <a:rPr lang="en-US" dirty="0">
                <a:solidFill>
                  <a:schemeClr val="bg1">
                    <a:lumMod val="50000"/>
                  </a:schemeClr>
                </a:solidFill>
              </a:rPr>
              <a:t>Expr </a:t>
            </a:r>
            <a:r>
              <a:rPr lang="en-US" b="1" dirty="0">
                <a:solidFill>
                  <a:schemeClr val="bg1">
                    <a:lumMod val="50000"/>
                  </a:schemeClr>
                </a:solidFill>
                <a:latin typeface="Consolas" panose="020B0609020204030204" pitchFamily="49" charset="0"/>
              </a:rPr>
              <a:t>eval</a:t>
            </a:r>
            <a:r>
              <a:rPr lang="en-US" dirty="0">
                <a:solidFill>
                  <a:schemeClr val="bg1">
                    <a:lumMod val="50000"/>
                  </a:schemeClr>
                </a:solidFill>
              </a:rPr>
              <a:t> param delimiter.</a:t>
            </a:r>
          </a:p>
          <a:p>
            <a:pPr marL="2743200" indent="-2743200">
              <a:tabLst>
                <a:tab pos="1712913" algn="l"/>
                <a:tab pos="5032375" algn="l"/>
              </a:tabLst>
            </a:pPr>
            <a:r>
              <a:rPr lang="en-US" sz="800" b="1" dirty="0">
                <a:solidFill>
                  <a:schemeClr val="tx1">
                    <a:lumMod val="50000"/>
                    <a:lumOff val="50000"/>
                  </a:schemeClr>
                </a:solidFill>
              </a:rPr>
              <a:t>--</a:t>
            </a:r>
          </a:p>
          <a:p>
            <a:pPr marL="2743200" indent="-2743200">
              <a:tabLst>
                <a:tab pos="1712913" algn="l"/>
                <a:tab pos="5032375" algn="l"/>
              </a:tabLst>
            </a:pPr>
            <a:r>
              <a:rPr lang="en-US" dirty="0"/>
              <a:t>#</a:t>
            </a:r>
            <a:r>
              <a:rPr lang="en-US" dirty="0">
                <a:solidFill>
                  <a:schemeClr val="accent6"/>
                </a:solidFill>
              </a:rPr>
              <a:t> </a:t>
            </a:r>
            <a:r>
              <a:rPr lang="en-US" u="wavyHeavy" dirty="0">
                <a:solidFill>
                  <a:schemeClr val="accent6">
                    <a:lumMod val="75000"/>
                  </a:schemeClr>
                </a:solidFill>
                <a:uFill>
                  <a:solidFill>
                    <a:schemeClr val="accent6"/>
                  </a:solidFill>
                </a:uFill>
              </a:rPr>
              <a:t>/* */ //</a:t>
            </a:r>
            <a:r>
              <a:rPr lang="en-US" dirty="0"/>
              <a:t>	</a:t>
            </a:r>
            <a:r>
              <a:rPr lang="en-US" dirty="0" err="1"/>
              <a:t>tcl</a:t>
            </a:r>
            <a:r>
              <a:rPr lang="en-US" dirty="0">
                <a:solidFill>
                  <a:schemeClr val="accent6"/>
                </a:solidFill>
              </a:rPr>
              <a:t>+</a:t>
            </a:r>
            <a:r>
              <a:rPr lang="en-US" baseline="30000" dirty="0">
                <a:solidFill>
                  <a:srgbClr val="C00000"/>
                </a:solidFill>
              </a:rPr>
              <a:t> † </a:t>
            </a:r>
            <a:r>
              <a:rPr lang="en-US" dirty="0"/>
              <a:t>	Comments	</a:t>
            </a:r>
            <a:r>
              <a:rPr lang="en-US" dirty="0">
                <a:solidFill>
                  <a:schemeClr val="bg1">
                    <a:lumMod val="50000"/>
                  </a:schemeClr>
                </a:solidFill>
              </a:rPr>
              <a:t>JavaScript/C++ compatible comments. </a:t>
            </a:r>
            <a:r>
              <a:rPr lang="en-US" dirty="0">
                <a:solidFill>
                  <a:srgbClr val="C00000"/>
                </a:solidFill>
              </a:rPr>
              <a:t>Quirks for TCL #.</a:t>
            </a:r>
          </a:p>
          <a:p>
            <a:pPr marL="2743200" indent="-2743200">
              <a:tabLst>
                <a:tab pos="1712913" algn="l"/>
                <a:tab pos="5032375" algn="l"/>
              </a:tabLst>
            </a:pPr>
            <a:endParaRPr lang="en-US" dirty="0"/>
          </a:p>
          <a:p>
            <a:pPr marL="2743200" indent="-2743200">
              <a:tabLst>
                <a:tab pos="1712913" algn="l"/>
                <a:tab pos="5032375" algn="l"/>
              </a:tabLst>
            </a:pPr>
            <a:r>
              <a:rPr lang="en-US" b="1" u="sng" dirty="0"/>
              <a:t>Keywords</a:t>
            </a:r>
            <a:r>
              <a:rPr lang="en-US" b="1" dirty="0"/>
              <a:t>		</a:t>
            </a:r>
            <a:r>
              <a:rPr lang="en-US" b="1" u="sng" dirty="0"/>
              <a:t>Description</a:t>
            </a:r>
          </a:p>
          <a:p>
            <a:pPr marL="2743200" indent="-2743200">
              <a:tabLst>
                <a:tab pos="1712913" algn="l"/>
                <a:tab pos="5032375" algn="l"/>
              </a:tabLst>
            </a:pPr>
            <a:r>
              <a:rPr lang="en-US" u="wavyHeavy" dirty="0">
                <a:uFill>
                  <a:solidFill>
                    <a:schemeClr val="accent6"/>
                  </a:solidFill>
                </a:uFill>
              </a:rPr>
              <a:t>super</a:t>
            </a:r>
            <a:r>
              <a:rPr lang="en-US" dirty="0"/>
              <a:t> </a:t>
            </a:r>
            <a:r>
              <a:rPr lang="en-US" i="1" u="wavyHeavy" dirty="0">
                <a:uFill>
                  <a:solidFill>
                    <a:schemeClr val="accent6"/>
                  </a:solidFill>
                </a:uFill>
              </a:rPr>
              <a:t>this</a:t>
            </a:r>
            <a:r>
              <a:rPr lang="en-US" baseline="30000" dirty="0">
                <a:solidFill>
                  <a:srgbClr val="C00000"/>
                </a:solidFill>
              </a:rPr>
              <a:t> † </a:t>
            </a:r>
            <a:r>
              <a:rPr lang="en-US" dirty="0"/>
              <a:t>	</a:t>
            </a:r>
            <a:r>
              <a:rPr lang="en-US" dirty="0">
                <a:solidFill>
                  <a:schemeClr val="accent6"/>
                </a:solidFill>
              </a:rPr>
              <a:t>tsl</a:t>
            </a:r>
            <a:r>
              <a:rPr lang="en-US" dirty="0"/>
              <a:t>	inheritance operator and contextual variable for accessing inheritance and behavior properties. Within command declaration: </a:t>
            </a:r>
            <a:r>
              <a:rPr lang="en-US" i="1" dirty="0">
                <a:solidFill>
                  <a:schemeClr val="accent6"/>
                </a:solidFill>
              </a:rPr>
              <a:t>this</a:t>
            </a:r>
            <a:r>
              <a:rPr lang="en-US" dirty="0"/>
              <a:t>,</a:t>
            </a:r>
            <a:r>
              <a:rPr lang="en-US" dirty="0">
                <a:solidFill>
                  <a:schemeClr val="accent6"/>
                </a:solidFill>
              </a:rPr>
              <a:t> …</a:t>
            </a:r>
            <a:r>
              <a:rPr lang="en-US" dirty="0"/>
              <a:t>,</a:t>
            </a:r>
            <a:r>
              <a:rPr lang="en-US" dirty="0">
                <a:solidFill>
                  <a:schemeClr val="accent6"/>
                </a:solidFill>
              </a:rPr>
              <a:t> args</a:t>
            </a:r>
            <a:r>
              <a:rPr lang="en-US" dirty="0"/>
              <a:t>,</a:t>
            </a:r>
            <a:r>
              <a:rPr lang="en-US" dirty="0">
                <a:solidFill>
                  <a:schemeClr val="accent6"/>
                </a:solidFill>
              </a:rPr>
              <a:t> *</a:t>
            </a:r>
            <a:r>
              <a:rPr lang="en-US" dirty="0"/>
              <a:t>, </a:t>
            </a:r>
            <a:r>
              <a:rPr lang="en-US" dirty="0">
                <a:solidFill>
                  <a:schemeClr val="accent6"/>
                </a:solidFill>
              </a:rPr>
              <a:t>&amp;</a:t>
            </a:r>
            <a:r>
              <a:rPr lang="en-US" dirty="0"/>
              <a:t>, </a:t>
            </a:r>
            <a:r>
              <a:rPr lang="en-US" dirty="0">
                <a:solidFill>
                  <a:schemeClr val="accent6"/>
                </a:solidFill>
              </a:rPr>
              <a:t>^</a:t>
            </a:r>
            <a:r>
              <a:rPr lang="en-US" dirty="0"/>
              <a:t>.</a:t>
            </a:r>
          </a:p>
          <a:p>
            <a:pPr marL="2743200" indent="-2743200">
              <a:tabLst>
                <a:tab pos="1712913" algn="l"/>
                <a:tab pos="5032375" algn="l"/>
              </a:tabLst>
            </a:pPr>
            <a:r>
              <a:rPr lang="en-US" u="wavyHeavy" dirty="0">
                <a:uFill>
                  <a:solidFill>
                    <a:schemeClr val="accent6"/>
                  </a:solidFill>
                </a:uFill>
              </a:rPr>
              <a:t>@</a:t>
            </a:r>
            <a:r>
              <a:rPr lang="en-US" dirty="0"/>
              <a:t>	</a:t>
            </a:r>
            <a:r>
              <a:rPr lang="en-US" dirty="0">
                <a:solidFill>
                  <a:schemeClr val="accent6"/>
                </a:solidFill>
              </a:rPr>
              <a:t>tsl</a:t>
            </a:r>
            <a:r>
              <a:rPr lang="en-US" dirty="0"/>
              <a:t>	identifier character whose usage rules are restricted to rules defined by the language system.</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66</a:t>
            </a:fld>
            <a:endParaRPr lang="en-US"/>
          </a:p>
        </p:txBody>
      </p:sp>
    </p:spTree>
    <p:extLst>
      <p:ext uri="{BB962C8B-B14F-4D97-AF65-F5344CB8AC3E}">
        <p14:creationId xmlns:p14="http://schemas.microsoft.com/office/powerpoint/2010/main" val="21466691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38200" y="1424688"/>
            <a:ext cx="10515600" cy="11522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Title 8"/>
          <p:cNvSpPr>
            <a:spLocks noGrp="1"/>
          </p:cNvSpPr>
          <p:nvPr>
            <p:ph type="title"/>
          </p:nvPr>
        </p:nvSpPr>
        <p:spPr/>
        <p:txBody>
          <a:bodyPr/>
          <a:lstStyle/>
          <a:p>
            <a:r>
              <a:rPr lang="en-US" dirty="0"/>
              <a:t>Command </a:t>
            </a:r>
            <a:r>
              <a:rPr lang="en-US" i="1" dirty="0">
                <a:solidFill>
                  <a:schemeClr val="tx1">
                    <a:lumMod val="50000"/>
                    <a:lumOff val="50000"/>
                  </a:schemeClr>
                </a:solidFill>
              </a:rPr>
              <a:t>re-examined as </a:t>
            </a:r>
            <a:r>
              <a:rPr lang="en-US" dirty="0"/>
              <a:t>Message</a:t>
            </a:r>
            <a:endParaRPr lang="en-US" i="1" dirty="0"/>
          </a:p>
        </p:txBody>
      </p:sp>
      <p:sp>
        <p:nvSpPr>
          <p:cNvPr id="10" name="Rectangle 9"/>
          <p:cNvSpPr/>
          <p:nvPr/>
        </p:nvSpPr>
        <p:spPr>
          <a:xfrm>
            <a:off x="998913" y="1981639"/>
            <a:ext cx="1812175" cy="498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Command</a:t>
            </a:r>
          </a:p>
        </p:txBody>
      </p:sp>
      <p:sp>
        <p:nvSpPr>
          <p:cNvPr id="11" name="Rectangle 10"/>
          <p:cNvSpPr/>
          <p:nvPr/>
        </p:nvSpPr>
        <p:spPr>
          <a:xfrm>
            <a:off x="5036820" y="1981639"/>
            <a:ext cx="2118360" cy="4987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Params </a:t>
            </a:r>
            <a:r>
              <a:rPr lang="en-US" i="1" dirty="0"/>
              <a:t>(aka words)</a:t>
            </a:r>
            <a:endParaRPr lang="en-US" dirty="0"/>
          </a:p>
        </p:txBody>
      </p:sp>
      <p:sp>
        <p:nvSpPr>
          <p:cNvPr id="13" name="Rectangle 12"/>
          <p:cNvSpPr/>
          <p:nvPr/>
        </p:nvSpPr>
        <p:spPr>
          <a:xfrm>
            <a:off x="854825" y="1441313"/>
            <a:ext cx="1206731" cy="30854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statement</a:t>
            </a:r>
          </a:p>
        </p:txBody>
      </p:sp>
      <p:grpSp>
        <p:nvGrpSpPr>
          <p:cNvPr id="31" name="Group 30"/>
          <p:cNvGrpSpPr/>
          <p:nvPr/>
        </p:nvGrpSpPr>
        <p:grpSpPr>
          <a:xfrm>
            <a:off x="638694" y="2784772"/>
            <a:ext cx="11702242" cy="3539430"/>
            <a:chOff x="638694" y="3050772"/>
            <a:chExt cx="11702242" cy="3539430"/>
          </a:xfrm>
        </p:grpSpPr>
        <p:sp>
          <p:nvSpPr>
            <p:cNvPr id="14" name="TextBox 13"/>
            <p:cNvSpPr txBox="1"/>
            <p:nvPr/>
          </p:nvSpPr>
          <p:spPr>
            <a:xfrm>
              <a:off x="638694" y="3050772"/>
              <a:ext cx="11702242" cy="3539430"/>
            </a:xfrm>
            <a:prstGeom prst="rect">
              <a:avLst/>
            </a:prstGeom>
            <a:noFill/>
          </p:spPr>
          <p:txBody>
            <a:bodyPr wrap="none" rtlCol="0">
              <a:spAutoFit/>
            </a:bodyPr>
            <a:lstStyle/>
            <a:p>
              <a:pPr>
                <a:lnSpc>
                  <a:spcPct val="200000"/>
                </a:lnSpc>
              </a:pPr>
              <a:r>
                <a:rPr lang="en-US" sz="2800" dirty="0">
                  <a:solidFill>
                    <a:schemeClr val="accent1"/>
                  </a:solidFill>
                  <a:latin typeface="Consolas" panose="020B0609020204030204" pitchFamily="49" charset="0"/>
                </a:rPr>
                <a:t>putl</a:t>
              </a:r>
              <a:r>
                <a:rPr lang="en-US" sz="2800" dirty="0">
                  <a:latin typeface="Consolas" panose="020B0609020204030204" pitchFamily="49" charset="0"/>
                </a:rPr>
                <a:t> </a:t>
              </a:r>
              <a:r>
                <a:rPr lang="en-US" sz="2800" dirty="0">
                  <a:solidFill>
                    <a:schemeClr val="accent6"/>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TCL command with macro-param</a:t>
              </a:r>
            </a:p>
            <a:p>
              <a:pPr>
                <a:lnSpc>
                  <a:spcPct val="200000"/>
                </a:lnSpc>
              </a:pPr>
              <a:r>
                <a:rPr lang="en-US" sz="2800" dirty="0">
                  <a:solidFill>
                    <a:schemeClr val="accent1"/>
                  </a:solidFill>
                  <a:latin typeface="Consolas" panose="020B0609020204030204" pitchFamily="49" charset="0"/>
                </a:rPr>
                <a:t>putl(msg)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function with expr-param</a:t>
              </a:r>
            </a:p>
            <a:p>
              <a:pPr>
                <a:lnSpc>
                  <a:spcPct val="200000"/>
                </a:lnSpc>
              </a:pPr>
              <a:r>
                <a:rPr lang="en-US" sz="2800" dirty="0">
                  <a:solidFill>
                    <a:schemeClr val="accent1"/>
                  </a:solidFill>
                  <a:latin typeface="Consolas" panose="020B0609020204030204" pitchFamily="49" charset="0"/>
                </a:rPr>
                <a:t>stream.putl(msg)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method with an expr-param</a:t>
              </a:r>
            </a:p>
            <a:p>
              <a:pPr>
                <a:lnSpc>
                  <a:spcPct val="200000"/>
                </a:lnSpc>
              </a:pPr>
              <a:r>
                <a:rPr lang="en-US" sz="2800" dirty="0">
                  <a:solidFill>
                    <a:schemeClr val="accent1"/>
                  </a:solidFill>
                  <a:latin typeface="Consolas" panose="020B0609020204030204" pitchFamily="49" charset="0"/>
                </a:rPr>
                <a:t>stream.putl() </a:t>
              </a:r>
              <a:r>
                <a:rPr lang="en-US" sz="2800" dirty="0">
                  <a:solidFill>
                    <a:schemeClr val="accent6"/>
                  </a:solidFill>
                  <a:latin typeface="Consolas" panose="020B0609020204030204" pitchFamily="49" charset="0"/>
                </a:rPr>
                <a:t>$msg</a:t>
              </a:r>
              <a:r>
                <a:rPr lang="en-US" sz="2800" dirty="0">
                  <a:latin typeface="Consolas" panose="020B0609020204030204" pitchFamily="49" charset="0"/>
                </a:rPr>
                <a:t>;	</a:t>
              </a:r>
              <a:r>
                <a:rPr lang="en-US" sz="2800" dirty="0">
                  <a:solidFill>
                    <a:schemeClr val="tx1">
                      <a:lumMod val="50000"/>
                      <a:lumOff val="50000"/>
                    </a:schemeClr>
                  </a:solidFill>
                  <a:latin typeface="Consolas" panose="020B0609020204030204" pitchFamily="49" charset="0"/>
                </a:rPr>
                <a:t># A TSL method with a macro-param</a:t>
              </a:r>
            </a:p>
          </p:txBody>
        </p:sp>
        <p:sp>
          <p:nvSpPr>
            <p:cNvPr id="16" name="Arrow: Curved Down 15"/>
            <p:cNvSpPr/>
            <p:nvPr/>
          </p:nvSpPr>
          <p:spPr>
            <a:xfrm>
              <a:off x="789016" y="3216081"/>
              <a:ext cx="597131" cy="1911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urved Down 17"/>
            <p:cNvSpPr/>
            <p:nvPr/>
          </p:nvSpPr>
          <p:spPr>
            <a:xfrm>
              <a:off x="789015" y="3903787"/>
              <a:ext cx="1621675" cy="3357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Curved Down 18"/>
            <p:cNvSpPr/>
            <p:nvPr/>
          </p:nvSpPr>
          <p:spPr>
            <a:xfrm>
              <a:off x="739138" y="4767357"/>
              <a:ext cx="3034840" cy="32514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Down 19"/>
            <p:cNvSpPr/>
            <p:nvPr/>
          </p:nvSpPr>
          <p:spPr>
            <a:xfrm>
              <a:off x="756459" y="5678779"/>
              <a:ext cx="2452254" cy="27729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flipV="1">
              <a:off x="739138" y="5519650"/>
              <a:ext cx="1322418" cy="16626"/>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39138" y="6413269"/>
              <a:ext cx="1322418" cy="16626"/>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061556" y="5115374"/>
              <a:ext cx="749532" cy="942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061556" y="5977817"/>
              <a:ext cx="749532" cy="942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090946" y="5519649"/>
              <a:ext cx="566652" cy="1"/>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4471561" y="1536415"/>
            <a:ext cx="3425534" cy="36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word-tokens: literal, macro-forms</a:t>
            </a:r>
          </a:p>
        </p:txBody>
      </p:sp>
      <p:sp>
        <p:nvSpPr>
          <p:cNvPr id="33" name="Rectangle 32"/>
          <p:cNvSpPr/>
          <p:nvPr/>
        </p:nvSpPr>
        <p:spPr>
          <a:xfrm>
            <a:off x="7943851" y="1536415"/>
            <a:ext cx="1848542" cy="36209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solidFill>
                  <a:schemeClr val="tx1"/>
                </a:solidFill>
                <a:latin typeface="Consolas" panose="020B0609020204030204" pitchFamily="49" charset="0"/>
              </a:rPr>
              <a:t>$ "…" […] {…}</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67</a:t>
            </a:fld>
            <a:endParaRPr lang="en-US"/>
          </a:p>
        </p:txBody>
      </p:sp>
    </p:spTree>
    <p:extLst>
      <p:ext uri="{BB962C8B-B14F-4D97-AF65-F5344CB8AC3E}">
        <p14:creationId xmlns:p14="http://schemas.microsoft.com/office/powerpoint/2010/main" val="41681139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Variables </a:t>
            </a:r>
            <a:r>
              <a:rPr lang="en-US" i="1" dirty="0">
                <a:solidFill>
                  <a:schemeClr val="tx1">
                    <a:lumMod val="50000"/>
                    <a:lumOff val="50000"/>
                  </a:schemeClr>
                </a:solidFill>
              </a:rPr>
              <a:t>re-examined</a:t>
            </a:r>
            <a:endParaRPr lang="en-US" dirty="0"/>
          </a:p>
        </p:txBody>
      </p:sp>
      <p:sp>
        <p:nvSpPr>
          <p:cNvPr id="3" name="Rectangle 2"/>
          <p:cNvSpPr/>
          <p:nvPr/>
        </p:nvSpPr>
        <p:spPr>
          <a:xfrm>
            <a:off x="838200" y="1690688"/>
            <a:ext cx="1612669" cy="304367"/>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t>Declaration</a:t>
            </a:r>
          </a:p>
        </p:txBody>
      </p:sp>
      <p:sp>
        <p:nvSpPr>
          <p:cNvPr id="4" name="TextBox 3"/>
          <p:cNvSpPr txBox="1"/>
          <p:nvPr/>
        </p:nvSpPr>
        <p:spPr>
          <a:xfrm>
            <a:off x="838200" y="2128055"/>
            <a:ext cx="11399274" cy="3785652"/>
          </a:xfrm>
          <a:prstGeom prst="rect">
            <a:avLst/>
          </a:prstGeom>
          <a:noFill/>
        </p:spPr>
        <p:txBody>
          <a:bodyPr wrap="none" rtlCol="0">
            <a:spAutoFit/>
          </a:bodyPr>
          <a:lstStyle/>
          <a:p>
            <a:r>
              <a:rPr lang="en-US" sz="2400" dirty="0">
                <a:solidFill>
                  <a:schemeClr val="accent1"/>
                </a:solidFill>
                <a:latin typeface="Consolas" panose="020B0609020204030204" pitchFamily="49" charset="0"/>
              </a:rPr>
              <a:t>set</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varName</a:t>
            </a:r>
            <a:r>
              <a:rPr lang="en-US" sz="2400" dirty="0">
                <a:latin typeface="Consolas" panose="020B0609020204030204" pitchFamily="49" charset="0"/>
              </a:rPr>
              <a:t> </a:t>
            </a:r>
            <a:r>
              <a:rPr lang="en-US" sz="2400" i="1" dirty="0" err="1">
                <a:solidFill>
                  <a:schemeClr val="tx1">
                    <a:lumMod val="50000"/>
                    <a:lumOff val="50000"/>
                  </a:schemeClr>
                </a:solidFill>
                <a:latin typeface="Consolas" panose="020B0609020204030204" pitchFamily="49" charset="0"/>
              </a:rPr>
              <a:t>valueParamWord</a:t>
            </a:r>
            <a:r>
              <a:rPr lang="en-US" sz="2400" dirty="0">
                <a:latin typeface="Consolas" panose="020B0609020204030204" pitchFamily="49" charset="0"/>
              </a:rPr>
              <a:t>;		# TCL assignment form</a:t>
            </a:r>
          </a:p>
          <a:p>
            <a:r>
              <a:rPr lang="en-US" sz="2400" dirty="0">
                <a:solidFill>
                  <a:schemeClr val="accent1"/>
                </a:solidFill>
                <a:latin typeface="Consolas" panose="020B0609020204030204" pitchFamily="49" charset="0"/>
              </a:rPr>
              <a:t>set</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varName</a:t>
            </a:r>
            <a:r>
              <a:rPr lang="en-US" sz="2400" dirty="0">
                <a:latin typeface="Consolas" panose="020B0609020204030204" pitchFamily="49" charset="0"/>
              </a:rPr>
              <a:t>;				# TCL get command</a:t>
            </a:r>
          </a:p>
          <a:p>
            <a:endParaRPr lang="en-US" sz="2400" dirty="0">
              <a:latin typeface="Consolas" panose="020B0609020204030204" pitchFamily="49" charset="0"/>
            </a:endParaRPr>
          </a:p>
          <a:p>
            <a:r>
              <a:rPr lang="en-US" sz="2400" dirty="0">
                <a:solidFill>
                  <a:schemeClr val="accent1"/>
                </a:solidFill>
                <a:latin typeface="Consolas" panose="020B0609020204030204" pitchFamily="49" charset="0"/>
              </a:rPr>
              <a:t>var</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varRef</a:t>
            </a:r>
            <a:r>
              <a:rPr lang="en-US" sz="2400" dirty="0">
                <a:latin typeface="Consolas" panose="020B0609020204030204" pitchFamily="49" charset="0"/>
              </a:rPr>
              <a:t> = </a:t>
            </a:r>
            <a:r>
              <a:rPr lang="en-US" sz="2400" i="1" dirty="0">
                <a:solidFill>
                  <a:schemeClr val="tx1">
                    <a:lumMod val="50000"/>
                    <a:lumOff val="50000"/>
                  </a:schemeClr>
                </a:solidFill>
                <a:latin typeface="Consolas" panose="020B0609020204030204" pitchFamily="49" charset="0"/>
              </a:rPr>
              <a:t>eval-expr</a:t>
            </a:r>
            <a:r>
              <a:rPr lang="en-US" sz="2400" dirty="0">
                <a:latin typeface="Consolas" panose="020B0609020204030204" pitchFamily="49" charset="0"/>
              </a:rPr>
              <a:t>;		# TSL assignment form</a:t>
            </a:r>
          </a:p>
          <a:p>
            <a:r>
              <a:rPr lang="en-US" sz="2400" dirty="0">
                <a:solidFill>
                  <a:schemeClr val="accent1"/>
                </a:solidFill>
                <a:latin typeface="Consolas" panose="020B0609020204030204" pitchFamily="49" charset="0"/>
              </a:rPr>
              <a:t>var</a:t>
            </a:r>
            <a:r>
              <a:rPr lang="en-US" sz="2400" dirty="0">
                <a:latin typeface="Consolas" panose="020B0609020204030204" pitchFamily="49" charset="0"/>
              </a:rPr>
              <a:t> </a:t>
            </a:r>
            <a:r>
              <a:rPr lang="en-US" sz="2400" dirty="0" err="1">
                <a:solidFill>
                  <a:schemeClr val="accent6"/>
                </a:solidFill>
                <a:latin typeface="Consolas" panose="020B0609020204030204" pitchFamily="49" charset="0"/>
              </a:rPr>
              <a:t>varRef</a:t>
            </a:r>
            <a:r>
              <a:rPr lang="en-US" sz="2400" dirty="0">
                <a:latin typeface="Consolas" panose="020B0609020204030204" pitchFamily="49" charset="0"/>
              </a:rPr>
              <a:t>;				# TSL decl command form</a:t>
            </a:r>
          </a:p>
          <a:p>
            <a:endParaRPr lang="en-US" sz="2400" dirty="0">
              <a:latin typeface="Consolas" panose="020B0609020204030204" pitchFamily="49" charset="0"/>
            </a:endParaRPr>
          </a:p>
          <a:p>
            <a:r>
              <a:rPr lang="en-US" sz="2400" dirty="0">
                <a:latin typeface="Consolas" panose="020B0609020204030204" pitchFamily="49" charset="0"/>
              </a:rPr>
              <a:t>Variable Reference is a </a:t>
            </a:r>
            <a:r>
              <a:rPr lang="en-US" sz="2400" b="1" dirty="0">
                <a:latin typeface="Consolas" panose="020B0609020204030204" pitchFamily="49" charset="0"/>
              </a:rPr>
              <a:t>path</a:t>
            </a:r>
          </a:p>
          <a:p>
            <a:endParaRPr lang="en-US" sz="2400" b="1" dirty="0">
              <a:latin typeface="Consolas" panose="020B0609020204030204" pitchFamily="49" charset="0"/>
            </a:endParaRPr>
          </a:p>
          <a:p>
            <a:r>
              <a:rPr lang="en-US" sz="2400" b="1" dirty="0">
                <a:solidFill>
                  <a:schemeClr val="tx1">
                    <a:lumMod val="50000"/>
                    <a:lumOff val="50000"/>
                  </a:schemeClr>
                </a:solidFill>
                <a:latin typeface="Consolas" panose="020B0609020204030204" pitchFamily="49" charset="0"/>
              </a:rPr>
              <a:t>Path roots are:</a:t>
            </a:r>
          </a:p>
          <a:p>
            <a:r>
              <a:rPr lang="en-US" sz="2400" dirty="0">
                <a:latin typeface="Consolas" panose="020B0609020204030204" pitchFamily="49" charset="0"/>
              </a:rPr>
              <a:t>Global</a:t>
            </a:r>
            <a:r>
              <a:rPr lang="en-US" sz="2400" dirty="0">
                <a:solidFill>
                  <a:schemeClr val="tx1">
                    <a:lumMod val="50000"/>
                    <a:lumOff val="50000"/>
                  </a:schemeClr>
                </a:solidFill>
                <a:latin typeface="Consolas" panose="020B0609020204030204" pitchFamily="49" charset="0"/>
              </a:rPr>
              <a:t>, or in </a:t>
            </a:r>
            <a:r>
              <a:rPr lang="en-US" sz="2400" dirty="0">
                <a:latin typeface="Consolas" panose="020B0609020204030204" pitchFamily="49" charset="0"/>
              </a:rPr>
              <a:t>Stack Frame Context </a:t>
            </a:r>
            <a:r>
              <a:rPr lang="en-US" sz="2400" dirty="0">
                <a:solidFill>
                  <a:schemeClr val="tx1">
                    <a:lumMod val="50000"/>
                    <a:lumOff val="50000"/>
                  </a:schemeClr>
                </a:solidFill>
                <a:latin typeface="Consolas" panose="020B0609020204030204" pitchFamily="49" charset="0"/>
              </a:rPr>
              <a:t>down-level of </a:t>
            </a:r>
            <a:r>
              <a:rPr lang="en-US" sz="2400" dirty="0">
                <a:latin typeface="Consolas" panose="020B0609020204030204" pitchFamily="49" charset="0"/>
              </a:rPr>
              <a:t>global-root-frame</a:t>
            </a:r>
            <a:r>
              <a:rPr lang="en-US" sz="2400" dirty="0">
                <a:solidFill>
                  <a:schemeClr val="tx1">
                    <a:lumMod val="50000"/>
                    <a:lumOff val="50000"/>
                  </a:schemeClr>
                </a:solidFill>
                <a:latin typeface="Consolas" panose="020B0609020204030204" pitchFamily="49" charset="0"/>
              </a:rPr>
              <a:t>.</a:t>
            </a:r>
          </a:p>
        </p:txBody>
      </p:sp>
      <p:cxnSp>
        <p:nvCxnSpPr>
          <p:cNvPr id="6" name="Straight Connector 5"/>
          <p:cNvCxnSpPr/>
          <p:nvPr/>
        </p:nvCxnSpPr>
        <p:spPr>
          <a:xfrm>
            <a:off x="1612669" y="2959327"/>
            <a:ext cx="3707476" cy="0"/>
          </a:xfrm>
          <a:prstGeom prst="line">
            <a:avLst/>
          </a:prstGeom>
          <a:ln w="76200">
            <a:solidFill>
              <a:schemeClr val="accent6"/>
            </a:solidFill>
          </a:ln>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1612669" y="4059378"/>
            <a:ext cx="3707476" cy="0"/>
          </a:xfrm>
          <a:prstGeom prst="line">
            <a:avLst/>
          </a:prstGeom>
          <a:ln w="76200">
            <a:solidFill>
              <a:schemeClr val="accent6"/>
            </a:solidFill>
          </a:ln>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a:off x="931026" y="3269953"/>
            <a:ext cx="483525"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931026" y="2189448"/>
            <a:ext cx="483525"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r>
              <a:rPr lang="en-US"/>
              <a:t>11/17/2017</a:t>
            </a:r>
          </a:p>
        </p:txBody>
      </p:sp>
      <p:sp>
        <p:nvSpPr>
          <p:cNvPr id="7" name="Footer Placeholder 6"/>
          <p:cNvSpPr>
            <a:spLocks noGrp="1"/>
          </p:cNvSpPr>
          <p:nvPr>
            <p:ph type="ftr" sz="quarter" idx="11"/>
          </p:nvPr>
        </p:nvSpPr>
        <p:spPr/>
        <p:txBody>
          <a:bodyPr/>
          <a:lstStyle/>
          <a:p>
            <a:r>
              <a:rPr lang="en-US"/>
              <a:t>TSL Talk by David Simmons, Smallscript Corp (c) 2017</a:t>
            </a:r>
            <a:endParaRPr lang="en-US" dirty="0"/>
          </a:p>
        </p:txBody>
      </p:sp>
      <p:sp>
        <p:nvSpPr>
          <p:cNvPr id="10" name="Slide Number Placeholder 9"/>
          <p:cNvSpPr>
            <a:spLocks noGrp="1"/>
          </p:cNvSpPr>
          <p:nvPr>
            <p:ph type="sldNum" sz="quarter" idx="12"/>
          </p:nvPr>
        </p:nvSpPr>
        <p:spPr/>
        <p:txBody>
          <a:bodyPr/>
          <a:lstStyle/>
          <a:p>
            <a:fld id="{105BAA42-C468-4EF5-AA42-7CC2BF194DB1}" type="slidenum">
              <a:rPr lang="en-US" smtClean="0"/>
              <a:t>68</a:t>
            </a:fld>
            <a:endParaRPr lang="en-US"/>
          </a:p>
        </p:txBody>
      </p:sp>
    </p:spTree>
    <p:extLst>
      <p:ext uri="{BB962C8B-B14F-4D97-AF65-F5344CB8AC3E}">
        <p14:creationId xmlns:p14="http://schemas.microsoft.com/office/powerpoint/2010/main" val="1605789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20950" y="1943894"/>
            <a:ext cx="1320800" cy="13255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a:t>Variable Path Expressions</a:t>
            </a:r>
            <a:br>
              <a:rPr lang="en-US" dirty="0"/>
            </a:br>
            <a:r>
              <a:rPr lang="en-US" sz="1800" i="1" dirty="0">
                <a:solidFill>
                  <a:schemeClr val="bg1">
                    <a:lumMod val="50000"/>
                  </a:schemeClr>
                </a:solidFill>
              </a:rPr>
              <a:t>JSON Expressions and TCL quirks mode support</a:t>
            </a:r>
          </a:p>
        </p:txBody>
      </p:sp>
      <p:sp>
        <p:nvSpPr>
          <p:cNvPr id="9" name="Rectangle 8"/>
          <p:cNvSpPr/>
          <p:nvPr/>
        </p:nvSpPr>
        <p:spPr>
          <a:xfrm>
            <a:off x="2051050" y="1943894"/>
            <a:ext cx="304800" cy="1325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Rectangle 9"/>
          <p:cNvSpPr/>
          <p:nvPr/>
        </p:nvSpPr>
        <p:spPr>
          <a:xfrm>
            <a:off x="3949700" y="1943894"/>
            <a:ext cx="431800" cy="132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30324" y="1943894"/>
            <a:ext cx="409575" cy="1325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p:cNvSpPr txBox="1"/>
          <p:nvPr/>
        </p:nvSpPr>
        <p:spPr>
          <a:xfrm>
            <a:off x="838200" y="1758950"/>
            <a:ext cx="10471150" cy="5201424"/>
          </a:xfrm>
          <a:prstGeom prst="rect">
            <a:avLst/>
          </a:prstGeom>
          <a:noFill/>
        </p:spPr>
        <p:txBody>
          <a:bodyPr wrap="square" rtlCol="0">
            <a:spAutoFit/>
          </a:bodyPr>
          <a:lstStyle/>
          <a:p>
            <a:pPr>
              <a:tabLst>
                <a:tab pos="457200" algn="l"/>
                <a:tab pos="1200150" algn="l"/>
                <a:tab pos="1657350" algn="l"/>
                <a:tab pos="2743200" algn="ctr"/>
                <a:tab pos="3086100" algn="l"/>
              </a:tabLst>
            </a:pPr>
            <a:r>
              <a:rPr lang="en-US" dirty="0"/>
              <a:t>				…</a:t>
            </a:r>
          </a:p>
          <a:p>
            <a:pPr>
              <a:tabLst>
                <a:tab pos="457200" algn="l"/>
                <a:tab pos="1200150" algn="l"/>
                <a:tab pos="1657350" algn="l"/>
                <a:tab pos="2743200" algn="ctr"/>
                <a:tab pos="3086100" algn="l"/>
              </a:tabLst>
            </a:pPr>
            <a:r>
              <a:rPr lang="en-US" dirty="0">
                <a:latin typeface="Consolas" panose="020B0609020204030204" pitchFamily="49" charset="0"/>
              </a:rPr>
              <a:t>$	&amp;	::	</a:t>
            </a:r>
            <a:r>
              <a:rPr lang="en-US" i="1" dirty="0">
                <a:solidFill>
                  <a:schemeClr val="bg1">
                    <a:lumMod val="50000"/>
                  </a:schemeClr>
                </a:solidFill>
              </a:rPr>
              <a:t>identifier</a:t>
            </a:r>
            <a:r>
              <a:rPr lang="en-US" dirty="0">
                <a:latin typeface="Consolas" panose="020B0609020204030204" pitchFamily="49" charset="0"/>
              </a:rPr>
              <a:t>	.	(…)</a:t>
            </a:r>
          </a:p>
          <a:p>
            <a:pPr>
              <a:tabLst>
                <a:tab pos="457200" algn="l"/>
                <a:tab pos="1200150" algn="l"/>
                <a:tab pos="1657350" algn="l"/>
                <a:tab pos="2743200" algn="ctr"/>
                <a:tab pos="3086100" algn="l"/>
              </a:tabLst>
            </a:pPr>
            <a:r>
              <a:rPr lang="en-US" dirty="0">
                <a:latin typeface="Consolas" panose="020B0609020204030204" pitchFamily="49" charset="0"/>
              </a:rPr>
              <a:t>	&amp;&amp;	^	 {…}	::	</a:t>
            </a:r>
          </a:p>
          <a:p>
            <a:pPr>
              <a:tabLst>
                <a:tab pos="457200" algn="l"/>
                <a:tab pos="1200150" algn="l"/>
                <a:tab pos="1657350" algn="l"/>
                <a:tab pos="2743200" algn="ctr"/>
                <a:tab pos="3086100" algn="l"/>
              </a:tabLst>
            </a:pPr>
            <a:r>
              <a:rPr lang="en-US" dirty="0">
                <a:latin typeface="Consolas" panose="020B0609020204030204" pitchFamily="49" charset="0"/>
              </a:rPr>
              <a:t>		.	 […]</a:t>
            </a:r>
          </a:p>
          <a:p>
            <a:pPr>
              <a:tabLst>
                <a:tab pos="457200" algn="l"/>
                <a:tab pos="1200150" algn="l"/>
                <a:tab pos="1657350" algn="l"/>
                <a:tab pos="2743200" algn="ctr"/>
                <a:tab pos="3086100" algn="l"/>
              </a:tabLst>
            </a:pPr>
            <a:r>
              <a:rPr lang="en-US" sz="2000" u="sng" dirty="0">
                <a:solidFill>
                  <a:schemeClr val="accent6">
                    <a:lumMod val="75000"/>
                  </a:schemeClr>
                </a:solidFill>
              </a:rPr>
              <a:t>Examples</a:t>
            </a:r>
            <a:r>
              <a:rPr lang="en-US" sz="2000" dirty="0">
                <a:solidFill>
                  <a:schemeClr val="accent6">
                    <a:lumMod val="75000"/>
                  </a:schemeClr>
                </a:solidFill>
              </a:rPr>
              <a:t>:</a:t>
            </a:r>
          </a:p>
          <a:p>
            <a:pPr>
              <a:tabLst>
                <a:tab pos="457200" algn="l"/>
                <a:tab pos="1200150" algn="l"/>
                <a:tab pos="1657350" algn="l"/>
                <a:tab pos="2743200" algn="ctr"/>
                <a:tab pos="3086100" algn="l"/>
              </a:tabLst>
            </a:pPr>
            <a:endParaRPr lang="en-US" sz="800" dirty="0"/>
          </a:p>
          <a:p>
            <a:pPr>
              <a:spcAft>
                <a:spcPts val="600"/>
              </a:spcAft>
            </a:pPr>
            <a:r>
              <a:rPr lang="en-US" dirty="0">
                <a:latin typeface="Consolas" panose="020B0609020204030204" pitchFamily="49" charset="0"/>
              </a:rPr>
              <a:t>$[putl "Hello"]</a:t>
            </a:r>
            <a:r>
              <a:rPr lang="en-US" u="wavyHeavy" baseline="30000" dirty="0">
                <a:solidFill>
                  <a:schemeClr val="accent1"/>
                </a:solidFill>
                <a:uFill>
                  <a:solidFill>
                    <a:schemeClr val="accent1"/>
                  </a:solidFill>
                </a:uFill>
                <a:latin typeface="Consolas" panose="020B0609020204030204" pitchFamily="49" charset="0"/>
              </a:rPr>
              <a:t>1</a:t>
            </a:r>
            <a:r>
              <a:rPr lang="en-US" dirty="0"/>
              <a:t>		</a:t>
            </a:r>
            <a:r>
              <a:rPr lang="en-US" dirty="0">
                <a:latin typeface="Consolas" panose="020B0609020204030204" pitchFamily="49" charset="0"/>
              </a:rPr>
              <a:t>${putl "Hello"}</a:t>
            </a:r>
            <a:r>
              <a:rPr lang="en-US" baseline="30000" dirty="0">
                <a:solidFill>
                  <a:srgbClr val="C00000"/>
                </a:solidFill>
              </a:rPr>
              <a:t> </a:t>
            </a:r>
            <a:r>
              <a:rPr lang="en-US" sz="2400" baseline="30000" dirty="0">
                <a:solidFill>
                  <a:srgbClr val="C00000"/>
                </a:solidFill>
              </a:rPr>
              <a:t>†</a:t>
            </a:r>
            <a:r>
              <a:rPr lang="en-US" baseline="30000" dirty="0">
                <a:solidFill>
                  <a:srgbClr val="C00000"/>
                </a:solidFill>
              </a:rPr>
              <a:t> </a:t>
            </a:r>
            <a:r>
              <a:rPr lang="en-US" dirty="0">
                <a:latin typeface="Consolas" panose="020B0609020204030204" pitchFamily="49" charset="0"/>
              </a:rPr>
              <a:t>		$(17 + 5 % 3)</a:t>
            </a:r>
            <a:r>
              <a:rPr lang="en-US" u="wavyHeavy" baseline="30000" dirty="0">
                <a:solidFill>
                  <a:schemeClr val="accent1"/>
                </a:solidFill>
                <a:uFill>
                  <a:solidFill>
                    <a:schemeClr val="accent1"/>
                  </a:solidFill>
                </a:uFill>
                <a:latin typeface="Consolas" panose="020B0609020204030204" pitchFamily="49" charset="0"/>
              </a:rPr>
              <a:t>3</a:t>
            </a:r>
            <a:endParaRPr lang="en-US" dirty="0">
              <a:latin typeface="Consolas" panose="020B0609020204030204" pitchFamily="49" charset="0"/>
            </a:endParaRPr>
          </a:p>
          <a:p>
            <a:pPr>
              <a:spcAft>
                <a:spcPts val="600"/>
              </a:spcAft>
            </a:pPr>
            <a:r>
              <a:rPr lang="en-US" dirty="0"/>
              <a:t>$::</a:t>
            </a:r>
            <a:r>
              <a:rPr lang="en-US" i="1" dirty="0">
                <a:solidFill>
                  <a:schemeClr val="bg1">
                    <a:lumMod val="50000"/>
                  </a:schemeClr>
                </a:solidFill>
              </a:rPr>
              <a:t>identifier-expr</a:t>
            </a:r>
            <a:r>
              <a:rPr lang="en-US" i="1" dirty="0"/>
              <a:t>			</a:t>
            </a:r>
            <a:r>
              <a:rPr lang="en-US" dirty="0"/>
              <a:t>$^</a:t>
            </a:r>
            <a:r>
              <a:rPr lang="en-US" i="1" dirty="0">
                <a:solidFill>
                  <a:schemeClr val="bg1">
                    <a:lumMod val="50000"/>
                  </a:schemeClr>
                </a:solidFill>
              </a:rPr>
              <a:t>identifier-expr</a:t>
            </a:r>
            <a:r>
              <a:rPr lang="en-US" i="1" dirty="0"/>
              <a:t>			</a:t>
            </a:r>
            <a:r>
              <a:rPr lang="en-US" dirty="0"/>
              <a:t>$</a:t>
            </a:r>
            <a:r>
              <a:rPr lang="en-US" i="1" dirty="0">
                <a:solidFill>
                  <a:schemeClr val="bg1">
                    <a:lumMod val="50000"/>
                  </a:schemeClr>
                </a:solidFill>
              </a:rPr>
              <a:t>identifier-expr</a:t>
            </a:r>
          </a:p>
          <a:p>
            <a:pPr>
              <a:spcAft>
                <a:spcPts val="600"/>
              </a:spcAft>
            </a:pPr>
            <a:r>
              <a:rPr lang="en-US" dirty="0"/>
              <a:t>$</a:t>
            </a:r>
            <a:r>
              <a:rPr lang="en-US" i="1" dirty="0">
                <a:solidFill>
                  <a:schemeClr val="bg1">
                    <a:lumMod val="50000"/>
                  </a:schemeClr>
                </a:solidFill>
              </a:rPr>
              <a:t>identifier</a:t>
            </a:r>
            <a:r>
              <a:rPr lang="en-US" dirty="0"/>
              <a:t>.{</a:t>
            </a:r>
            <a:r>
              <a:rPr lang="en-US" i="1" dirty="0">
                <a:solidFill>
                  <a:schemeClr val="bg1">
                    <a:lumMod val="50000"/>
                  </a:schemeClr>
                </a:solidFill>
              </a:rPr>
              <a:t>literal-key</a:t>
            </a:r>
            <a:r>
              <a:rPr lang="en-US" dirty="0"/>
              <a:t>}.[</a:t>
            </a:r>
            <a:r>
              <a:rPr lang="en-US" i="1" dirty="0">
                <a:solidFill>
                  <a:schemeClr val="bg1">
                    <a:lumMod val="50000"/>
                  </a:schemeClr>
                </a:solidFill>
              </a:rPr>
              <a:t>expr-key</a:t>
            </a:r>
            <a:r>
              <a:rPr lang="en-US" dirty="0"/>
              <a:t>]	$a.b[3]	$a::b[3] 	 $a.b::[3] 		$a{b}[3]["z"]	</a:t>
            </a:r>
          </a:p>
          <a:p>
            <a:pPr>
              <a:spcAft>
                <a:spcPts val="600"/>
              </a:spcAft>
            </a:pPr>
            <a:r>
              <a:rPr lang="en-US" dirty="0"/>
              <a:t>$</a:t>
            </a:r>
            <a:r>
              <a:rPr lang="en-US" i="1" dirty="0">
                <a:solidFill>
                  <a:schemeClr val="bg1">
                    <a:lumMod val="50000"/>
                  </a:schemeClr>
                </a:solidFill>
              </a:rPr>
              <a:t>receiver-path-expr</a:t>
            </a:r>
            <a:r>
              <a:rPr lang="en-US" dirty="0"/>
              <a:t>::</a:t>
            </a:r>
            <a:r>
              <a:rPr lang="en-US" i="1" dirty="0">
                <a:solidFill>
                  <a:schemeClr val="bg1">
                    <a:lumMod val="50000"/>
                  </a:schemeClr>
                </a:solidFill>
              </a:rPr>
              <a:t>namespace-expr</a:t>
            </a:r>
            <a:r>
              <a:rPr lang="en-US" dirty="0"/>
              <a:t>(</a:t>
            </a:r>
            <a:r>
              <a:rPr lang="en-US" i="1" dirty="0">
                <a:solidFill>
                  <a:schemeClr val="bg1">
                    <a:lumMod val="50000"/>
                  </a:schemeClr>
                </a:solidFill>
              </a:rPr>
              <a:t>?invoke-expr-param?, …</a:t>
            </a:r>
            <a:r>
              <a:rPr lang="en-US" dirty="0"/>
              <a:t>)</a:t>
            </a:r>
          </a:p>
          <a:p>
            <a:pPr>
              <a:tabLst>
                <a:tab pos="457200" algn="l"/>
                <a:tab pos="1200150" algn="l"/>
                <a:tab pos="1657350" algn="l"/>
                <a:tab pos="2743200" algn="ctr"/>
                <a:tab pos="3086100" algn="l"/>
              </a:tabLst>
            </a:pPr>
            <a:r>
              <a:rPr lang="en-US" sz="2400" u="sng" dirty="0">
                <a:solidFill>
                  <a:schemeClr val="accent5">
                    <a:lumMod val="75000"/>
                  </a:schemeClr>
                </a:solidFill>
              </a:rPr>
              <a:t>Cases of Note</a:t>
            </a:r>
            <a:r>
              <a:rPr lang="en-US" sz="2400" dirty="0">
                <a:solidFill>
                  <a:schemeClr val="accent5">
                    <a:lumMod val="75000"/>
                  </a:schemeClr>
                </a:solidFill>
              </a:rPr>
              <a:t>:</a:t>
            </a:r>
          </a:p>
          <a:p>
            <a:pPr>
              <a:tabLst>
                <a:tab pos="457200" algn="l"/>
                <a:tab pos="1200150" algn="l"/>
                <a:tab pos="1657350" algn="l"/>
                <a:tab pos="2743200" algn="ctr"/>
                <a:tab pos="3086100" algn="l"/>
              </a:tabLst>
            </a:pPr>
            <a:endParaRPr lang="en-US" sz="800" u="sng" dirty="0">
              <a:solidFill>
                <a:schemeClr val="accent5">
                  <a:lumMod val="75000"/>
                </a:schemeClr>
              </a:solidFill>
            </a:endParaRPr>
          </a:p>
          <a:p>
            <a:pPr marL="3887788" indent="-3887788"/>
            <a:r>
              <a:rPr lang="en-US" dirty="0">
                <a:latin typeface="Consolas" panose="020B0609020204030204" pitchFamily="49" charset="0"/>
              </a:rPr>
              <a:t>&amp;{</a:t>
            </a:r>
            <a:r>
              <a:rPr lang="en-US" dirty="0"/>
              <a:t> </a:t>
            </a:r>
            <a:r>
              <a:rPr lang="en-US" i="1" dirty="0">
                <a:solidFill>
                  <a:schemeClr val="bg1">
                    <a:lumMod val="50000"/>
                  </a:schemeClr>
                </a:solidFill>
              </a:rPr>
              <a:t>… JSON pojo …</a:t>
            </a:r>
            <a:r>
              <a:rPr lang="en-US" dirty="0"/>
              <a:t> </a:t>
            </a:r>
            <a:r>
              <a:rPr lang="en-US" dirty="0">
                <a:latin typeface="Consolas" panose="020B0609020204030204" pitchFamily="49" charset="0"/>
              </a:rPr>
              <a:t>}</a:t>
            </a:r>
            <a:r>
              <a:rPr lang="en-US" dirty="0"/>
              <a:t>	</a:t>
            </a:r>
            <a:r>
              <a:rPr lang="en-US" b="1" dirty="0">
                <a:solidFill>
                  <a:schemeClr val="accent5">
                    <a:lumMod val="75000"/>
                  </a:schemeClr>
                </a:solidFill>
              </a:rPr>
              <a:t>JSON</a:t>
            </a:r>
            <a:r>
              <a:rPr lang="en-US" dirty="0"/>
              <a:t> pojo supporting TSL </a:t>
            </a:r>
            <a:r>
              <a:rPr lang="en-US" b="1" dirty="0">
                <a:latin typeface="Consolas" panose="020B0609020204030204" pitchFamily="49" charset="0"/>
              </a:rPr>
              <a:t>eval</a:t>
            </a:r>
            <a:r>
              <a:rPr lang="en-US" dirty="0"/>
              <a:t> </a:t>
            </a:r>
            <a:r>
              <a:rPr lang="en-US" i="1" dirty="0"/>
              <a:t>expr</a:t>
            </a:r>
            <a:r>
              <a:rPr lang="en-US" dirty="0"/>
              <a:t> extensions and auto-conversion. </a:t>
            </a:r>
          </a:p>
          <a:p>
            <a:pPr marL="3887788" indent="-3887788"/>
            <a:r>
              <a:rPr lang="en-US" dirty="0">
                <a:latin typeface="Consolas" panose="020B0609020204030204" pitchFamily="49" charset="0"/>
              </a:rPr>
              <a:t>&amp;[</a:t>
            </a:r>
            <a:r>
              <a:rPr lang="en-US" dirty="0"/>
              <a:t> </a:t>
            </a:r>
            <a:r>
              <a:rPr lang="en-US" i="1" dirty="0">
                <a:solidFill>
                  <a:schemeClr val="bg1">
                    <a:lumMod val="50000"/>
                  </a:schemeClr>
                </a:solidFill>
              </a:rPr>
              <a:t>… JSON poja …</a:t>
            </a:r>
            <a:r>
              <a:rPr lang="en-US" dirty="0"/>
              <a:t> </a:t>
            </a:r>
            <a:r>
              <a:rPr lang="en-US" dirty="0">
                <a:latin typeface="Consolas" panose="020B0609020204030204" pitchFamily="49" charset="0"/>
              </a:rPr>
              <a:t>]</a:t>
            </a:r>
            <a:r>
              <a:rPr lang="en-US" dirty="0"/>
              <a:t>	</a:t>
            </a:r>
            <a:r>
              <a:rPr lang="en-US" b="1" dirty="0">
                <a:solidFill>
                  <a:schemeClr val="accent5">
                    <a:lumMod val="75000"/>
                  </a:schemeClr>
                </a:solidFill>
              </a:rPr>
              <a:t>JSON</a:t>
            </a:r>
            <a:r>
              <a:rPr lang="en-US" dirty="0"/>
              <a:t> poja supporting TSL </a:t>
            </a:r>
            <a:r>
              <a:rPr lang="en-US" b="1" dirty="0">
                <a:latin typeface="Consolas" panose="020B0609020204030204" pitchFamily="49" charset="0"/>
              </a:rPr>
              <a:t>eval</a:t>
            </a:r>
            <a:r>
              <a:rPr lang="en-US" dirty="0"/>
              <a:t> </a:t>
            </a:r>
            <a:r>
              <a:rPr lang="en-US" i="1" dirty="0"/>
              <a:t>expr</a:t>
            </a:r>
            <a:r>
              <a:rPr lang="en-US" dirty="0"/>
              <a:t> extensions.</a:t>
            </a:r>
          </a:p>
          <a:p>
            <a:pPr marL="3084513" indent="-3084513"/>
            <a:endParaRPr lang="en-US" dirty="0"/>
          </a:p>
          <a:p>
            <a:pPr marL="3887788" indent="-3887788"/>
            <a:r>
              <a:rPr lang="en-US" dirty="0">
                <a:latin typeface="Consolas" panose="020B0609020204030204" pitchFamily="49" charset="0"/>
              </a:rPr>
              <a:t>var </a:t>
            </a:r>
            <a:r>
              <a:rPr lang="en-US" i="1" dirty="0">
                <a:solidFill>
                  <a:schemeClr val="bg1">
                    <a:lumMod val="50000"/>
                  </a:schemeClr>
                </a:solidFill>
              </a:rPr>
              <a:t>identifier-path</a:t>
            </a:r>
            <a:r>
              <a:rPr lang="en-US" dirty="0">
                <a:latin typeface="Consolas" panose="020B0609020204030204" pitchFamily="49" charset="0"/>
              </a:rPr>
              <a:t> = &amp;&amp;</a:t>
            </a:r>
            <a:r>
              <a:rPr lang="en-US" i="1" dirty="0">
                <a:solidFill>
                  <a:schemeClr val="bg1">
                    <a:lumMod val="50000"/>
                  </a:schemeClr>
                </a:solidFill>
              </a:rPr>
              <a:t>var-ref-path</a:t>
            </a:r>
            <a:r>
              <a:rPr lang="en-US" dirty="0">
                <a:latin typeface="Consolas" panose="020B0609020204030204" pitchFamily="49" charset="0"/>
              </a:rPr>
              <a:t>;	</a:t>
            </a:r>
            <a:r>
              <a:rPr lang="en-US" b="1" dirty="0">
                <a:solidFill>
                  <a:schemeClr val="accent5">
                    <a:lumMod val="75000"/>
                  </a:schemeClr>
                </a:solidFill>
              </a:rPr>
              <a:t>Binds two variables</a:t>
            </a:r>
            <a:r>
              <a:rPr lang="en-US" dirty="0"/>
              <a:t>, as opposed to assignment.</a:t>
            </a:r>
          </a:p>
          <a:p>
            <a:pPr marL="3084513" indent="-3084513"/>
            <a:endParaRPr lang="en-US" dirty="0"/>
          </a:p>
        </p:txBody>
      </p:sp>
      <p:sp>
        <p:nvSpPr>
          <p:cNvPr id="3" name="Date Placeholder 2"/>
          <p:cNvSpPr>
            <a:spLocks noGrp="1"/>
          </p:cNvSpPr>
          <p:nvPr>
            <p:ph type="dt" sz="half" idx="10"/>
          </p:nvPr>
        </p:nvSpPr>
        <p:spPr/>
        <p:txBody>
          <a:bodyPr/>
          <a:lstStyle/>
          <a:p>
            <a:r>
              <a:rPr lang="en-US"/>
              <a:t>11/17/2017</a:t>
            </a:r>
          </a:p>
        </p:txBody>
      </p:sp>
      <p:sp>
        <p:nvSpPr>
          <p:cNvPr id="5" name="Footer Placeholder 4"/>
          <p:cNvSpPr>
            <a:spLocks noGrp="1"/>
          </p:cNvSpPr>
          <p:nvPr>
            <p:ph type="ftr" sz="quarter" idx="11"/>
          </p:nvPr>
        </p:nvSpPr>
        <p:spPr/>
        <p:txBody>
          <a:bodyPr/>
          <a:lstStyle/>
          <a:p>
            <a:r>
              <a:rPr lang="en-US"/>
              <a:t>TSL Talk by David Simmons, Smallscript Corp (c) 2017</a:t>
            </a:r>
            <a:endParaRPr lang="en-US" dirty="0"/>
          </a:p>
        </p:txBody>
      </p:sp>
      <p:sp>
        <p:nvSpPr>
          <p:cNvPr id="6" name="Slide Number Placeholder 5"/>
          <p:cNvSpPr>
            <a:spLocks noGrp="1"/>
          </p:cNvSpPr>
          <p:nvPr>
            <p:ph type="sldNum" sz="quarter" idx="12"/>
          </p:nvPr>
        </p:nvSpPr>
        <p:spPr/>
        <p:txBody>
          <a:bodyPr/>
          <a:lstStyle/>
          <a:p>
            <a:fld id="{105BAA42-C468-4EF5-AA42-7CC2BF194DB1}" type="slidenum">
              <a:rPr lang="en-US" smtClean="0"/>
              <a:t>69</a:t>
            </a:fld>
            <a:endParaRPr lang="en-US"/>
          </a:p>
        </p:txBody>
      </p:sp>
    </p:spTree>
    <p:extLst>
      <p:ext uri="{BB962C8B-B14F-4D97-AF65-F5344CB8AC3E}">
        <p14:creationId xmlns:p14="http://schemas.microsoft.com/office/powerpoint/2010/main" val="8370529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3058126" y="1379964"/>
            <a:ext cx="5774338" cy="4247317"/>
          </a:xfrm>
          <a:prstGeom prst="rect">
            <a:avLst/>
          </a:prstGeom>
          <a:noFill/>
        </p:spPr>
        <p:txBody>
          <a:bodyPr wrap="none" rtlCol="0" anchor="ctr">
            <a:spAutoFit/>
          </a:bodyPr>
          <a:lstStyle/>
          <a:p>
            <a:pPr algn="ctr"/>
            <a:r>
              <a:rPr lang="en-US" sz="7200" dirty="0"/>
              <a:t>DEMO</a:t>
            </a:r>
          </a:p>
          <a:p>
            <a:pPr algn="ctr"/>
            <a:endParaRPr lang="en-US" sz="7200" dirty="0"/>
          </a:p>
          <a:p>
            <a:pPr algn="ctr"/>
            <a:r>
              <a:rPr lang="en-US" sz="7200" dirty="0">
                <a:solidFill>
                  <a:schemeClr val="bg1"/>
                </a:solidFill>
                <a:latin typeface="Consolas" panose="020B0609020204030204" pitchFamily="49" charset="0"/>
              </a:rPr>
              <a:t>var sharing</a:t>
            </a:r>
          </a:p>
          <a:p>
            <a:pPr algn="ctr"/>
            <a:r>
              <a:rPr lang="en-US" sz="5400" i="1" dirty="0"/>
              <a:t>Script Example</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70</a:t>
            </a:fld>
            <a:endParaRPr lang="en-US"/>
          </a:p>
        </p:txBody>
      </p:sp>
    </p:spTree>
    <p:extLst>
      <p:ext uri="{BB962C8B-B14F-4D97-AF65-F5344CB8AC3E}">
        <p14:creationId xmlns:p14="http://schemas.microsoft.com/office/powerpoint/2010/main" val="7902251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9919121" y="3693263"/>
            <a:ext cx="1271682" cy="2671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a:t>Object Model</a:t>
            </a:r>
          </a:p>
        </p:txBody>
      </p:sp>
      <p:sp>
        <p:nvSpPr>
          <p:cNvPr id="5" name="Rectangle: Diagonal Corners Rounded 4"/>
          <p:cNvSpPr/>
          <p:nvPr/>
        </p:nvSpPr>
        <p:spPr>
          <a:xfrm>
            <a:off x="5966813" y="1194068"/>
            <a:ext cx="5386987" cy="1271682"/>
          </a:xfrm>
          <a:prstGeom prst="round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Rectangle 3"/>
          <p:cNvSpPr/>
          <p:nvPr/>
        </p:nvSpPr>
        <p:spPr>
          <a:xfrm>
            <a:off x="8008570" y="1563401"/>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C/C++ Structured Storage</a:t>
            </a:r>
          </a:p>
        </p:txBody>
      </p:sp>
      <p:sp>
        <p:nvSpPr>
          <p:cNvPr id="6" name="Rectangle 5"/>
          <p:cNvSpPr/>
          <p:nvPr/>
        </p:nvSpPr>
        <p:spPr>
          <a:xfrm>
            <a:off x="6218627" y="1563400"/>
            <a:ext cx="1283793" cy="667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Header</a:t>
            </a:r>
          </a:p>
        </p:txBody>
      </p:sp>
      <p:sp>
        <p:nvSpPr>
          <p:cNvPr id="7" name="Rectangle 6"/>
          <p:cNvSpPr/>
          <p:nvPr/>
        </p:nvSpPr>
        <p:spPr>
          <a:xfrm>
            <a:off x="9798513" y="1563401"/>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Slots</a:t>
            </a:r>
          </a:p>
        </p:txBody>
      </p:sp>
      <p:sp>
        <p:nvSpPr>
          <p:cNvPr id="8" name="TextBox 7"/>
          <p:cNvSpPr txBox="1"/>
          <p:nvPr/>
        </p:nvSpPr>
        <p:spPr>
          <a:xfrm flipH="1">
            <a:off x="5798061" y="1125470"/>
            <a:ext cx="1104851" cy="369332"/>
          </a:xfrm>
          <a:prstGeom prst="rect">
            <a:avLst/>
          </a:prstGeom>
          <a:noFill/>
        </p:spPr>
        <p:txBody>
          <a:bodyPr wrap="square" rtlCol="0" anchor="ctr">
            <a:spAutoFit/>
          </a:bodyPr>
          <a:lstStyle/>
          <a:p>
            <a:pPr algn="ctr"/>
            <a:r>
              <a:rPr lang="en-US" i="1" dirty="0">
                <a:solidFill>
                  <a:schemeClr val="bg1"/>
                </a:solidFill>
              </a:rPr>
              <a:t>Object</a:t>
            </a:r>
          </a:p>
        </p:txBody>
      </p:sp>
      <p:grpSp>
        <p:nvGrpSpPr>
          <p:cNvPr id="10" name="Group 9"/>
          <p:cNvGrpSpPr/>
          <p:nvPr/>
        </p:nvGrpSpPr>
        <p:grpSpPr>
          <a:xfrm>
            <a:off x="347290" y="5073639"/>
            <a:ext cx="5555739" cy="1340280"/>
            <a:chOff x="669448" y="2196207"/>
            <a:chExt cx="5555739" cy="1340280"/>
          </a:xfrm>
        </p:grpSpPr>
        <p:sp>
          <p:nvSpPr>
            <p:cNvPr id="11" name="Rectangle: Diagonal Corners Rounded 10"/>
            <p:cNvSpPr/>
            <p:nvPr/>
          </p:nvSpPr>
          <p:spPr>
            <a:xfrm>
              <a:off x="838200" y="2264805"/>
              <a:ext cx="5386987" cy="1271682"/>
            </a:xfrm>
            <a:prstGeom prst="round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2" name="Rectangle 11"/>
            <p:cNvSpPr/>
            <p:nvPr/>
          </p:nvSpPr>
          <p:spPr>
            <a:xfrm>
              <a:off x="2879957" y="2634138"/>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C/C++ Structured Storage</a:t>
              </a:r>
            </a:p>
          </p:txBody>
        </p:sp>
        <p:sp>
          <p:nvSpPr>
            <p:cNvPr id="13" name="Rectangle 12"/>
            <p:cNvSpPr/>
            <p:nvPr/>
          </p:nvSpPr>
          <p:spPr>
            <a:xfrm>
              <a:off x="1090014" y="2634137"/>
              <a:ext cx="1283793" cy="667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Header</a:t>
              </a:r>
            </a:p>
          </p:txBody>
        </p:sp>
        <p:sp>
          <p:nvSpPr>
            <p:cNvPr id="14" name="Rectangle 13"/>
            <p:cNvSpPr/>
            <p:nvPr/>
          </p:nvSpPr>
          <p:spPr>
            <a:xfrm>
              <a:off x="4669900" y="2634138"/>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Slots</a:t>
              </a:r>
            </a:p>
          </p:txBody>
        </p:sp>
        <p:sp>
          <p:nvSpPr>
            <p:cNvPr id="15" name="TextBox 14"/>
            <p:cNvSpPr txBox="1"/>
            <p:nvPr/>
          </p:nvSpPr>
          <p:spPr>
            <a:xfrm flipH="1">
              <a:off x="669448" y="2196207"/>
              <a:ext cx="1104851" cy="369332"/>
            </a:xfrm>
            <a:prstGeom prst="rect">
              <a:avLst/>
            </a:prstGeom>
            <a:noFill/>
          </p:spPr>
          <p:txBody>
            <a:bodyPr wrap="square" rtlCol="0" anchor="ctr">
              <a:spAutoFit/>
            </a:bodyPr>
            <a:lstStyle/>
            <a:p>
              <a:pPr algn="ctr"/>
              <a:r>
                <a:rPr lang="en-US" i="1" dirty="0">
                  <a:solidFill>
                    <a:schemeClr val="bg1"/>
                  </a:solidFill>
                </a:rPr>
                <a:t>Object</a:t>
              </a:r>
            </a:p>
          </p:txBody>
        </p:sp>
      </p:grpSp>
      <p:sp>
        <p:nvSpPr>
          <p:cNvPr id="16" name="Rectangle: Diagonal Corners Snipped 15"/>
          <p:cNvSpPr/>
          <p:nvPr/>
        </p:nvSpPr>
        <p:spPr>
          <a:xfrm>
            <a:off x="4066192" y="3354708"/>
            <a:ext cx="3672902" cy="1205829"/>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8" name="Rectangle 17"/>
          <p:cNvSpPr/>
          <p:nvPr/>
        </p:nvSpPr>
        <p:spPr>
          <a:xfrm>
            <a:off x="4337683" y="3693263"/>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Key</a:t>
            </a:r>
            <a:br>
              <a:rPr lang="en-US" dirty="0"/>
            </a:br>
            <a:r>
              <a:rPr lang="en-US" i="1" dirty="0"/>
              <a:t>Symbol</a:t>
            </a:r>
          </a:p>
        </p:txBody>
      </p:sp>
      <p:sp>
        <p:nvSpPr>
          <p:cNvPr id="20" name="Rectangle 19"/>
          <p:cNvSpPr/>
          <p:nvPr/>
        </p:nvSpPr>
        <p:spPr>
          <a:xfrm>
            <a:off x="6179603" y="3666468"/>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Value</a:t>
            </a:r>
          </a:p>
          <a:p>
            <a:pPr algn="ctr"/>
            <a:r>
              <a:rPr lang="en-US" i="1" dirty="0"/>
              <a:t>ObjRef</a:t>
            </a:r>
          </a:p>
        </p:txBody>
      </p:sp>
      <p:cxnSp>
        <p:nvCxnSpPr>
          <p:cNvPr id="24" name="Connector: Elbow 23"/>
          <p:cNvCxnSpPr>
            <a:stCxn id="7" idx="2"/>
            <a:endCxn id="18" idx="0"/>
          </p:cNvCxnSpPr>
          <p:nvPr/>
        </p:nvCxnSpPr>
        <p:spPr>
          <a:xfrm rot="5400000">
            <a:off x="6978628" y="231480"/>
            <a:ext cx="1462735" cy="5460830"/>
          </a:xfrm>
          <a:prstGeom prst="bentConnector3">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4" idx="0"/>
            <a:endCxn id="18" idx="2"/>
          </p:cNvCxnSpPr>
          <p:nvPr/>
        </p:nvCxnSpPr>
        <p:spPr>
          <a:xfrm flipH="1" flipV="1">
            <a:off x="4979580" y="4360390"/>
            <a:ext cx="10059" cy="115118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105680" y="3327914"/>
            <a:ext cx="2325893" cy="338554"/>
          </a:xfrm>
          <a:prstGeom prst="rect">
            <a:avLst/>
          </a:prstGeom>
          <a:noFill/>
        </p:spPr>
        <p:txBody>
          <a:bodyPr wrap="none" rtlCol="0">
            <a:spAutoFit/>
          </a:bodyPr>
          <a:lstStyle/>
          <a:p>
            <a:r>
              <a:rPr lang="en-US" sz="1600" dirty="0">
                <a:solidFill>
                  <a:schemeClr val="bg1"/>
                </a:solidFill>
              </a:rPr>
              <a:t>Variable </a:t>
            </a:r>
            <a:r>
              <a:rPr lang="en-US" sz="1600" i="1" dirty="0">
                <a:solidFill>
                  <a:schemeClr val="bg1"/>
                </a:solidFill>
              </a:rPr>
              <a:t>(aka Association)</a:t>
            </a:r>
          </a:p>
        </p:txBody>
      </p:sp>
      <p:sp>
        <p:nvSpPr>
          <p:cNvPr id="31" name="Rectangle: Diagonal Corners Rounded 30"/>
          <p:cNvSpPr/>
          <p:nvPr/>
        </p:nvSpPr>
        <p:spPr>
          <a:xfrm>
            <a:off x="6296379" y="5142237"/>
            <a:ext cx="5386987" cy="1271682"/>
          </a:xfrm>
          <a:prstGeom prst="round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2" name="Rectangle 31"/>
          <p:cNvSpPr/>
          <p:nvPr/>
        </p:nvSpPr>
        <p:spPr>
          <a:xfrm>
            <a:off x="8338136" y="5511570"/>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C/C++ Structured Storage</a:t>
            </a:r>
          </a:p>
        </p:txBody>
      </p:sp>
      <p:sp>
        <p:nvSpPr>
          <p:cNvPr id="33" name="Rectangle 32"/>
          <p:cNvSpPr/>
          <p:nvPr/>
        </p:nvSpPr>
        <p:spPr>
          <a:xfrm>
            <a:off x="6548193" y="5511569"/>
            <a:ext cx="1283793" cy="667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Header</a:t>
            </a:r>
          </a:p>
        </p:txBody>
      </p:sp>
      <p:sp>
        <p:nvSpPr>
          <p:cNvPr id="34" name="Rectangle 33"/>
          <p:cNvSpPr/>
          <p:nvPr/>
        </p:nvSpPr>
        <p:spPr>
          <a:xfrm>
            <a:off x="10128079" y="5511570"/>
            <a:ext cx="1283793" cy="667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Slots</a:t>
            </a:r>
          </a:p>
        </p:txBody>
      </p:sp>
      <p:sp>
        <p:nvSpPr>
          <p:cNvPr id="35" name="TextBox 34"/>
          <p:cNvSpPr txBox="1"/>
          <p:nvPr/>
        </p:nvSpPr>
        <p:spPr>
          <a:xfrm flipH="1">
            <a:off x="6127627" y="5073639"/>
            <a:ext cx="1104851" cy="369332"/>
          </a:xfrm>
          <a:prstGeom prst="rect">
            <a:avLst/>
          </a:prstGeom>
          <a:noFill/>
        </p:spPr>
        <p:txBody>
          <a:bodyPr wrap="square" rtlCol="0" anchor="ctr">
            <a:spAutoFit/>
          </a:bodyPr>
          <a:lstStyle/>
          <a:p>
            <a:pPr algn="ctr"/>
            <a:r>
              <a:rPr lang="en-US" i="1" dirty="0">
                <a:solidFill>
                  <a:schemeClr val="bg1"/>
                </a:solidFill>
              </a:rPr>
              <a:t>Object</a:t>
            </a:r>
          </a:p>
        </p:txBody>
      </p:sp>
      <p:cxnSp>
        <p:nvCxnSpPr>
          <p:cNvPr id="37" name="Connector: Elbow 36"/>
          <p:cNvCxnSpPr>
            <a:endCxn id="31" idx="3"/>
          </p:cNvCxnSpPr>
          <p:nvPr/>
        </p:nvCxnSpPr>
        <p:spPr>
          <a:xfrm>
            <a:off x="7502420" y="4026826"/>
            <a:ext cx="1487453" cy="1115411"/>
          </a:xfrm>
          <a:prstGeom prst="bentConnector2">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18821" y="1349356"/>
            <a:ext cx="4798619" cy="1323439"/>
          </a:xfrm>
          <a:prstGeom prst="rect">
            <a:avLst/>
          </a:prstGeom>
          <a:noFill/>
        </p:spPr>
        <p:txBody>
          <a:bodyPr wrap="square" rtlCol="0" anchor="ctr">
            <a:spAutoFit/>
          </a:bodyPr>
          <a:lstStyle/>
          <a:p>
            <a:r>
              <a:rPr lang="en-US" sz="2000" i="1" dirty="0"/>
              <a:t>Logically, objects reference other objects using </a:t>
            </a:r>
            <a:r>
              <a:rPr lang="en-US" sz="2000" b="1" i="1" dirty="0"/>
              <a:t>key-value</a:t>
            </a:r>
            <a:r>
              <a:rPr lang="en-US" sz="2000" i="1" dirty="0"/>
              <a:t> associations which can be shared. An association can also be called a </a:t>
            </a:r>
            <a:r>
              <a:rPr lang="en-US" sz="2000" b="1" i="1" dirty="0"/>
              <a:t>variable</a:t>
            </a:r>
            <a:r>
              <a:rPr lang="en-US" sz="2000" dirty="0"/>
              <a:t>.</a:t>
            </a:r>
          </a:p>
        </p:txBody>
      </p:sp>
      <p:sp>
        <p:nvSpPr>
          <p:cNvPr id="39" name="TextBox 38"/>
          <p:cNvSpPr txBox="1"/>
          <p:nvPr/>
        </p:nvSpPr>
        <p:spPr>
          <a:xfrm>
            <a:off x="484662" y="2993992"/>
            <a:ext cx="3573957" cy="1200329"/>
          </a:xfrm>
          <a:prstGeom prst="rect">
            <a:avLst/>
          </a:prstGeom>
          <a:noFill/>
        </p:spPr>
        <p:txBody>
          <a:bodyPr wrap="square" rtlCol="0">
            <a:spAutoFit/>
          </a:bodyPr>
          <a:lstStyle/>
          <a:p>
            <a:r>
              <a:rPr lang="en-US" i="1" dirty="0">
                <a:solidFill>
                  <a:schemeClr val="bg1">
                    <a:lumMod val="50000"/>
                  </a:schemeClr>
                </a:solidFill>
              </a:rPr>
              <a:t>In practice, the internals are more highly optimized and only used associations as an object proxy indirection when sharing requires it.</a:t>
            </a:r>
            <a:endParaRPr lang="en-US" dirty="0"/>
          </a:p>
        </p:txBody>
      </p:sp>
      <p:sp>
        <p:nvSpPr>
          <p:cNvPr id="40" name="TextBox 39"/>
          <p:cNvSpPr txBox="1"/>
          <p:nvPr/>
        </p:nvSpPr>
        <p:spPr>
          <a:xfrm>
            <a:off x="5135479" y="2635805"/>
            <a:ext cx="6452007" cy="646331"/>
          </a:xfrm>
          <a:prstGeom prst="rect">
            <a:avLst/>
          </a:prstGeom>
          <a:noFill/>
        </p:spPr>
        <p:txBody>
          <a:bodyPr wrap="square" rtlCol="0">
            <a:spAutoFit/>
          </a:bodyPr>
          <a:lstStyle/>
          <a:p>
            <a:r>
              <a:rPr lang="en-US" i="1" dirty="0">
                <a:solidFill>
                  <a:schemeClr val="bg1">
                    <a:lumMod val="50000"/>
                  </a:schemeClr>
                </a:solidFill>
              </a:rPr>
              <a:t>TSL </a:t>
            </a:r>
            <a:r>
              <a:rPr lang="en-US" b="1" i="1" dirty="0">
                <a:solidFill>
                  <a:schemeClr val="bg1">
                    <a:lumMod val="50000"/>
                  </a:schemeClr>
                </a:solidFill>
              </a:rPr>
              <a:t>variables</a:t>
            </a:r>
            <a:r>
              <a:rPr lang="en-US" i="1" dirty="0">
                <a:solidFill>
                  <a:schemeClr val="bg1">
                    <a:lumMod val="50000"/>
                  </a:schemeClr>
                </a:solidFill>
              </a:rPr>
              <a:t> and </a:t>
            </a:r>
            <a:r>
              <a:rPr lang="en-US" b="1" i="1" dirty="0">
                <a:solidFill>
                  <a:schemeClr val="bg1">
                    <a:lumMod val="50000"/>
                  </a:schemeClr>
                </a:solidFill>
              </a:rPr>
              <a:t>commands</a:t>
            </a:r>
            <a:r>
              <a:rPr lang="en-US" i="1" dirty="0">
                <a:solidFill>
                  <a:schemeClr val="bg1">
                    <a:lumMod val="50000"/>
                  </a:schemeClr>
                </a:solidFill>
              </a:rPr>
              <a:t> play a key role in how </a:t>
            </a:r>
            <a:br>
              <a:rPr lang="en-US" i="1" dirty="0">
                <a:solidFill>
                  <a:schemeClr val="bg1">
                    <a:lumMod val="50000"/>
                  </a:schemeClr>
                </a:solidFill>
              </a:rPr>
            </a:br>
            <a:r>
              <a:rPr lang="en-US" b="1" i="1" dirty="0">
                <a:solidFill>
                  <a:schemeClr val="bg1">
                    <a:lumMod val="50000"/>
                  </a:schemeClr>
                </a:solidFill>
              </a:rPr>
              <a:t>perspective types</a:t>
            </a:r>
            <a:r>
              <a:rPr lang="en-US" i="1" dirty="0">
                <a:solidFill>
                  <a:schemeClr val="bg1">
                    <a:lumMod val="50000"/>
                  </a:schemeClr>
                </a:solidFill>
              </a:rPr>
              <a:t> are used for versioning and dynamic security</a:t>
            </a:r>
            <a:endParaRPr lang="en-US" dirty="0"/>
          </a:p>
        </p:txBody>
      </p:sp>
      <p:sp>
        <p:nvSpPr>
          <p:cNvPr id="41" name="TextBox 40"/>
          <p:cNvSpPr txBox="1"/>
          <p:nvPr/>
        </p:nvSpPr>
        <p:spPr>
          <a:xfrm>
            <a:off x="9116849" y="3374059"/>
            <a:ext cx="2922823" cy="1477328"/>
          </a:xfrm>
          <a:prstGeom prst="rect">
            <a:avLst/>
          </a:prstGeom>
          <a:noFill/>
        </p:spPr>
        <p:txBody>
          <a:bodyPr wrap="square" rtlCol="0">
            <a:spAutoFit/>
          </a:bodyPr>
          <a:lstStyle/>
          <a:p>
            <a:r>
              <a:rPr lang="en-US" b="1" i="1" dirty="0">
                <a:solidFill>
                  <a:schemeClr val="bg1">
                    <a:lumMod val="50000"/>
                  </a:schemeClr>
                </a:solidFill>
              </a:rPr>
              <a:t>ObjRef</a:t>
            </a:r>
            <a:r>
              <a:rPr lang="en-US" i="1" dirty="0">
                <a:solidFill>
                  <a:schemeClr val="bg1">
                    <a:lumMod val="50000"/>
                  </a:schemeClr>
                </a:solidFill>
              </a:rPr>
              <a:t>’s are tagged pointers. Certain </a:t>
            </a:r>
            <a:r>
              <a:rPr lang="en-US" b="1" i="1" dirty="0">
                <a:solidFill>
                  <a:schemeClr val="bg1">
                    <a:lumMod val="50000"/>
                  </a:schemeClr>
                </a:solidFill>
              </a:rPr>
              <a:t>scalar values</a:t>
            </a:r>
            <a:r>
              <a:rPr lang="en-US" i="1" dirty="0">
                <a:solidFill>
                  <a:schemeClr val="bg1">
                    <a:lumMod val="50000"/>
                  </a:schemeClr>
                </a:solidFill>
              </a:rPr>
              <a:t>, like IntPs objects, actually have their value encoded directly in the pointer.</a:t>
            </a:r>
            <a:endParaRPr lang="en-US" dirty="0"/>
          </a:p>
        </p:txBody>
      </p:sp>
      <p:sp>
        <p:nvSpPr>
          <p:cNvPr id="42" name="Rectangle 41"/>
          <p:cNvSpPr/>
          <p:nvPr/>
        </p:nvSpPr>
        <p:spPr>
          <a:xfrm>
            <a:off x="628576" y="4371007"/>
            <a:ext cx="1562352" cy="41178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Expando Type</a:t>
            </a:r>
          </a:p>
        </p:txBody>
      </p:sp>
      <p:cxnSp>
        <p:nvCxnSpPr>
          <p:cNvPr id="43" name="Straight Arrow Connector 42"/>
          <p:cNvCxnSpPr>
            <a:stCxn id="13" idx="0"/>
            <a:endCxn id="42" idx="2"/>
          </p:cNvCxnSpPr>
          <p:nvPr/>
        </p:nvCxnSpPr>
        <p:spPr>
          <a:xfrm flipH="1" flipV="1">
            <a:off x="1409752" y="4782789"/>
            <a:ext cx="1" cy="72878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Diagonal Corners Rounded 2"/>
          <p:cNvSpPr/>
          <p:nvPr/>
        </p:nvSpPr>
        <p:spPr>
          <a:xfrm>
            <a:off x="2557799" y="4333595"/>
            <a:ext cx="1363055" cy="51779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proto-super</a:t>
            </a:r>
          </a:p>
          <a:p>
            <a:pPr algn="ctr"/>
            <a:r>
              <a:rPr lang="en-US" sz="1400" i="1" dirty="0"/>
              <a:t>mixin behavior</a:t>
            </a:r>
            <a:endParaRPr lang="en-US" i="1" dirty="0"/>
          </a:p>
        </p:txBody>
      </p:sp>
      <p:sp>
        <p:nvSpPr>
          <p:cNvPr id="9" name="Arrow: Right 8"/>
          <p:cNvSpPr/>
          <p:nvPr/>
        </p:nvSpPr>
        <p:spPr>
          <a:xfrm>
            <a:off x="2274699" y="4509126"/>
            <a:ext cx="193780" cy="138631"/>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Date Placeholder 16"/>
          <p:cNvSpPr>
            <a:spLocks noGrp="1"/>
          </p:cNvSpPr>
          <p:nvPr>
            <p:ph type="dt" sz="half" idx="10"/>
          </p:nvPr>
        </p:nvSpPr>
        <p:spPr/>
        <p:txBody>
          <a:bodyPr/>
          <a:lstStyle/>
          <a:p>
            <a:r>
              <a:rPr lang="en-US"/>
              <a:t>11/17/2017</a:t>
            </a:r>
          </a:p>
        </p:txBody>
      </p:sp>
      <p:sp>
        <p:nvSpPr>
          <p:cNvPr id="21" name="Footer Placeholder 20"/>
          <p:cNvSpPr>
            <a:spLocks noGrp="1"/>
          </p:cNvSpPr>
          <p:nvPr>
            <p:ph type="ftr" sz="quarter" idx="11"/>
          </p:nvPr>
        </p:nvSpPr>
        <p:spPr/>
        <p:txBody>
          <a:bodyPr/>
          <a:lstStyle/>
          <a:p>
            <a:r>
              <a:rPr lang="en-US"/>
              <a:t>TSL Talk by David Simmons, Smallscript Corp (c) 2017</a:t>
            </a:r>
            <a:endParaRPr lang="en-US" dirty="0"/>
          </a:p>
        </p:txBody>
      </p:sp>
      <p:sp>
        <p:nvSpPr>
          <p:cNvPr id="22" name="Slide Number Placeholder 21"/>
          <p:cNvSpPr>
            <a:spLocks noGrp="1"/>
          </p:cNvSpPr>
          <p:nvPr>
            <p:ph type="sldNum" sz="quarter" idx="12"/>
          </p:nvPr>
        </p:nvSpPr>
        <p:spPr/>
        <p:txBody>
          <a:bodyPr/>
          <a:lstStyle/>
          <a:p>
            <a:fld id="{105BAA42-C468-4EF5-AA42-7CC2BF194DB1}" type="slidenum">
              <a:rPr lang="en-US" smtClean="0"/>
              <a:t>71</a:t>
            </a:fld>
            <a:endParaRPr lang="en-US"/>
          </a:p>
        </p:txBody>
      </p:sp>
    </p:spTree>
    <p:extLst>
      <p:ext uri="{BB962C8B-B14F-4D97-AF65-F5344CB8AC3E}">
        <p14:creationId xmlns:p14="http://schemas.microsoft.com/office/powerpoint/2010/main" val="2179851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Space</a:t>
            </a:r>
          </a:p>
        </p:txBody>
      </p:sp>
      <p:sp>
        <p:nvSpPr>
          <p:cNvPr id="4" name="Cloud 3"/>
          <p:cNvSpPr/>
          <p:nvPr/>
        </p:nvSpPr>
        <p:spPr>
          <a:xfrm>
            <a:off x="838200" y="2113417"/>
            <a:ext cx="10515600" cy="4293441"/>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 name="TextBox 4"/>
          <p:cNvSpPr txBox="1"/>
          <p:nvPr/>
        </p:nvSpPr>
        <p:spPr>
          <a:xfrm>
            <a:off x="838200" y="1338294"/>
            <a:ext cx="9283279" cy="1015663"/>
          </a:xfrm>
          <a:prstGeom prst="rect">
            <a:avLst/>
          </a:prstGeom>
          <a:noFill/>
        </p:spPr>
        <p:txBody>
          <a:bodyPr wrap="square" rtlCol="0">
            <a:spAutoFit/>
          </a:bodyPr>
          <a:lstStyle/>
          <a:p>
            <a:r>
              <a:rPr lang="en-US" dirty="0"/>
              <a:t>One per engine created within a process. </a:t>
            </a:r>
          </a:p>
          <a:p>
            <a:endParaRPr lang="en-US" sz="600" dirty="0"/>
          </a:p>
          <a:p>
            <a:r>
              <a:rPr lang="en-US" dirty="0">
                <a:solidFill>
                  <a:schemeClr val="bg1">
                    <a:lumMod val="50000"/>
                  </a:schemeClr>
                </a:solidFill>
              </a:rPr>
              <a:t>There can be an unlimited number of engines within a process. Each engine takes microseconds to create or release.</a:t>
            </a:r>
          </a:p>
        </p:txBody>
      </p:sp>
      <p:grpSp>
        <p:nvGrpSpPr>
          <p:cNvPr id="8" name="Group 7"/>
          <p:cNvGrpSpPr/>
          <p:nvPr/>
        </p:nvGrpSpPr>
        <p:grpSpPr>
          <a:xfrm>
            <a:off x="2458585" y="2776686"/>
            <a:ext cx="1744022" cy="1132403"/>
            <a:chOff x="2785589" y="2973314"/>
            <a:chExt cx="1744022" cy="1132403"/>
          </a:xfrm>
        </p:grpSpPr>
        <p:sp>
          <p:nvSpPr>
            <p:cNvPr id="6" name="Rectangle: Single Corner Rounded 5"/>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Global Root</a:t>
              </a:r>
            </a:p>
          </p:txBody>
        </p:sp>
        <p:sp>
          <p:nvSpPr>
            <p:cNvPr id="7" name="Rectangle: Top Corners Rounded 6"/>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4900013" y="2776686"/>
            <a:ext cx="1744022" cy="1132403"/>
            <a:chOff x="2785589" y="2973314"/>
            <a:chExt cx="1744022" cy="1132403"/>
          </a:xfrm>
        </p:grpSpPr>
        <p:sp>
          <p:nvSpPr>
            <p:cNvPr id="10" name="Rectangle: Single Corner Rounded 9"/>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::system</a:t>
              </a:r>
            </a:p>
          </p:txBody>
        </p:sp>
        <p:sp>
          <p:nvSpPr>
            <p:cNvPr id="11" name="Rectangle: Top Corners Rounded 10"/>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7341441" y="4260137"/>
            <a:ext cx="1744022" cy="1132403"/>
            <a:chOff x="2785589" y="2973314"/>
            <a:chExt cx="1744022" cy="1132403"/>
          </a:xfrm>
        </p:grpSpPr>
        <p:sp>
          <p:nvSpPr>
            <p:cNvPr id="16" name="Rectangle: Single Corner Rounded 15"/>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::system::commands</a:t>
              </a:r>
            </a:p>
          </p:txBody>
        </p:sp>
        <p:sp>
          <p:nvSpPr>
            <p:cNvPr id="17" name="Rectangle: Top Corners Rounded 16"/>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391973" y="4027068"/>
            <a:ext cx="1453351" cy="843699"/>
            <a:chOff x="2391973" y="4172401"/>
            <a:chExt cx="1453351" cy="843699"/>
          </a:xfrm>
        </p:grpSpPr>
        <p:sp>
          <p:nvSpPr>
            <p:cNvPr id="18" name="Rectangle: Diagonal Corners Snipped 17"/>
            <p:cNvSpPr/>
            <p:nvPr/>
          </p:nvSpPr>
          <p:spPr>
            <a:xfrm>
              <a:off x="2458585" y="4228868"/>
              <a:ext cx="1386739" cy="787232"/>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9" name="TextBox 18"/>
            <p:cNvSpPr txBox="1"/>
            <p:nvPr/>
          </p:nvSpPr>
          <p:spPr>
            <a:xfrm>
              <a:off x="2391973" y="4172401"/>
              <a:ext cx="1068498" cy="307777"/>
            </a:xfrm>
            <a:prstGeom prst="rect">
              <a:avLst/>
            </a:prstGeom>
            <a:noFill/>
          </p:spPr>
          <p:txBody>
            <a:bodyPr wrap="none" rtlCol="0">
              <a:spAutoFit/>
            </a:bodyPr>
            <a:lstStyle/>
            <a:p>
              <a:r>
                <a:rPr lang="en-US" sz="1400" dirty="0">
                  <a:solidFill>
                    <a:schemeClr val="bg1"/>
                  </a:solidFill>
                </a:rPr>
                <a:t>Stack Frame</a:t>
              </a:r>
            </a:p>
          </p:txBody>
        </p:sp>
      </p:grpSp>
      <p:grpSp>
        <p:nvGrpSpPr>
          <p:cNvPr id="21" name="Group 20"/>
          <p:cNvGrpSpPr/>
          <p:nvPr/>
        </p:nvGrpSpPr>
        <p:grpSpPr>
          <a:xfrm>
            <a:off x="3988892" y="4548841"/>
            <a:ext cx="1453351" cy="843699"/>
            <a:chOff x="2391973" y="4172401"/>
            <a:chExt cx="1453351" cy="843699"/>
          </a:xfrm>
        </p:grpSpPr>
        <p:sp>
          <p:nvSpPr>
            <p:cNvPr id="22" name="Rectangle: Diagonal Corners Snipped 21"/>
            <p:cNvSpPr/>
            <p:nvPr/>
          </p:nvSpPr>
          <p:spPr>
            <a:xfrm>
              <a:off x="2458585" y="4228868"/>
              <a:ext cx="1386739" cy="787232"/>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3" name="TextBox 22"/>
            <p:cNvSpPr txBox="1"/>
            <p:nvPr/>
          </p:nvSpPr>
          <p:spPr>
            <a:xfrm>
              <a:off x="2391973" y="4172401"/>
              <a:ext cx="1068498" cy="307777"/>
            </a:xfrm>
            <a:prstGeom prst="rect">
              <a:avLst/>
            </a:prstGeom>
            <a:noFill/>
          </p:spPr>
          <p:txBody>
            <a:bodyPr wrap="none" rtlCol="0">
              <a:spAutoFit/>
            </a:bodyPr>
            <a:lstStyle/>
            <a:p>
              <a:r>
                <a:rPr lang="en-US" sz="1400" dirty="0">
                  <a:solidFill>
                    <a:schemeClr val="bg1"/>
                  </a:solidFill>
                </a:rPr>
                <a:t>Stack Frame</a:t>
              </a:r>
            </a:p>
          </p:txBody>
        </p:sp>
      </p:grpSp>
      <p:grpSp>
        <p:nvGrpSpPr>
          <p:cNvPr id="24" name="Group 23"/>
          <p:cNvGrpSpPr/>
          <p:nvPr/>
        </p:nvGrpSpPr>
        <p:grpSpPr>
          <a:xfrm>
            <a:off x="5585807" y="5051999"/>
            <a:ext cx="1453351" cy="843699"/>
            <a:chOff x="2391973" y="4172401"/>
            <a:chExt cx="1453351" cy="843699"/>
          </a:xfrm>
        </p:grpSpPr>
        <p:sp>
          <p:nvSpPr>
            <p:cNvPr id="25" name="Rectangle: Diagonal Corners Snipped 24"/>
            <p:cNvSpPr/>
            <p:nvPr/>
          </p:nvSpPr>
          <p:spPr>
            <a:xfrm>
              <a:off x="2458585" y="4228868"/>
              <a:ext cx="1386739" cy="787232"/>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6" name="TextBox 25"/>
            <p:cNvSpPr txBox="1"/>
            <p:nvPr/>
          </p:nvSpPr>
          <p:spPr>
            <a:xfrm>
              <a:off x="2391973" y="4172401"/>
              <a:ext cx="1068498" cy="307777"/>
            </a:xfrm>
            <a:prstGeom prst="rect">
              <a:avLst/>
            </a:prstGeom>
            <a:noFill/>
          </p:spPr>
          <p:txBody>
            <a:bodyPr wrap="none" rtlCol="0">
              <a:spAutoFit/>
            </a:bodyPr>
            <a:lstStyle/>
            <a:p>
              <a:r>
                <a:rPr lang="en-US" sz="1400" dirty="0">
                  <a:solidFill>
                    <a:schemeClr val="bg1"/>
                  </a:solidFill>
                </a:rPr>
                <a:t>Stack Frame</a:t>
              </a:r>
            </a:p>
          </p:txBody>
        </p:sp>
      </p:grpSp>
      <p:sp>
        <p:nvSpPr>
          <p:cNvPr id="27" name="Rectangle: Diagonal Corners Rounded 26"/>
          <p:cNvSpPr/>
          <p:nvPr/>
        </p:nvSpPr>
        <p:spPr>
          <a:xfrm>
            <a:off x="2594017" y="4322877"/>
            <a:ext cx="1168737" cy="4148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thisFrame</a:t>
            </a:r>
          </a:p>
        </p:txBody>
      </p:sp>
      <p:sp>
        <p:nvSpPr>
          <p:cNvPr id="28" name="Rectangle: Diagonal Corners Rounded 27"/>
          <p:cNvSpPr/>
          <p:nvPr/>
        </p:nvSpPr>
        <p:spPr>
          <a:xfrm>
            <a:off x="4161598" y="4844593"/>
            <a:ext cx="1168737" cy="4148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thisFrame</a:t>
            </a:r>
          </a:p>
        </p:txBody>
      </p:sp>
      <p:sp>
        <p:nvSpPr>
          <p:cNvPr id="29" name="Rectangle: Diagonal Corners Rounded 28"/>
          <p:cNvSpPr/>
          <p:nvPr/>
        </p:nvSpPr>
        <p:spPr>
          <a:xfrm>
            <a:off x="5759152" y="5359776"/>
            <a:ext cx="1168737" cy="4148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thisFrame</a:t>
            </a:r>
          </a:p>
        </p:txBody>
      </p:sp>
      <p:sp>
        <p:nvSpPr>
          <p:cNvPr id="30" name="TextBox 29"/>
          <p:cNvSpPr txBox="1"/>
          <p:nvPr/>
        </p:nvSpPr>
        <p:spPr>
          <a:xfrm flipH="1">
            <a:off x="2041252" y="4459941"/>
            <a:ext cx="414306" cy="369332"/>
          </a:xfrm>
          <a:prstGeom prst="rect">
            <a:avLst/>
          </a:prstGeom>
          <a:noFill/>
        </p:spPr>
        <p:txBody>
          <a:bodyPr wrap="square" rtlCol="0" anchor="ctr">
            <a:spAutoFit/>
          </a:bodyPr>
          <a:lstStyle/>
          <a:p>
            <a:pPr algn="ctr"/>
            <a:r>
              <a:rPr lang="en-US" dirty="0"/>
              <a:t>#1</a:t>
            </a:r>
          </a:p>
        </p:txBody>
      </p:sp>
      <p:sp>
        <p:nvSpPr>
          <p:cNvPr id="31" name="TextBox 30"/>
          <p:cNvSpPr txBox="1"/>
          <p:nvPr/>
        </p:nvSpPr>
        <p:spPr>
          <a:xfrm flipH="1">
            <a:off x="3607892" y="4951632"/>
            <a:ext cx="414306" cy="369332"/>
          </a:xfrm>
          <a:prstGeom prst="rect">
            <a:avLst/>
          </a:prstGeom>
          <a:noFill/>
        </p:spPr>
        <p:txBody>
          <a:bodyPr wrap="square" rtlCol="0" anchor="ctr">
            <a:spAutoFit/>
          </a:bodyPr>
          <a:lstStyle/>
          <a:p>
            <a:pPr algn="ctr"/>
            <a:r>
              <a:rPr lang="en-US" dirty="0"/>
              <a:t>#2</a:t>
            </a:r>
          </a:p>
        </p:txBody>
      </p:sp>
      <p:sp>
        <p:nvSpPr>
          <p:cNvPr id="32" name="TextBox 31"/>
          <p:cNvSpPr txBox="1"/>
          <p:nvPr/>
        </p:nvSpPr>
        <p:spPr>
          <a:xfrm flipH="1">
            <a:off x="5204807" y="5528373"/>
            <a:ext cx="414306" cy="369332"/>
          </a:xfrm>
          <a:prstGeom prst="rect">
            <a:avLst/>
          </a:prstGeom>
          <a:noFill/>
        </p:spPr>
        <p:txBody>
          <a:bodyPr wrap="square" rtlCol="0" anchor="ctr">
            <a:spAutoFit/>
          </a:bodyPr>
          <a:lstStyle/>
          <a:p>
            <a:pPr algn="ctr"/>
            <a:r>
              <a:rPr lang="en-US" dirty="0"/>
              <a:t>#3</a:t>
            </a:r>
          </a:p>
        </p:txBody>
      </p:sp>
      <p:sp>
        <p:nvSpPr>
          <p:cNvPr id="33" name="TextBox 32"/>
          <p:cNvSpPr txBox="1"/>
          <p:nvPr/>
        </p:nvSpPr>
        <p:spPr>
          <a:xfrm>
            <a:off x="1022345" y="5469025"/>
            <a:ext cx="4182461" cy="1200329"/>
          </a:xfrm>
          <a:prstGeom prst="rect">
            <a:avLst/>
          </a:prstGeom>
          <a:solidFill>
            <a:schemeClr val="accent4">
              <a:lumMod val="20000"/>
              <a:lumOff val="80000"/>
              <a:alpha val="30000"/>
            </a:schemeClr>
          </a:solidFill>
        </p:spPr>
        <p:txBody>
          <a:bodyPr wrap="square" rtlCol="0">
            <a:spAutoFit/>
          </a:bodyPr>
          <a:lstStyle/>
          <a:p>
            <a:r>
              <a:rPr lang="en-US" dirty="0">
                <a:solidFill>
                  <a:schemeClr val="bg1">
                    <a:lumMod val="50000"/>
                  </a:schemeClr>
                </a:solidFill>
              </a:rPr>
              <a:t>While crucial concepts, as we will see next, the </a:t>
            </a:r>
            <a:r>
              <a:rPr lang="en-US" b="1" dirty="0">
                <a:solidFill>
                  <a:schemeClr val="bg1">
                    <a:lumMod val="50000"/>
                  </a:schemeClr>
                </a:solidFill>
              </a:rPr>
              <a:t>DSL</a:t>
            </a:r>
            <a:r>
              <a:rPr lang="en-US" dirty="0">
                <a:solidFill>
                  <a:schemeClr val="bg1">
                    <a:lumMod val="50000"/>
                  </a:schemeClr>
                </a:solidFill>
              </a:rPr>
              <a:t> for intrinsic </a:t>
            </a:r>
            <a:r>
              <a:rPr lang="en-US" b="1" dirty="0">
                <a:solidFill>
                  <a:schemeClr val="bg1">
                    <a:lumMod val="50000"/>
                  </a:schemeClr>
                </a:solidFill>
              </a:rPr>
              <a:t>command</a:t>
            </a:r>
            <a:r>
              <a:rPr lang="en-US" dirty="0">
                <a:solidFill>
                  <a:schemeClr val="bg1">
                    <a:lumMod val="50000"/>
                  </a:schemeClr>
                </a:solidFill>
              </a:rPr>
              <a:t> declaration constructor forms mean that </a:t>
            </a:r>
            <a:r>
              <a:rPr lang="en-US" b="1" dirty="0" err="1">
                <a:solidFill>
                  <a:schemeClr val="bg1">
                    <a:lumMod val="50000"/>
                  </a:schemeClr>
                </a:solidFill>
                <a:latin typeface="Consolas" panose="020B0609020204030204" pitchFamily="49" charset="0"/>
              </a:rPr>
              <a:t>upvar</a:t>
            </a:r>
            <a:r>
              <a:rPr lang="en-US" dirty="0">
                <a:solidFill>
                  <a:schemeClr val="bg1">
                    <a:lumMod val="50000"/>
                  </a:schemeClr>
                </a:solidFill>
              </a:rPr>
              <a:t> and </a:t>
            </a:r>
            <a:r>
              <a:rPr lang="en-US" b="1" dirty="0" err="1">
                <a:solidFill>
                  <a:schemeClr val="bg1">
                    <a:lumMod val="50000"/>
                  </a:schemeClr>
                </a:solidFill>
                <a:latin typeface="Consolas" panose="020B0609020204030204" pitchFamily="49" charset="0"/>
              </a:rPr>
              <a:t>uplevel</a:t>
            </a:r>
            <a:r>
              <a:rPr lang="en-US" dirty="0">
                <a:solidFill>
                  <a:schemeClr val="bg1">
                    <a:lumMod val="50000"/>
                  </a:schemeClr>
                </a:solidFill>
              </a:rPr>
              <a:t> are rarely needed.</a:t>
            </a:r>
          </a:p>
        </p:txBody>
      </p:sp>
      <p:sp>
        <p:nvSpPr>
          <p:cNvPr id="34" name="TextBox 33"/>
          <p:cNvSpPr txBox="1"/>
          <p:nvPr/>
        </p:nvSpPr>
        <p:spPr>
          <a:xfrm>
            <a:off x="9151150" y="4001668"/>
            <a:ext cx="1807689" cy="923330"/>
          </a:xfrm>
          <a:prstGeom prst="rect">
            <a:avLst/>
          </a:prstGeom>
          <a:solidFill>
            <a:schemeClr val="accent6">
              <a:lumMod val="40000"/>
              <a:lumOff val="60000"/>
              <a:alpha val="30000"/>
            </a:schemeClr>
          </a:solidFill>
        </p:spPr>
        <p:txBody>
          <a:bodyPr wrap="square" rtlCol="0" anchor="ctr">
            <a:spAutoFit/>
          </a:bodyPr>
          <a:lstStyle/>
          <a:p>
            <a:pPr algn="ctr"/>
            <a:r>
              <a:rPr lang="en-US" i="1" dirty="0">
                <a:solidFill>
                  <a:schemeClr val="bg1">
                    <a:lumMod val="50000"/>
                  </a:schemeClr>
                </a:solidFill>
              </a:rPr>
              <a:t>By default, </a:t>
            </a:r>
            <a:r>
              <a:rPr lang="en-US" b="1" i="1" dirty="0">
                <a:solidFill>
                  <a:schemeClr val="bg1">
                    <a:lumMod val="50000"/>
                  </a:schemeClr>
                </a:solidFill>
                <a:latin typeface="Consolas" panose="020B0609020204030204" pitchFamily="49" charset="0"/>
              </a:rPr>
              <a:t>proc</a:t>
            </a:r>
            <a:r>
              <a:rPr lang="en-US" i="1" dirty="0">
                <a:solidFill>
                  <a:schemeClr val="bg1">
                    <a:lumMod val="50000"/>
                  </a:schemeClr>
                </a:solidFill>
              </a:rPr>
              <a:t> declarations are placed here.</a:t>
            </a:r>
          </a:p>
        </p:txBody>
      </p:sp>
      <p:sp>
        <p:nvSpPr>
          <p:cNvPr id="36" name="TextBox 35"/>
          <p:cNvSpPr txBox="1"/>
          <p:nvPr/>
        </p:nvSpPr>
        <p:spPr>
          <a:xfrm>
            <a:off x="7110822" y="5701297"/>
            <a:ext cx="1807689" cy="923330"/>
          </a:xfrm>
          <a:prstGeom prst="rect">
            <a:avLst/>
          </a:prstGeom>
          <a:solidFill>
            <a:schemeClr val="accent4">
              <a:lumMod val="40000"/>
              <a:lumOff val="60000"/>
              <a:alpha val="30000"/>
            </a:schemeClr>
          </a:solidFill>
        </p:spPr>
        <p:txBody>
          <a:bodyPr wrap="square" rtlCol="0" anchor="ctr">
            <a:spAutoFit/>
          </a:bodyPr>
          <a:lstStyle/>
          <a:p>
            <a:pPr algn="ctr"/>
            <a:r>
              <a:rPr lang="en-US" i="1" dirty="0">
                <a:solidFill>
                  <a:schemeClr val="bg1">
                    <a:lumMod val="50000"/>
                  </a:schemeClr>
                </a:solidFill>
              </a:rPr>
              <a:t>By default, </a:t>
            </a:r>
            <a:r>
              <a:rPr lang="en-US" b="1" i="1" dirty="0">
                <a:solidFill>
                  <a:schemeClr val="bg1">
                    <a:lumMod val="50000"/>
                  </a:schemeClr>
                </a:solidFill>
                <a:latin typeface="Consolas" panose="020B0609020204030204" pitchFamily="49" charset="0"/>
              </a:rPr>
              <a:t>func</a:t>
            </a:r>
            <a:r>
              <a:rPr lang="en-US" i="1" dirty="0">
                <a:solidFill>
                  <a:schemeClr val="bg1">
                    <a:lumMod val="50000"/>
                  </a:schemeClr>
                </a:solidFill>
              </a:rPr>
              <a:t> declarations are placed here.</a:t>
            </a:r>
          </a:p>
        </p:txBody>
      </p:sp>
      <p:sp>
        <p:nvSpPr>
          <p:cNvPr id="35" name="Arrow: Left 34"/>
          <p:cNvSpPr/>
          <p:nvPr/>
        </p:nvSpPr>
        <p:spPr>
          <a:xfrm>
            <a:off x="9123626" y="4884355"/>
            <a:ext cx="552450" cy="212498"/>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Arrow: Left 36"/>
          <p:cNvSpPr/>
          <p:nvPr/>
        </p:nvSpPr>
        <p:spPr>
          <a:xfrm>
            <a:off x="7065216" y="5488799"/>
            <a:ext cx="552450" cy="21249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9" name="Speech Bubble: Oval 38"/>
          <p:cNvSpPr/>
          <p:nvPr/>
        </p:nvSpPr>
        <p:spPr>
          <a:xfrm>
            <a:off x="9463937" y="2353957"/>
            <a:ext cx="2495931" cy="1421198"/>
          </a:xfrm>
          <a:prstGeom prst="wedgeEllipseCallout">
            <a:avLst>
              <a:gd name="adj1" fmla="val -175633"/>
              <a:gd name="adj2" fmla="val 97877"/>
            </a:avLst>
          </a:prstGeom>
          <a:gradFill>
            <a:gsLst>
              <a:gs pos="0">
                <a:schemeClr val="accent6">
                  <a:satMod val="103000"/>
                  <a:lumMod val="102000"/>
                  <a:tint val="94000"/>
                  <a:alpha val="30000"/>
                </a:schemeClr>
              </a:gs>
              <a:gs pos="50000">
                <a:schemeClr val="accent6">
                  <a:satMod val="110000"/>
                  <a:lumMod val="100000"/>
                  <a:shade val="100000"/>
                </a:schemeClr>
              </a:gs>
              <a:gs pos="100000">
                <a:schemeClr val="accent6">
                  <a:lumMod val="99000"/>
                  <a:satMod val="120000"/>
                  <a:shade val="78000"/>
                </a:schemeClr>
              </a:gs>
            </a:gsLst>
          </a:gra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dirty="0">
                <a:solidFill>
                  <a:schemeClr val="bg1">
                    <a:lumMod val="85000"/>
                  </a:schemeClr>
                </a:solidFill>
              </a:rPr>
              <a:t>The </a:t>
            </a:r>
            <a:r>
              <a:rPr lang="en-US" sz="1600" b="1" dirty="0"/>
              <a:t>variable </a:t>
            </a:r>
            <a:r>
              <a:rPr lang="en-US" sz="1600" dirty="0">
                <a:solidFill>
                  <a:schemeClr val="bg1">
                    <a:lumMod val="85000"/>
                  </a:schemeClr>
                </a:solidFill>
              </a:rPr>
              <a:t>predicate </a:t>
            </a:r>
            <a:r>
              <a:rPr lang="en-US" sz="1600" b="1" dirty="0"/>
              <a:t>path-binder </a:t>
            </a:r>
            <a:r>
              <a:rPr lang="en-US" sz="1600" dirty="0">
                <a:solidFill>
                  <a:schemeClr val="bg1">
                    <a:lumMod val="85000"/>
                  </a:schemeClr>
                </a:solidFill>
              </a:rPr>
              <a:t>plays a key-role in </a:t>
            </a:r>
            <a:r>
              <a:rPr lang="en-US" sz="1600" b="1" dirty="0">
                <a:solidFill>
                  <a:schemeClr val="bg1"/>
                </a:solidFill>
              </a:rPr>
              <a:t>mixin</a:t>
            </a:r>
            <a:r>
              <a:rPr lang="en-US" sz="1600" dirty="0">
                <a:solidFill>
                  <a:schemeClr val="bg1">
                    <a:lumMod val="85000"/>
                  </a:schemeClr>
                </a:solidFill>
              </a:rPr>
              <a:t> and path resolution </a:t>
            </a:r>
          </a:p>
        </p:txBody>
      </p:sp>
      <p:grpSp>
        <p:nvGrpSpPr>
          <p:cNvPr id="12" name="Group 11"/>
          <p:cNvGrpSpPr/>
          <p:nvPr/>
        </p:nvGrpSpPr>
        <p:grpSpPr>
          <a:xfrm>
            <a:off x="7341441" y="2776686"/>
            <a:ext cx="1744022" cy="1132403"/>
            <a:chOff x="2785589" y="2973314"/>
            <a:chExt cx="1744022" cy="1132403"/>
          </a:xfrm>
        </p:grpSpPr>
        <p:sp>
          <p:nvSpPr>
            <p:cNvPr id="13" name="Rectangle: Single Corner Rounded 12"/>
            <p:cNvSpPr/>
            <p:nvPr/>
          </p:nvSpPr>
          <p:spPr>
            <a:xfrm>
              <a:off x="2785589" y="3154983"/>
              <a:ext cx="1744022" cy="950734"/>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::system::info</a:t>
              </a:r>
            </a:p>
          </p:txBody>
        </p:sp>
        <p:sp>
          <p:nvSpPr>
            <p:cNvPr id="14" name="Rectangle: Top Corners Rounded 13"/>
            <p:cNvSpPr/>
            <p:nvPr/>
          </p:nvSpPr>
          <p:spPr>
            <a:xfrm>
              <a:off x="2785589" y="2973314"/>
              <a:ext cx="545006" cy="18166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p:txBody>
          <a:bodyPr/>
          <a:lstStyle/>
          <a:p>
            <a:r>
              <a:rPr lang="en-US"/>
              <a:t>11/17/2017</a:t>
            </a:r>
          </a:p>
        </p:txBody>
      </p:sp>
      <p:sp>
        <p:nvSpPr>
          <p:cNvPr id="38" name="Footer Placeholder 37"/>
          <p:cNvSpPr>
            <a:spLocks noGrp="1"/>
          </p:cNvSpPr>
          <p:nvPr>
            <p:ph type="ftr" sz="quarter" idx="11"/>
          </p:nvPr>
        </p:nvSpPr>
        <p:spPr/>
        <p:txBody>
          <a:bodyPr/>
          <a:lstStyle/>
          <a:p>
            <a:r>
              <a:rPr lang="en-US"/>
              <a:t>TSL Talk by David Simmons, Smallscript Corp (c) 2017</a:t>
            </a:r>
            <a:endParaRPr lang="en-US" dirty="0"/>
          </a:p>
        </p:txBody>
      </p:sp>
      <p:sp>
        <p:nvSpPr>
          <p:cNvPr id="40" name="Slide Number Placeholder 39"/>
          <p:cNvSpPr>
            <a:spLocks noGrp="1"/>
          </p:cNvSpPr>
          <p:nvPr>
            <p:ph type="sldNum" sz="quarter" idx="12"/>
          </p:nvPr>
        </p:nvSpPr>
        <p:spPr/>
        <p:txBody>
          <a:bodyPr/>
          <a:lstStyle/>
          <a:p>
            <a:fld id="{105BAA42-C468-4EF5-AA42-7CC2BF194DB1}" type="slidenum">
              <a:rPr lang="en-US" smtClean="0"/>
              <a:t>72</a:t>
            </a:fld>
            <a:endParaRPr lang="en-US"/>
          </a:p>
        </p:txBody>
      </p:sp>
    </p:spTree>
    <p:extLst>
      <p:ext uri="{BB962C8B-B14F-4D97-AF65-F5344CB8AC3E}">
        <p14:creationId xmlns:p14="http://schemas.microsoft.com/office/powerpoint/2010/main" val="29930741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JSON</a:t>
            </a:r>
          </a:p>
        </p:txBody>
      </p:sp>
      <p:sp>
        <p:nvSpPr>
          <p:cNvPr id="9" name="TextBox 8"/>
          <p:cNvSpPr txBox="1"/>
          <p:nvPr/>
        </p:nvSpPr>
        <p:spPr>
          <a:xfrm>
            <a:off x="838200" y="1277738"/>
            <a:ext cx="5217429" cy="2585323"/>
          </a:xfrm>
          <a:prstGeom prst="rect">
            <a:avLst/>
          </a:prstGeom>
          <a:noFill/>
        </p:spPr>
        <p:txBody>
          <a:bodyPr wrap="square" rtlCol="0">
            <a:spAutoFit/>
          </a:bodyPr>
          <a:lstStyle/>
          <a:p>
            <a:r>
              <a:rPr lang="en-US" i="1" dirty="0"/>
              <a:t>Given a uniform internal object model, all objects can be converted to or from JSON via serialization. </a:t>
            </a:r>
          </a:p>
          <a:p>
            <a:endParaRPr lang="en-US" i="1" dirty="0"/>
          </a:p>
          <a:p>
            <a:r>
              <a:rPr lang="en-US" i="1" dirty="0">
                <a:solidFill>
                  <a:schemeClr val="bg1">
                    <a:lumMod val="65000"/>
                  </a:schemeClr>
                </a:solidFill>
              </a:rPr>
              <a:t>The original technology name for this in AOS 1992 was PIPOs. </a:t>
            </a:r>
            <a:r>
              <a:rPr lang="en-US" b="1" i="1" dirty="0">
                <a:solidFill>
                  <a:schemeClr val="bg1">
                    <a:lumMod val="65000"/>
                  </a:schemeClr>
                </a:solidFill>
              </a:rPr>
              <a:t>Platform Independent Portable Objects</a:t>
            </a:r>
            <a:r>
              <a:rPr lang="en-US" i="1" dirty="0">
                <a:solidFill>
                  <a:schemeClr val="bg1">
                    <a:lumMod val="65000"/>
                  </a:schemeClr>
                </a:solidFill>
              </a:rPr>
              <a:t>, which contained TOCs, DBs, versioning, schema-migration features and supported cross-machine migration of threads and UX components with automatic re-wiring.</a:t>
            </a:r>
          </a:p>
        </p:txBody>
      </p:sp>
      <p:sp>
        <p:nvSpPr>
          <p:cNvPr id="10" name="Rectangle: Diagonal Corners Rounded 9"/>
          <p:cNvSpPr/>
          <p:nvPr/>
        </p:nvSpPr>
        <p:spPr>
          <a:xfrm>
            <a:off x="1071846" y="4002771"/>
            <a:ext cx="2210305" cy="65400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Object</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495" y="4002771"/>
            <a:ext cx="2732129" cy="2169286"/>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482" y="4783947"/>
            <a:ext cx="2086669" cy="1355671"/>
          </a:xfrm>
          <a:prstGeom prst="rect">
            <a:avLst/>
          </a:prstGeom>
        </p:spPr>
      </p:pic>
      <p:sp>
        <p:nvSpPr>
          <p:cNvPr id="5" name="Right Brace 4"/>
          <p:cNvSpPr/>
          <p:nvPr/>
        </p:nvSpPr>
        <p:spPr>
          <a:xfrm>
            <a:off x="3481987" y="4002771"/>
            <a:ext cx="617672" cy="2136847"/>
          </a:xfrm>
          <a:prstGeom prst="rightBrace">
            <a:avLst>
              <a:gd name="adj1" fmla="val 8333"/>
              <a:gd name="adj2" fmla="val 4761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e 5"/>
          <p:cNvSpPr/>
          <p:nvPr/>
        </p:nvSpPr>
        <p:spPr>
          <a:xfrm>
            <a:off x="6891306" y="4002772"/>
            <a:ext cx="666119" cy="2089191"/>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ectangle: Diagonal Corners Rounded 12"/>
          <p:cNvSpPr/>
          <p:nvPr/>
        </p:nvSpPr>
        <p:spPr>
          <a:xfrm>
            <a:off x="7764325" y="4002771"/>
            <a:ext cx="2210305" cy="65400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Object</a:t>
            </a:r>
          </a:p>
        </p:txBody>
      </p:sp>
      <p:sp>
        <p:nvSpPr>
          <p:cNvPr id="8" name="Flowchart: Magnetic Disk 7"/>
          <p:cNvSpPr/>
          <p:nvPr/>
        </p:nvSpPr>
        <p:spPr>
          <a:xfrm>
            <a:off x="6618803" y="1277738"/>
            <a:ext cx="4734997" cy="2513086"/>
          </a:xfrm>
          <a:prstGeom prst="flowChartMagneticDisk">
            <a:avLst/>
          </a:prstGeom>
        </p:spPr>
        <p:style>
          <a:lnRef idx="1">
            <a:schemeClr val="accent1"/>
          </a:lnRef>
          <a:fillRef idx="2">
            <a:schemeClr val="accent1"/>
          </a:fillRef>
          <a:effectRef idx="1">
            <a:schemeClr val="accent1"/>
          </a:effectRef>
          <a:fontRef idx="minor">
            <a:schemeClr val="dk1"/>
          </a:fontRef>
        </p:style>
        <p:txBody>
          <a:bodyPr lIns="182880" tIns="45720" rIns="274320" rtlCol="0" anchor="ctr"/>
          <a:lstStyle/>
          <a:p>
            <a:pPr algn="ctr"/>
            <a:r>
              <a:rPr lang="en-US" i="1" dirty="0">
                <a:solidFill>
                  <a:schemeClr val="bg1">
                    <a:lumMod val="95000"/>
                  </a:schemeClr>
                </a:solidFill>
              </a:rPr>
              <a:t>When TSL networking protocols for HTTP/HTTPS with JSON are combined with </a:t>
            </a:r>
            <a:r>
              <a:rPr lang="en-US" b="1" i="1" dirty="0">
                <a:solidFill>
                  <a:schemeClr val="bg1">
                    <a:lumMod val="95000"/>
                  </a:schemeClr>
                </a:solidFill>
              </a:rPr>
              <a:t>SQL TRIGGE</a:t>
            </a:r>
            <a:r>
              <a:rPr lang="en-US" i="1" dirty="0">
                <a:solidFill>
                  <a:schemeClr val="bg1">
                    <a:lumMod val="95000"/>
                  </a:schemeClr>
                </a:solidFill>
              </a:rPr>
              <a:t>RS in </a:t>
            </a:r>
            <a:r>
              <a:rPr lang="en-US" b="1" i="1" dirty="0">
                <a:solidFill>
                  <a:schemeClr val="bg1">
                    <a:lumMod val="95000"/>
                  </a:schemeClr>
                </a:solidFill>
              </a:rPr>
              <a:t>SqLite</a:t>
            </a:r>
            <a:r>
              <a:rPr lang="en-US" i="1" dirty="0">
                <a:solidFill>
                  <a:schemeClr val="bg1">
                    <a:lumMod val="95000"/>
                  </a:schemeClr>
                </a:solidFill>
              </a:rPr>
              <a:t> using </a:t>
            </a:r>
            <a:r>
              <a:rPr lang="en-US" b="1" i="1" dirty="0">
                <a:solidFill>
                  <a:schemeClr val="bg1">
                    <a:lumMod val="95000"/>
                  </a:schemeClr>
                </a:solidFill>
              </a:rPr>
              <a:t>JSON1</a:t>
            </a:r>
            <a:r>
              <a:rPr lang="en-US" i="1" dirty="0">
                <a:solidFill>
                  <a:schemeClr val="bg1">
                    <a:lumMod val="95000"/>
                  </a:schemeClr>
                </a:solidFill>
              </a:rPr>
              <a:t>, powerful robust systems can be easily built.</a:t>
            </a:r>
          </a:p>
        </p:txBody>
      </p:sp>
      <p:pic>
        <p:nvPicPr>
          <p:cNvPr id="14" name="Picture 1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4325" y="4764739"/>
            <a:ext cx="2236086" cy="1327224"/>
          </a:xfrm>
          <a:prstGeom prst="rect">
            <a:avLst/>
          </a:prstGeom>
        </p:spPr>
      </p:pic>
      <p:sp>
        <p:nvSpPr>
          <p:cNvPr id="2" name="Date Placeholder 1"/>
          <p:cNvSpPr>
            <a:spLocks noGrp="1"/>
          </p:cNvSpPr>
          <p:nvPr>
            <p:ph type="dt" sz="half" idx="10"/>
          </p:nvPr>
        </p:nvSpPr>
        <p:spPr/>
        <p:txBody>
          <a:bodyPr/>
          <a:lstStyle/>
          <a:p>
            <a:r>
              <a:rPr lang="en-US"/>
              <a:t>11/17/2017</a:t>
            </a:r>
          </a:p>
        </p:txBody>
      </p:sp>
      <p:sp>
        <p:nvSpPr>
          <p:cNvPr id="11" name="Footer Placeholder 10"/>
          <p:cNvSpPr>
            <a:spLocks noGrp="1"/>
          </p:cNvSpPr>
          <p:nvPr>
            <p:ph type="ftr" sz="quarter" idx="11"/>
          </p:nvPr>
        </p:nvSpPr>
        <p:spPr/>
        <p:txBody>
          <a:bodyPr/>
          <a:lstStyle/>
          <a:p>
            <a:r>
              <a:rPr lang="en-US"/>
              <a:t>TSL Talk by David Simmons, Smallscript Corp (c) 2017</a:t>
            </a:r>
            <a:endParaRPr lang="en-US" dirty="0"/>
          </a:p>
        </p:txBody>
      </p:sp>
      <p:sp>
        <p:nvSpPr>
          <p:cNvPr id="12" name="Slide Number Placeholder 11"/>
          <p:cNvSpPr>
            <a:spLocks noGrp="1"/>
          </p:cNvSpPr>
          <p:nvPr>
            <p:ph type="sldNum" sz="quarter" idx="12"/>
          </p:nvPr>
        </p:nvSpPr>
        <p:spPr/>
        <p:txBody>
          <a:bodyPr/>
          <a:lstStyle/>
          <a:p>
            <a:fld id="{105BAA42-C468-4EF5-AA42-7CC2BF194DB1}" type="slidenum">
              <a:rPr lang="en-US" smtClean="0"/>
              <a:t>73</a:t>
            </a:fld>
            <a:endParaRPr lang="en-US"/>
          </a:p>
        </p:txBody>
      </p:sp>
    </p:spTree>
    <p:extLst>
      <p:ext uri="{BB962C8B-B14F-4D97-AF65-F5344CB8AC3E}">
        <p14:creationId xmlns:p14="http://schemas.microsoft.com/office/powerpoint/2010/main" val="1191334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59200"/>
            <a:ext cx="7146674" cy="5008211"/>
          </a:xfrm>
          <a:prstGeom prst="rect">
            <a:avLst/>
          </a:prstGeom>
        </p:spPr>
      </p:pic>
      <p:sp>
        <p:nvSpPr>
          <p:cNvPr id="5" name="Scroll: Vertical 4"/>
          <p:cNvSpPr/>
          <p:nvPr/>
        </p:nvSpPr>
        <p:spPr>
          <a:xfrm>
            <a:off x="7315194" y="1588522"/>
            <a:ext cx="4644666" cy="4715388"/>
          </a:xfrm>
          <a:prstGeom prst="verticalScroll">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Commands are objects</a:t>
            </a:r>
          </a:p>
        </p:txBody>
      </p:sp>
      <p:sp>
        <p:nvSpPr>
          <p:cNvPr id="4" name="TextBox 3"/>
          <p:cNvSpPr txBox="1"/>
          <p:nvPr/>
        </p:nvSpPr>
        <p:spPr>
          <a:xfrm flipH="1">
            <a:off x="8012095" y="2175421"/>
            <a:ext cx="3341705"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bg1"/>
                </a:solidFill>
              </a:rPr>
              <a:t>Modules</a:t>
            </a:r>
            <a:r>
              <a:rPr lang="en-US" dirty="0">
                <a:solidFill>
                  <a:schemeClr val="bg1"/>
                </a:solidFill>
              </a:rPr>
              <a:t> are </a:t>
            </a:r>
            <a:r>
              <a:rPr lang="en-US" i="1" dirty="0">
                <a:solidFill>
                  <a:schemeClr val="bg1"/>
                </a:solidFill>
              </a:rPr>
              <a:t>commands</a:t>
            </a:r>
            <a:r>
              <a:rPr lang="en-US" dirty="0">
                <a:solidFill>
                  <a:schemeClr val="bg1"/>
                </a:solidFill>
              </a:rPr>
              <a:t> with additional metadata.</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b="1" dirty="0">
                <a:solidFill>
                  <a:schemeClr val="bg1"/>
                </a:solidFill>
              </a:rPr>
              <a:t>Source</a:t>
            </a:r>
            <a:r>
              <a:rPr lang="en-US" dirty="0">
                <a:solidFill>
                  <a:schemeClr val="bg1"/>
                </a:solidFill>
              </a:rPr>
              <a:t> has </a:t>
            </a:r>
            <a:r>
              <a:rPr lang="en-US" b="1" i="1" dirty="0">
                <a:solidFill>
                  <a:schemeClr val="bg1"/>
                </a:solidFill>
              </a:rPr>
              <a:t>provenance</a:t>
            </a:r>
            <a:r>
              <a:rPr lang="en-US" dirty="0">
                <a:solidFill>
                  <a:schemeClr val="bg1"/>
                </a:solidFill>
              </a:rPr>
              <a:t>, which plays a role in perspective-type binding of </a:t>
            </a:r>
            <a:r>
              <a:rPr lang="en-US" b="1" i="1" dirty="0">
                <a:solidFill>
                  <a:schemeClr val="bg1"/>
                </a:solidFill>
              </a:rPr>
              <a:t>versions</a:t>
            </a:r>
            <a:r>
              <a:rPr lang="en-US" dirty="0">
                <a:solidFill>
                  <a:schemeClr val="bg1"/>
                </a:solidFill>
              </a:rPr>
              <a:t> and access </a:t>
            </a:r>
            <a:r>
              <a:rPr lang="en-US" b="1" i="1" dirty="0">
                <a:solidFill>
                  <a:schemeClr val="bg1"/>
                </a:solidFill>
              </a:rPr>
              <a:t>security</a:t>
            </a:r>
            <a:r>
              <a:rPr lang="en-US" dirty="0">
                <a:solidFill>
                  <a:schemeClr val="bg1"/>
                </a:solidFill>
              </a:rPr>
              <a:t>.</a:t>
            </a:r>
            <a:endParaRPr lang="en-US" b="1" dirty="0">
              <a:solidFill>
                <a:schemeClr val="bg1"/>
              </a:solidFill>
            </a:endParaRPr>
          </a:p>
          <a:p>
            <a:endParaRPr lang="en-US" dirty="0">
              <a:solidFill>
                <a:schemeClr val="bg1"/>
              </a:solidFill>
            </a:endParaRPr>
          </a:p>
          <a:p>
            <a:pPr marL="285750" indent="-285750">
              <a:buFont typeface="Arial" panose="020B0604020202020204" pitchFamily="34" charset="0"/>
              <a:buChar char="•"/>
            </a:pPr>
            <a:r>
              <a:rPr lang="en-US" dirty="0">
                <a:solidFill>
                  <a:schemeClr val="bg1"/>
                </a:solidFill>
              </a:rPr>
              <a:t>Since </a:t>
            </a:r>
            <a:r>
              <a:rPr lang="en-US" i="1" dirty="0">
                <a:solidFill>
                  <a:schemeClr val="bg1"/>
                </a:solidFill>
              </a:rPr>
              <a:t>objects</a:t>
            </a:r>
            <a:r>
              <a:rPr lang="en-US" dirty="0">
                <a:solidFill>
                  <a:schemeClr val="bg1"/>
                </a:solidFill>
              </a:rPr>
              <a:t> are </a:t>
            </a:r>
            <a:r>
              <a:rPr lang="en-US" i="1" dirty="0">
                <a:solidFill>
                  <a:schemeClr val="bg1"/>
                </a:solidFill>
              </a:rPr>
              <a:t>pathable </a:t>
            </a:r>
            <a:r>
              <a:rPr lang="en-US" dirty="0">
                <a:solidFill>
                  <a:schemeClr val="bg1"/>
                </a:solidFill>
              </a:rPr>
              <a:t>and </a:t>
            </a:r>
            <a:r>
              <a:rPr lang="en-US" i="1" dirty="0">
                <a:solidFill>
                  <a:schemeClr val="bg1"/>
                </a:solidFill>
              </a:rPr>
              <a:t>commands</a:t>
            </a:r>
            <a:r>
              <a:rPr lang="en-US" dirty="0">
                <a:solidFill>
                  <a:schemeClr val="bg1"/>
                </a:solidFill>
              </a:rPr>
              <a:t> are global or contextual </a:t>
            </a:r>
            <a:r>
              <a:rPr lang="en-US" i="1" dirty="0">
                <a:solidFill>
                  <a:schemeClr val="bg1"/>
                </a:solidFill>
              </a:rPr>
              <a:t>objects</a:t>
            </a:r>
            <a:r>
              <a:rPr lang="en-US" dirty="0">
                <a:solidFill>
                  <a:schemeClr val="bg1"/>
                </a:solidFill>
              </a:rPr>
              <a:t>, </a:t>
            </a:r>
            <a:r>
              <a:rPr lang="en-US" b="1" dirty="0">
                <a:solidFill>
                  <a:schemeClr val="bg1"/>
                </a:solidFill>
              </a:rPr>
              <a:t>commands</a:t>
            </a:r>
            <a:r>
              <a:rPr lang="en-US" dirty="0">
                <a:solidFill>
                  <a:schemeClr val="bg1"/>
                </a:solidFill>
              </a:rPr>
              <a:t> are commonly used as </a:t>
            </a:r>
            <a:r>
              <a:rPr lang="en-US" b="1" dirty="0">
                <a:solidFill>
                  <a:schemeClr val="bg1"/>
                </a:solidFill>
              </a:rPr>
              <a:t>namespaces</a:t>
            </a:r>
            <a:r>
              <a:rPr lang="en-US" dirty="0">
                <a:solidFill>
                  <a:schemeClr val="bg1"/>
                </a:solidFill>
              </a:rPr>
              <a:t>.</a:t>
            </a:r>
          </a:p>
        </p:txBody>
      </p:sp>
      <p:sp>
        <p:nvSpPr>
          <p:cNvPr id="6" name="TextBox 5"/>
          <p:cNvSpPr txBox="1"/>
          <p:nvPr/>
        </p:nvSpPr>
        <p:spPr>
          <a:xfrm>
            <a:off x="8665994" y="1686145"/>
            <a:ext cx="3003194" cy="369332"/>
          </a:xfrm>
          <a:prstGeom prst="rect">
            <a:avLst/>
          </a:prstGeom>
          <a:noFill/>
        </p:spPr>
        <p:txBody>
          <a:bodyPr wrap="none" rtlCol="0">
            <a:spAutoFit/>
          </a:bodyPr>
          <a:lstStyle/>
          <a:p>
            <a:r>
              <a:rPr lang="en-US" b="1" dirty="0">
                <a:solidFill>
                  <a:schemeClr val="bg1">
                    <a:lumMod val="85000"/>
                  </a:schemeClr>
                </a:solidFill>
              </a:rPr>
              <a:t>Scripts</a:t>
            </a:r>
            <a:r>
              <a:rPr lang="en-US" dirty="0">
                <a:solidFill>
                  <a:schemeClr val="bg1"/>
                </a:solidFill>
              </a:rPr>
              <a:t> are </a:t>
            </a:r>
            <a:r>
              <a:rPr lang="en-US" i="1" dirty="0">
                <a:solidFill>
                  <a:schemeClr val="bg1"/>
                </a:solidFill>
              </a:rPr>
              <a:t>lambda</a:t>
            </a:r>
            <a:r>
              <a:rPr lang="en-US" dirty="0">
                <a:solidFill>
                  <a:schemeClr val="bg1"/>
                </a:solidFill>
              </a:rPr>
              <a:t> </a:t>
            </a:r>
            <a:r>
              <a:rPr lang="en-US" b="1" dirty="0">
                <a:solidFill>
                  <a:schemeClr val="accent1">
                    <a:lumMod val="20000"/>
                    <a:lumOff val="80000"/>
                  </a:schemeClr>
                </a:solidFill>
                <a:latin typeface="Consolas" panose="020B0609020204030204" pitchFamily="49" charset="0"/>
              </a:rPr>
              <a:t>commands</a:t>
            </a:r>
          </a:p>
        </p:txBody>
      </p:sp>
      <p:sp>
        <p:nvSpPr>
          <p:cNvPr id="7" name="Date Placeholder 6"/>
          <p:cNvSpPr>
            <a:spLocks noGrp="1"/>
          </p:cNvSpPr>
          <p:nvPr>
            <p:ph type="dt" sz="half" idx="10"/>
          </p:nvPr>
        </p:nvSpPr>
        <p:spPr/>
        <p:txBody>
          <a:bodyPr/>
          <a:lstStyle/>
          <a:p>
            <a:r>
              <a:rPr lang="en-US"/>
              <a:t>11/17/2017</a:t>
            </a:r>
          </a:p>
        </p:txBody>
      </p:sp>
      <p:sp>
        <p:nvSpPr>
          <p:cNvPr id="8" name="Footer Placeholder 7"/>
          <p:cNvSpPr>
            <a:spLocks noGrp="1"/>
          </p:cNvSpPr>
          <p:nvPr>
            <p:ph type="ftr" sz="quarter" idx="11"/>
          </p:nvPr>
        </p:nvSpPr>
        <p:spPr/>
        <p:txBody>
          <a:bodyPr/>
          <a:lstStyle/>
          <a:p>
            <a:r>
              <a:rPr lang="en-US"/>
              <a:t>TSL Talk by David Simmons, Smallscript Corp (c) 2017</a:t>
            </a:r>
            <a:endParaRPr lang="en-US" dirty="0"/>
          </a:p>
        </p:txBody>
      </p:sp>
      <p:sp>
        <p:nvSpPr>
          <p:cNvPr id="9" name="Slide Number Placeholder 8"/>
          <p:cNvSpPr>
            <a:spLocks noGrp="1"/>
          </p:cNvSpPr>
          <p:nvPr>
            <p:ph type="sldNum" sz="quarter" idx="12"/>
          </p:nvPr>
        </p:nvSpPr>
        <p:spPr/>
        <p:txBody>
          <a:bodyPr/>
          <a:lstStyle/>
          <a:p>
            <a:fld id="{105BAA42-C468-4EF5-AA42-7CC2BF194DB1}" type="slidenum">
              <a:rPr lang="en-US" smtClean="0"/>
              <a:t>74</a:t>
            </a:fld>
            <a:endParaRPr lang="en-US"/>
          </a:p>
        </p:txBody>
      </p:sp>
    </p:spTree>
    <p:extLst>
      <p:ext uri="{BB962C8B-B14F-4D97-AF65-F5344CB8AC3E}">
        <p14:creationId xmlns:p14="http://schemas.microsoft.com/office/powerpoint/2010/main" val="34823677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3312203" y="1379964"/>
            <a:ext cx="5266185" cy="4247317"/>
          </a:xfrm>
          <a:prstGeom prst="rect">
            <a:avLst/>
          </a:prstGeom>
          <a:noFill/>
        </p:spPr>
        <p:txBody>
          <a:bodyPr wrap="none" rtlCol="0" anchor="ctr">
            <a:spAutoFit/>
          </a:bodyPr>
          <a:lstStyle/>
          <a:p>
            <a:pPr algn="ctr"/>
            <a:r>
              <a:rPr lang="en-US" sz="7200" dirty="0"/>
              <a:t>QUESTIONS</a:t>
            </a:r>
          </a:p>
          <a:p>
            <a:pPr algn="ctr"/>
            <a:endParaRPr lang="en-US" sz="7200" dirty="0"/>
          </a:p>
          <a:p>
            <a:pPr algn="ctr"/>
            <a:r>
              <a:rPr lang="en-US" sz="7200" i="1" dirty="0">
                <a:solidFill>
                  <a:schemeClr val="bg1"/>
                </a:solidFill>
                <a:latin typeface="Consolas" panose="020B0609020204030204" pitchFamily="49" charset="0"/>
              </a:rPr>
              <a:t>More demos</a:t>
            </a:r>
          </a:p>
          <a:p>
            <a:pPr algn="ctr"/>
            <a:r>
              <a:rPr lang="en-US" sz="5400" i="1" dirty="0"/>
              <a:t>offline and BOF</a:t>
            </a:r>
          </a:p>
        </p:txBody>
      </p:sp>
      <p:sp>
        <p:nvSpPr>
          <p:cNvPr id="2" name="Date Placeholder 1"/>
          <p:cNvSpPr>
            <a:spLocks noGrp="1"/>
          </p:cNvSpPr>
          <p:nvPr>
            <p:ph type="dt" sz="half" idx="10"/>
          </p:nvPr>
        </p:nvSpPr>
        <p:spPr/>
        <p:txBody>
          <a:bodyPr/>
          <a:lstStyle/>
          <a:p>
            <a:r>
              <a:rPr lang="en-US"/>
              <a:t>11/17/2017</a:t>
            </a:r>
          </a:p>
        </p:txBody>
      </p:sp>
      <p:sp>
        <p:nvSpPr>
          <p:cNvPr id="3" name="Footer Placeholder 2"/>
          <p:cNvSpPr>
            <a:spLocks noGrp="1"/>
          </p:cNvSpPr>
          <p:nvPr>
            <p:ph type="ftr" sz="quarter" idx="11"/>
          </p:nvPr>
        </p:nvSpPr>
        <p:spPr/>
        <p:txBody>
          <a:bodyPr/>
          <a:lstStyle/>
          <a:p>
            <a:r>
              <a:rPr lang="en-US"/>
              <a:t>TSL Talk by David Simmons, Smallscript Corp (c) 2017</a:t>
            </a:r>
            <a:endParaRPr lang="en-US" dirty="0"/>
          </a:p>
        </p:txBody>
      </p:sp>
      <p:sp>
        <p:nvSpPr>
          <p:cNvPr id="4" name="Slide Number Placeholder 3"/>
          <p:cNvSpPr>
            <a:spLocks noGrp="1"/>
          </p:cNvSpPr>
          <p:nvPr>
            <p:ph type="sldNum" sz="quarter" idx="12"/>
          </p:nvPr>
        </p:nvSpPr>
        <p:spPr/>
        <p:txBody>
          <a:bodyPr/>
          <a:lstStyle/>
          <a:p>
            <a:fld id="{105BAA42-C468-4EF5-AA42-7CC2BF194DB1}" type="slidenum">
              <a:rPr lang="en-US" smtClean="0"/>
              <a:t>75</a:t>
            </a:fld>
            <a:endParaRPr lang="en-US"/>
          </a:p>
        </p:txBody>
      </p:sp>
    </p:spTree>
    <p:extLst>
      <p:ext uri="{BB962C8B-B14F-4D97-AF65-F5344CB8AC3E}">
        <p14:creationId xmlns:p14="http://schemas.microsoft.com/office/powerpoint/2010/main" val="480400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3071</TotalTime>
  <Words>4486</Words>
  <Application>Microsoft Office PowerPoint</Application>
  <PresentationFormat>Widescreen</PresentationFormat>
  <Paragraphs>1121</Paragraphs>
  <Slides>75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75</vt:i4>
      </vt:variant>
    </vt:vector>
  </HeadingPairs>
  <TitlesOfParts>
    <vt:vector size="81" baseType="lpstr">
      <vt:lpstr>Arial</vt:lpstr>
      <vt:lpstr>Calibri</vt:lpstr>
      <vt:lpstr>Calibri Light</vt:lpstr>
      <vt:lpstr>Consolas</vt:lpstr>
      <vt:lpstr>Wingdings</vt:lpstr>
      <vt:lpstr>Office Theme</vt:lpstr>
      <vt:lpstr>TSL Language Aos Engine Family SqLite TSL Integration Year-2</vt:lpstr>
      <vt:lpstr>SqLite: SqLite APIs for Cmd Extensions </vt:lpstr>
      <vt:lpstr>SqLite: UUID - Universally unique identifier</vt:lpstr>
      <vt:lpstr>SqLite: Time conversions</vt:lpstr>
      <vt:lpstr>SqLite: JSON Interchange &amp; Ad-Hoc Records</vt:lpstr>
      <vt:lpstr>SqLite: sql triggers</vt:lpstr>
      <vt:lpstr>SqLite: sql query using .af command</vt:lpstr>
      <vt:lpstr>PowerPoint Presentation</vt:lpstr>
      <vt:lpstr>SqLite: Integrating TSL</vt:lpstr>
      <vt:lpstr>SqLite: Packages “DBs as vfs Pkg”</vt:lpstr>
      <vt:lpstr>SqLite: Schema concepts - sqlite_master</vt:lpstr>
      <vt:lpstr>PowerPoint Presentation</vt:lpstr>
      <vt:lpstr>TSL Language Aos Engine Family Devops and the CoffBox Model Year-2</vt:lpstr>
      <vt:lpstr>CoffBox: DevOps Concepts</vt:lpstr>
      <vt:lpstr>CoffBox: Private Cloud</vt:lpstr>
      <vt:lpstr>CoffBox: Explore Desktop</vt:lpstr>
      <vt:lpstr>CoffBox: DevOps Concepts</vt:lpstr>
      <vt:lpstr>CoffBox: Build a script</vt:lpstr>
      <vt:lpstr>Build an afx w/.conf checked into it. Showcase demo webserver</vt:lpstr>
      <vt:lpstr>CoffBox: DevOps Concepts</vt:lpstr>
      <vt:lpstr>CoffBox: DevOps Concepts</vt:lpstr>
      <vt:lpstr>PowerPoint Presentation</vt:lpstr>
      <vt:lpstr>TSL Language Aos Engine Family afm Year-2</vt:lpstr>
      <vt:lpstr>iOT: Purpose Built Constrained Environments</vt:lpstr>
      <vt:lpstr>iOT: engine requirements for iOT deployment</vt:lpstr>
      <vt:lpstr>iOT: Device Use Case</vt:lpstr>
      <vt:lpstr>iOT: Afm’s iOT ready architecture</vt:lpstr>
      <vt:lpstr>PowerPoint Presentation</vt:lpstr>
      <vt:lpstr>TSL Language Aos Engine Family Language Concepts and Usage Year-2</vt:lpstr>
      <vt:lpstr>Statements: JS &amp; TCL 12 Rules Disambiguation</vt:lpstr>
      <vt:lpstr>Engine: Model</vt:lpstr>
      <vt:lpstr>Statements: Statement Tokenization and Substitution</vt:lpstr>
      <vt:lpstr>Commands: Forms</vt:lpstr>
      <vt:lpstr>Eval: Expressions</vt:lpstr>
      <vt:lpstr>Path Expressions: Operators</vt:lpstr>
      <vt:lpstr>Path-Expressions: VarRefs</vt:lpstr>
      <vt:lpstr>Namespaces:</vt:lpstr>
      <vt:lpstr>Commands: Categories - patterns</vt:lpstr>
      <vt:lpstr>Commands: Categories - groupings</vt:lpstr>
      <vt:lpstr>Commands: include, require, fs-find</vt:lpstr>
      <vt:lpstr>PowerPoint Presentation</vt:lpstr>
      <vt:lpstr>What we are going to see this morning..</vt:lpstr>
      <vt:lpstr>TSL Language Aos Engine Family afm Year-2</vt:lpstr>
      <vt:lpstr>Refresher, demos, discussion</vt:lpstr>
      <vt:lpstr>Thoughts to share…</vt:lpstr>
      <vt:lpstr>On the subject of Names</vt:lpstr>
      <vt:lpstr>My language implementation timeline</vt:lpstr>
      <vt:lpstr>PowerPoint Presentation</vt:lpstr>
      <vt:lpstr>History: Smalltalk’s failure to be relevant</vt:lpstr>
      <vt:lpstr>PowerPoint Presentation</vt:lpstr>
      <vt:lpstr>FsPath system: virtual versioned file system</vt:lpstr>
      <vt:lpstr>     include command: .tsl; .afts; .md; …</vt:lpstr>
      <vt:lpstr>PowerPoint Presentation</vt:lpstr>
      <vt:lpstr>     AFM executable</vt:lpstr>
      <vt:lpstr>Variable Path Expressions JSON Expressions and TCL quirks mode support</vt:lpstr>
      <vt:lpstr>Startup sequence: she`bang-script binding</vt:lpstr>
      <vt:lpstr>Command re-examined as Message</vt:lpstr>
      <vt:lpstr>TSL Language Aos Engine Family afm</vt:lpstr>
      <vt:lpstr>What we are going to briefly tour this afternoon..</vt:lpstr>
      <vt:lpstr>PowerPoint Presentation</vt:lpstr>
      <vt:lpstr>TSL</vt:lpstr>
      <vt:lpstr>     AFM executable</vt:lpstr>
      <vt:lpstr>Brief Intro, then on to demos and tour</vt:lpstr>
      <vt:lpstr>Startup sequence</vt:lpstr>
      <vt:lpstr>Language Statements, Expressions and other Concepts</vt:lpstr>
      <vt:lpstr>Operators and Keywords Syntax, Semantics and DSL patterns</vt:lpstr>
      <vt:lpstr>Command re-examined as Message</vt:lpstr>
      <vt:lpstr>Variables re-examined</vt:lpstr>
      <vt:lpstr>Variable Path Expressions JSON Expressions and TCL quirks mode support</vt:lpstr>
      <vt:lpstr>PowerPoint Presentation</vt:lpstr>
      <vt:lpstr>Object Model</vt:lpstr>
      <vt:lpstr>Object Space</vt:lpstr>
      <vt:lpstr>JSON</vt:lpstr>
      <vt:lpstr>Commands are objects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TS-Lang Talk</dc:title>
  <dc:creator>David Simmons</dc:creator>
  <cp:lastModifiedBy>David Simmons</cp:lastModifiedBy>
  <cp:revision>681</cp:revision>
  <dcterms:created xsi:type="dcterms:W3CDTF">2016-10-28T22:13:43Z</dcterms:created>
  <dcterms:modified xsi:type="dcterms:W3CDTF">2017-10-19T17:31:58Z</dcterms:modified>
</cp:coreProperties>
</file>