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1"/>
  </p:notesMasterIdLst>
  <p:handoutMasterIdLst>
    <p:handoutMasterId r:id="rId32"/>
  </p:handout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7" r:id="rId13"/>
    <p:sldId id="278" r:id="rId14"/>
    <p:sldId id="279" r:id="rId15"/>
    <p:sldId id="283" r:id="rId16"/>
    <p:sldId id="282" r:id="rId17"/>
    <p:sldId id="272" r:id="rId18"/>
    <p:sldId id="265" r:id="rId19"/>
    <p:sldId id="266" r:id="rId20"/>
    <p:sldId id="284" r:id="rId21"/>
    <p:sldId id="285" r:id="rId22"/>
    <p:sldId id="273" r:id="rId23"/>
    <p:sldId id="286" r:id="rId24"/>
    <p:sldId id="274" r:id="rId25"/>
    <p:sldId id="275" r:id="rId26"/>
    <p:sldId id="276" r:id="rId27"/>
    <p:sldId id="280" r:id="rId28"/>
    <p:sldId id="268" r:id="rId29"/>
    <p:sldId id="281" r:id="rId30"/>
  </p:sldIdLst>
  <p:sldSz cx="12195175" cy="6859588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>
      <p:cViewPr varScale="1">
        <p:scale>
          <a:sx n="87" d="100"/>
          <a:sy n="87" d="100"/>
        </p:scale>
        <p:origin x="-654" y="-84"/>
      </p:cViewPr>
      <p:guideLst>
        <p:guide orient="horz" pos="2161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77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AD8F6-FF7C-447F-A91D-4FA7CFC9C0C5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7EE11-88F6-4E42-B196-8CF9EA9FE22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391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45B75E70-762A-4375-AA7C-DE9BB7CC9339}" type="datetimeFigureOut">
              <a:rPr lang="de-DE" smtClean="0"/>
              <a:pPr/>
              <a:t>09.10.2018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F1895BC-06EC-475A-97CA-BF53472F2E0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683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psf\Host\Users\cd\Desktop\Startbild_16zu9-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878399" y="1573200"/>
            <a:ext cx="10864800" cy="741600"/>
          </a:xfrm>
        </p:spPr>
        <p:txBody>
          <a:bodyPr/>
          <a:lstStyle>
            <a:lvl1pPr>
              <a:tabLst>
                <a:tab pos="2038350" algn="l"/>
              </a:tabLst>
              <a:defRPr b="1"/>
            </a:lvl1pPr>
          </a:lstStyle>
          <a:p>
            <a:pPr lvl="0"/>
            <a:r>
              <a:rPr lang="en-GB" noProof="0" dirty="0" smtClean="0"/>
              <a:t>Click here to insert lecture title</a:t>
            </a:r>
            <a:endParaRPr lang="de-DE" noProof="0" dirty="0" smtClean="0"/>
          </a:p>
        </p:txBody>
      </p:sp>
      <p:sp>
        <p:nvSpPr>
          <p:cNvPr id="16" name="Rectangle 3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78399" y="2430000"/>
            <a:ext cx="10864800" cy="1152000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rgbClr val="686868"/>
                </a:solidFill>
              </a:defRPr>
            </a:lvl1pPr>
          </a:lstStyle>
          <a:p>
            <a:pPr lvl="0"/>
            <a:r>
              <a:rPr lang="en-GB" noProof="0" dirty="0" smtClean="0"/>
              <a:t>Click here to insert lecture subtitle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pic>
        <p:nvPicPr>
          <p:cNvPr id="8" name="Picture 4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30" y="5598000"/>
            <a:ext cx="1080000" cy="95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853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11221200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91502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 hasCustomPrompt="1"/>
          </p:nvPr>
        </p:nvSpPr>
        <p:spPr>
          <a:xfrm>
            <a:off x="6224400" y="1591200"/>
            <a:ext cx="5482800" cy="4338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GB" noProof="0" dirty="0" smtClean="0"/>
              <a:t>Click onto symbol to insert picture</a:t>
            </a:r>
          </a:p>
          <a:p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0678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9362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244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51793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"/>
          <p:cNvSpPr>
            <a:spLocks noGrp="1"/>
          </p:cNvSpPr>
          <p:nvPr>
            <p:ph type="body" idx="11" hasCustomPrompt="1"/>
          </p:nvPr>
        </p:nvSpPr>
        <p:spPr>
          <a:xfrm>
            <a:off x="485999" y="1591200"/>
            <a:ext cx="5482800" cy="334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GB" noProof="0" dirty="0" smtClean="0"/>
              <a:t>Click here to insert header line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224399" y="1591200"/>
            <a:ext cx="5482800" cy="334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GB" noProof="0" dirty="0" smtClean="0"/>
              <a:t>Click here to insert header line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2141999"/>
            <a:ext cx="5482800" cy="37872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6224400" y="2142000"/>
            <a:ext cx="5482800" cy="37872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38477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1938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17683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 ohne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22844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0" descr="Folie-0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7"/>
          <a:stretch>
            <a:fillRect/>
          </a:stretch>
        </p:blipFill>
        <p:spPr bwMode="auto">
          <a:xfrm>
            <a:off x="1588" y="6143625"/>
            <a:ext cx="1218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5999" y="6480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here to insert chart title</a:t>
            </a:r>
            <a:endParaRPr lang="de-DE" noProof="0" dirty="0" smtClean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5999" y="1591200"/>
            <a:ext cx="11221200" cy="43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Master text format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Rectangle 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9999" y="126000"/>
            <a:ext cx="10177200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8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0" dirty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12" name="Rectangle 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86000" y="126000"/>
            <a:ext cx="1044000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lang="de-DE"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GB" noProof="0" dirty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836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61" r:id="rId4"/>
    <p:sldLayoutId id="2147483662" r:id="rId5"/>
    <p:sldLayoutId id="2147483658" r:id="rId6"/>
    <p:sldLayoutId id="2147483655" r:id="rId7"/>
    <p:sldLayoutId id="2147483656" r:id="rId8"/>
    <p:sldLayoutId id="2147483660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686868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80000" indent="-180000" algn="l" defTabSz="91440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64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764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228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692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nfochips.com/blog/k2-categories/aerospace/iot-in-aviation-with-system-wide-information-management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sarju.eu/sites/default/files/documents/wac/SWIM_Becoming_a_reality_Brochure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400" dirty="0" err="1"/>
              <a:t>SWIMming</a:t>
            </a:r>
            <a:r>
              <a:rPr lang="en-GB" sz="4400" dirty="0"/>
              <a:t> in </a:t>
            </a:r>
            <a:r>
              <a:rPr lang="en-GB" sz="4400" dirty="0" err="1"/>
              <a:t>Tcl</a:t>
            </a:r>
            <a:endParaRPr lang="en-GB" sz="4400" dirty="0"/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>
          <a:xfrm>
            <a:off x="913011" y="3285778"/>
            <a:ext cx="4392488" cy="1152000"/>
          </a:xfrm>
        </p:spPr>
        <p:txBody>
          <a:bodyPr/>
          <a:lstStyle/>
          <a:p>
            <a:r>
              <a:rPr lang="en-GB" dirty="0" smtClean="0"/>
              <a:t>Frank Morlang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178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</a:t>
            </a:fld>
            <a:endParaRPr lang="en-GB" noProof="0" dirty="0"/>
          </a:p>
        </p:txBody>
      </p:sp>
      <p:pic>
        <p:nvPicPr>
          <p:cNvPr id="5" name="Grafik 5" descr="Folie_-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45" r="89867"/>
          <a:stretch>
            <a:fillRect/>
          </a:stretch>
        </p:blipFill>
        <p:spPr bwMode="auto">
          <a:xfrm>
            <a:off x="1588" y="6072188"/>
            <a:ext cx="123507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3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Overview</a:t>
            </a:r>
            <a:endParaRPr lang="en-GB" sz="4400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3217267" y="1701602"/>
            <a:ext cx="5179539" cy="4338000"/>
          </a:xfrm>
        </p:spPr>
        <p:txBody>
          <a:bodyPr/>
          <a:lstStyle/>
          <a:p>
            <a:r>
              <a:rPr lang="en-GB" sz="3600" dirty="0" smtClean="0"/>
              <a:t> </a:t>
            </a:r>
            <a:r>
              <a:rPr lang="en-GB" sz="4000" b="1" dirty="0" smtClean="0"/>
              <a:t>INTRODUCTION</a:t>
            </a:r>
          </a:p>
          <a:p>
            <a:r>
              <a:rPr lang="en-GB" sz="4000" b="1" dirty="0"/>
              <a:t> </a:t>
            </a:r>
            <a:r>
              <a:rPr lang="en-GB" sz="4000" b="1" dirty="0" smtClean="0"/>
              <a:t>PROVOCATION </a:t>
            </a:r>
            <a:r>
              <a:rPr lang="en-GB" sz="4000" b="1" dirty="0" smtClean="0">
                <a:sym typeface="Wingdings" panose="05000000000000000000" pitchFamily="2" charset="2"/>
              </a:rPr>
              <a:t></a:t>
            </a:r>
            <a:endParaRPr lang="en-GB" sz="4000" b="1" dirty="0" smtClean="0"/>
          </a:p>
          <a:p>
            <a:r>
              <a:rPr lang="en-GB" sz="4000" b="1" dirty="0" smtClean="0"/>
              <a:t> MOTIVATION</a:t>
            </a:r>
          </a:p>
          <a:p>
            <a:r>
              <a:rPr lang="en-GB" sz="4000" b="1" dirty="0" smtClean="0"/>
              <a:t> CHALLENGE</a:t>
            </a:r>
            <a:endParaRPr lang="en-GB" sz="4000" b="1" dirty="0"/>
          </a:p>
          <a:p>
            <a:r>
              <a:rPr lang="en-GB" sz="4000" b="1" dirty="0" smtClean="0"/>
              <a:t> SOLUTION</a:t>
            </a:r>
          </a:p>
          <a:p>
            <a:r>
              <a:rPr lang="en-GB" sz="4000" b="1" dirty="0" smtClean="0"/>
              <a:t> OUTLOOK</a:t>
            </a:r>
            <a:endParaRPr lang="en-GB" sz="4000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766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Introduction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93131" y="1557586"/>
            <a:ext cx="8229600" cy="475113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3200" b="1" dirty="0" smtClean="0"/>
              <a:t>Future Commercial </a:t>
            </a:r>
            <a:r>
              <a:rPr lang="fr-BE" sz="3200" b="1" dirty="0" err="1" smtClean="0"/>
              <a:t>Space</a:t>
            </a:r>
            <a:r>
              <a:rPr lang="fr-BE" sz="3200" b="1" dirty="0" smtClean="0"/>
              <a:t> Traffic </a:t>
            </a:r>
            <a:r>
              <a:rPr lang="fr-BE" sz="3200" b="1" dirty="0" err="1" smtClean="0"/>
              <a:t>assumption</a:t>
            </a:r>
            <a:r>
              <a:rPr lang="fr-BE" sz="3200" dirty="0" smtClean="0"/>
              <a:t>:</a:t>
            </a:r>
          </a:p>
          <a:p>
            <a:pPr lvl="1">
              <a:defRPr/>
            </a:pPr>
            <a:r>
              <a:rPr lang="fr-BE" sz="2800" dirty="0" smtClean="0"/>
              <a:t>Will return as a </a:t>
            </a:r>
            <a:r>
              <a:rPr lang="fr-BE" sz="2800" dirty="0" err="1" smtClean="0"/>
              <a:t>hypersonic</a:t>
            </a:r>
            <a:r>
              <a:rPr lang="fr-BE" sz="2800" dirty="0" smtClean="0"/>
              <a:t> </a:t>
            </a:r>
            <a:r>
              <a:rPr lang="fr-BE" sz="2800" dirty="0" err="1" smtClean="0"/>
              <a:t>glider</a:t>
            </a:r>
            <a:endParaRPr lang="fr-BE" sz="2800" dirty="0" smtClean="0"/>
          </a:p>
          <a:p>
            <a:pPr lvl="1">
              <a:defRPr/>
            </a:pPr>
            <a:r>
              <a:rPr lang="fr-BE" sz="2800" dirty="0" err="1" smtClean="0"/>
              <a:t>What</a:t>
            </a:r>
            <a:r>
              <a:rPr lang="fr-BE" sz="2800" dirty="0" smtClean="0"/>
              <a:t> </a:t>
            </a:r>
            <a:r>
              <a:rPr lang="fr-BE" sz="2800" dirty="0" err="1" smtClean="0"/>
              <a:t>does</a:t>
            </a:r>
            <a:r>
              <a:rPr lang="fr-BE" sz="2800" dirty="0" smtClean="0"/>
              <a:t> a (Columbia comparable)  fatal break up </a:t>
            </a:r>
            <a:r>
              <a:rPr lang="fr-BE" sz="2800" dirty="0" err="1" smtClean="0"/>
              <a:t>event</a:t>
            </a:r>
            <a:r>
              <a:rPr lang="fr-BE" sz="2800" dirty="0" smtClean="0"/>
              <a:t> (ca. 231000 </a:t>
            </a:r>
            <a:r>
              <a:rPr lang="fr-BE" sz="2800" dirty="0" err="1" smtClean="0"/>
              <a:t>ft</a:t>
            </a:r>
            <a:r>
              <a:rPr lang="fr-BE" sz="2800" dirty="0" smtClean="0"/>
              <a:t>. Alt., </a:t>
            </a:r>
            <a:r>
              <a:rPr lang="fr-BE" sz="2800" b="1" dirty="0" smtClean="0"/>
              <a:t>speed &gt; Mach 20</a:t>
            </a:r>
            <a:r>
              <a:rPr lang="fr-BE" sz="2800" dirty="0" smtClean="0"/>
              <a:t>) </a:t>
            </a:r>
            <a:r>
              <a:rPr lang="fr-BE" sz="2800" dirty="0" err="1" smtClean="0"/>
              <a:t>mean</a:t>
            </a:r>
            <a:r>
              <a:rPr lang="fr-BE" sz="2800" dirty="0" smtClean="0"/>
              <a:t> ?</a:t>
            </a:r>
          </a:p>
          <a:p>
            <a:pPr lvl="2">
              <a:defRPr/>
            </a:pPr>
            <a:r>
              <a:rPr lang="fr-BE" sz="2800" b="1" dirty="0" err="1" smtClean="0"/>
              <a:t>Debris</a:t>
            </a:r>
            <a:r>
              <a:rPr lang="fr-BE" sz="2800" dirty="0" smtClean="0"/>
              <a:t> </a:t>
            </a:r>
            <a:r>
              <a:rPr lang="fr-BE" sz="2800" dirty="0" err="1" smtClean="0"/>
              <a:t>raining</a:t>
            </a:r>
            <a:r>
              <a:rPr lang="fr-BE" sz="2800" dirty="0" smtClean="0"/>
              <a:t> down on </a:t>
            </a:r>
            <a:r>
              <a:rPr lang="fr-BE" sz="2800" dirty="0" err="1" smtClean="0"/>
              <a:t>conventional</a:t>
            </a:r>
            <a:r>
              <a:rPr lang="fr-BE" sz="2800" dirty="0" smtClean="0"/>
              <a:t> air </a:t>
            </a:r>
            <a:r>
              <a:rPr lang="fr-BE" sz="2800" dirty="0" err="1" smtClean="0"/>
              <a:t>traffic</a:t>
            </a:r>
            <a:r>
              <a:rPr lang="fr-BE" sz="2800" dirty="0" smtClean="0"/>
              <a:t> </a:t>
            </a:r>
            <a:r>
              <a:rPr lang="fr-BE" sz="2800" dirty="0" err="1" smtClean="0"/>
              <a:t>will</a:t>
            </a:r>
            <a:r>
              <a:rPr lang="fr-BE" sz="2800" dirty="0" smtClean="0"/>
              <a:t> </a:t>
            </a:r>
            <a:r>
              <a:rPr lang="fr-BE" sz="2800" dirty="0" err="1" smtClean="0"/>
              <a:t>cover</a:t>
            </a:r>
            <a:r>
              <a:rPr lang="fr-BE" sz="2800" dirty="0" smtClean="0"/>
              <a:t> a </a:t>
            </a:r>
            <a:r>
              <a:rPr lang="fr-BE" sz="2800" b="1" dirty="0" err="1" smtClean="0"/>
              <a:t>footprint</a:t>
            </a:r>
            <a:r>
              <a:rPr lang="fr-BE" sz="2800" dirty="0" smtClean="0"/>
              <a:t> of about </a:t>
            </a:r>
            <a:r>
              <a:rPr lang="fr-BE" sz="2800" b="1" dirty="0" smtClean="0"/>
              <a:t>300 by 35 nm</a:t>
            </a:r>
          </a:p>
          <a:p>
            <a:pPr lvl="2">
              <a:defRPr/>
            </a:pPr>
            <a:r>
              <a:rPr lang="fr-BE" sz="2800" dirty="0" smtClean="0"/>
              <a:t>No collision of Columbia </a:t>
            </a:r>
            <a:r>
              <a:rPr lang="fr-BE" sz="2800" dirty="0" err="1" smtClean="0"/>
              <a:t>debris</a:t>
            </a:r>
            <a:r>
              <a:rPr lang="fr-BE" sz="2800" dirty="0" smtClean="0"/>
              <a:t> </a:t>
            </a:r>
            <a:r>
              <a:rPr lang="fr-BE" sz="2800" dirty="0" err="1" smtClean="0"/>
              <a:t>with</a:t>
            </a:r>
            <a:r>
              <a:rPr lang="fr-BE" sz="2800" dirty="0" smtClean="0"/>
              <a:t> air </a:t>
            </a:r>
            <a:r>
              <a:rPr lang="fr-BE" sz="2800" dirty="0" err="1" smtClean="0"/>
              <a:t>traffic</a:t>
            </a:r>
            <a:r>
              <a:rPr lang="fr-BE" sz="2800" dirty="0" smtClean="0"/>
              <a:t> </a:t>
            </a:r>
            <a:r>
              <a:rPr lang="fr-BE" sz="2800" dirty="0" err="1" smtClean="0"/>
              <a:t>was</a:t>
            </a:r>
            <a:r>
              <a:rPr lang="fr-BE" sz="2800" dirty="0" smtClean="0"/>
              <a:t> </a:t>
            </a:r>
            <a:r>
              <a:rPr lang="fr-BE" sz="2800" dirty="0" err="1" smtClean="0"/>
              <a:t>just</a:t>
            </a:r>
            <a:r>
              <a:rPr lang="fr-BE" sz="2800" dirty="0" smtClean="0"/>
              <a:t> </a:t>
            </a:r>
            <a:r>
              <a:rPr lang="fr-BE" sz="2800" b="1" dirty="0" err="1" smtClean="0"/>
              <a:t>luck</a:t>
            </a:r>
            <a:r>
              <a:rPr lang="fr-BE" sz="2800" dirty="0" smtClean="0"/>
              <a:t> (</a:t>
            </a:r>
            <a:r>
              <a:rPr lang="fr-BE" sz="2800" b="1" dirty="0" err="1" smtClean="0"/>
              <a:t>Casualty</a:t>
            </a:r>
            <a:r>
              <a:rPr lang="fr-BE" sz="2800" b="1" dirty="0" smtClean="0"/>
              <a:t> </a:t>
            </a:r>
            <a:r>
              <a:rPr lang="fr-BE" sz="2800" b="1" dirty="0" err="1" smtClean="0"/>
              <a:t>propability</a:t>
            </a:r>
            <a:r>
              <a:rPr lang="fr-BE" sz="2800" b="1" dirty="0" smtClean="0"/>
              <a:t> </a:t>
            </a:r>
            <a:r>
              <a:rPr lang="fr-BE" sz="2800" dirty="0" smtClean="0"/>
              <a:t>for </a:t>
            </a:r>
            <a:r>
              <a:rPr lang="fr-BE" sz="2800" dirty="0" err="1" smtClean="0"/>
              <a:t>passengers</a:t>
            </a:r>
            <a:r>
              <a:rPr lang="fr-BE" sz="2800" dirty="0" smtClean="0"/>
              <a:t> </a:t>
            </a:r>
            <a:r>
              <a:rPr lang="fr-BE" sz="2800" dirty="0" err="1" smtClean="0"/>
              <a:t>was</a:t>
            </a:r>
            <a:r>
              <a:rPr lang="fr-BE" sz="2800" dirty="0" smtClean="0"/>
              <a:t> about </a:t>
            </a:r>
            <a:r>
              <a:rPr lang="fr-BE" sz="2800" b="1" dirty="0" smtClean="0"/>
              <a:t>0.3</a:t>
            </a:r>
            <a:r>
              <a:rPr lang="fr-BE" sz="2800" dirty="0" smtClean="0"/>
              <a:t>)</a:t>
            </a:r>
            <a:endParaRPr lang="fr-BE" sz="2800" dirty="0"/>
          </a:p>
        </p:txBody>
      </p:sp>
    </p:spTree>
    <p:extLst>
      <p:ext uri="{BB962C8B-B14F-4D97-AF65-F5344CB8AC3E}">
        <p14:creationId xmlns:p14="http://schemas.microsoft.com/office/powerpoint/2010/main" val="159045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Provocation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77107" y="1701602"/>
            <a:ext cx="8229600" cy="3960440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4000" b="1" smtClean="0"/>
              <a:t>Commercial Space Traffic</a:t>
            </a:r>
          </a:p>
          <a:p>
            <a:pPr lvl="1">
              <a:defRPr/>
            </a:pPr>
            <a:r>
              <a:rPr lang="fr-BE" sz="4000" i="1" smtClean="0"/>
              <a:t> </a:t>
            </a:r>
            <a:r>
              <a:rPr lang="fr-BE" sz="3200" i="1" smtClean="0"/>
              <a:t>Only a few movements per year = research + entertainment for private super millionaires = no air traffic integration considerations needed = </a:t>
            </a:r>
            <a:r>
              <a:rPr lang="en-US" sz="3200" i="1" smtClean="0"/>
              <a:t>If ever relevant, in the very far future !</a:t>
            </a:r>
          </a:p>
          <a:p>
            <a:pPr marL="457200" lvl="1" indent="0">
              <a:buFont typeface="Arial" charset="0"/>
              <a:buNone/>
              <a:defRPr/>
            </a:pPr>
            <a:r>
              <a:rPr lang="en-US" sz="3200" i="1" smtClean="0">
                <a:sym typeface="Wingdings" panose="05000000000000000000" pitchFamily="2" charset="2"/>
              </a:rPr>
              <a:t> </a:t>
            </a:r>
            <a:r>
              <a:rPr lang="en-US" sz="4000" b="1" smtClean="0">
                <a:sym typeface="Wingdings" panose="05000000000000000000" pitchFamily="2" charset="2"/>
              </a:rPr>
              <a:t>Really ?</a:t>
            </a:r>
            <a:endParaRPr lang="en-US" sz="4000" b="1" smtClean="0"/>
          </a:p>
          <a:p>
            <a:pPr lvl="1">
              <a:defRPr/>
            </a:pPr>
            <a:endParaRPr lang="fr-BE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4032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6</a:t>
            </a:fld>
            <a:endParaRPr lang="en-GB" noProof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65339" y="763814"/>
            <a:ext cx="8229600" cy="5543550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4000" b="1" dirty="0" smtClean="0"/>
              <a:t>10 </a:t>
            </a:r>
            <a:r>
              <a:rPr lang="fr-BE" sz="4000" b="1" dirty="0" err="1" smtClean="0"/>
              <a:t>years</a:t>
            </a:r>
            <a:r>
              <a:rPr lang="fr-BE" sz="4000" b="1" dirty="0" smtClean="0"/>
              <a:t> </a:t>
            </a:r>
            <a:r>
              <a:rPr lang="fr-BE" sz="4000" b="1" dirty="0" err="1" smtClean="0"/>
              <a:t>between</a:t>
            </a:r>
            <a:endParaRPr lang="fr-BE" sz="4000" b="1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 marL="0" indent="0">
              <a:buFont typeface="Arial" charset="0"/>
              <a:buNone/>
              <a:defRPr/>
            </a:pPr>
            <a:endParaRPr lang="fr-BE" sz="2000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353" y="1619643"/>
            <a:ext cx="31051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353" y="4497614"/>
            <a:ext cx="3109176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5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7</a:t>
            </a:fld>
            <a:endParaRPr lang="en-GB" noProof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13213" y="811893"/>
            <a:ext cx="8229600" cy="5543550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4000" b="1" dirty="0" err="1" smtClean="0"/>
              <a:t>Now</a:t>
            </a:r>
            <a:endParaRPr lang="fr-BE" sz="4000" b="1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>
              <a:defRPr/>
            </a:pPr>
            <a:r>
              <a:rPr lang="fr-BE" sz="4000" b="1" dirty="0" smtClean="0"/>
              <a:t>Future (</a:t>
            </a:r>
            <a:r>
              <a:rPr lang="fr-BE" sz="4000" b="1" dirty="0" err="1" smtClean="0"/>
              <a:t>Who</a:t>
            </a:r>
            <a:r>
              <a:rPr lang="fr-BE" sz="4000" b="1" dirty="0" smtClean="0"/>
              <a:t> </a:t>
            </a:r>
            <a:r>
              <a:rPr lang="fr-BE" sz="4000" b="1" dirty="0" err="1" smtClean="0"/>
              <a:t>knows</a:t>
            </a:r>
            <a:r>
              <a:rPr lang="fr-BE" sz="4000" b="1" dirty="0" smtClean="0"/>
              <a:t> </a:t>
            </a:r>
            <a:r>
              <a:rPr lang="fr-BE" sz="4000" b="1" dirty="0" err="1" smtClean="0"/>
              <a:t>when</a:t>
            </a:r>
            <a:r>
              <a:rPr lang="fr-BE" sz="4000" b="1" dirty="0" smtClean="0"/>
              <a:t> ?)</a:t>
            </a:r>
            <a:endParaRPr lang="fr-BE" sz="4000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395" y="1412874"/>
            <a:ext cx="2568575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093" y="4293890"/>
            <a:ext cx="3213100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366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8</a:t>
            </a:fld>
            <a:endParaRPr lang="en-GB" noProof="0" dirty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129035" y="3645818"/>
            <a:ext cx="8496944" cy="201622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= </a:t>
            </a:r>
            <a:r>
              <a:rPr lang="en-US" sz="4400" b="1" u="sng" dirty="0" smtClean="0"/>
              <a:t>S</a:t>
            </a:r>
            <a:r>
              <a:rPr lang="en-US" sz="4400" dirty="0" smtClean="0"/>
              <a:t>ystem </a:t>
            </a:r>
            <a:r>
              <a:rPr lang="en-US" sz="4400" b="1" u="sng" dirty="0" smtClean="0"/>
              <a:t>W</a:t>
            </a:r>
            <a:r>
              <a:rPr lang="en-US" sz="4400" dirty="0" smtClean="0"/>
              <a:t>ide </a:t>
            </a:r>
            <a:r>
              <a:rPr lang="en-US" sz="4400" b="1" u="sng" dirty="0" smtClean="0"/>
              <a:t>I</a:t>
            </a:r>
            <a:r>
              <a:rPr lang="en-US" sz="4400" dirty="0" smtClean="0"/>
              <a:t>nformation </a:t>
            </a:r>
            <a:r>
              <a:rPr lang="en-US" sz="4400" b="1" u="sng" dirty="0" smtClean="0"/>
              <a:t>M</a:t>
            </a:r>
            <a:r>
              <a:rPr lang="en-US" sz="4400" dirty="0" smtClean="0"/>
              <a:t>anagement</a:t>
            </a:r>
          </a:p>
          <a:p>
            <a:pPr marL="2335212" lvl="5" indent="0">
              <a:buNone/>
            </a:pPr>
            <a:endParaRPr lang="en-US" sz="3200" dirty="0" smtClean="0"/>
          </a:p>
          <a:p>
            <a:pPr marL="3021012" lvl="5" indent="-685800">
              <a:buFont typeface="Wingdings" panose="05000000000000000000" pitchFamily="2" charset="2"/>
              <a:buChar char="Ø"/>
            </a:pPr>
            <a:endParaRPr lang="en-US" sz="3600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057027" y="1989634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</a:t>
            </a:r>
          </a:p>
          <a:p>
            <a:pPr marL="2335212" lvl="5" indent="0"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50267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641203" y="909514"/>
            <a:ext cx="8229600" cy="5543550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BE" sz="2000" dirty="0" smtClean="0"/>
          </a:p>
          <a:p>
            <a:pPr>
              <a:defRPr/>
            </a:pPr>
            <a:endParaRPr lang="fr-BE" sz="2000" dirty="0" smtClean="0"/>
          </a:p>
          <a:p>
            <a:pPr marL="0" indent="0">
              <a:buFont typeface="Arial" charset="0"/>
              <a:buNone/>
              <a:defRPr/>
            </a:pPr>
            <a:endParaRPr lang="fr-BE" sz="2000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sz="4400" dirty="0" smtClean="0"/>
              <a:t>SWIM "Intranet for ATM" concept requests </a:t>
            </a:r>
            <a:r>
              <a:rPr lang="en-US" sz="4400" b="1" u="sng" dirty="0" smtClean="0"/>
              <a:t>all</a:t>
            </a:r>
            <a:r>
              <a:rPr lang="en-US" sz="4400" dirty="0" smtClean="0"/>
              <a:t> the future air traffic participants acting as communicating sub-systems.</a:t>
            </a:r>
            <a:endParaRPr lang="fr-BE" sz="4400" dirty="0" smtClean="0"/>
          </a:p>
        </p:txBody>
      </p:sp>
    </p:spTree>
    <p:extLst>
      <p:ext uri="{BB962C8B-B14F-4D97-AF65-F5344CB8AC3E}">
        <p14:creationId xmlns:p14="http://schemas.microsoft.com/office/powerpoint/2010/main" val="22307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10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600038" y="764952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 </a:t>
            </a:r>
            <a:r>
              <a:rPr lang="en-US" sz="4400" dirty="0" smtClean="0">
                <a:sym typeface="Wingdings" panose="05000000000000000000" pitchFamily="2" charset="2"/>
              </a:rPr>
              <a:t> Why ?</a:t>
            </a:r>
            <a:endParaRPr lang="en-US" sz="4400" dirty="0" smtClean="0"/>
          </a:p>
          <a:p>
            <a:pPr marL="2335212" lvl="5" indent="0">
              <a:buNone/>
            </a:pPr>
            <a:endParaRPr lang="en-US" sz="3200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87" y="1497258"/>
            <a:ext cx="7128792" cy="4342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480963" y="5812005"/>
            <a:ext cx="11588251" cy="360835"/>
          </a:xfrm>
        </p:spPr>
        <p:txBody>
          <a:bodyPr/>
          <a:lstStyle/>
          <a:p>
            <a:pPr marL="0" indent="0">
              <a:buNone/>
            </a:pPr>
            <a:r>
              <a:rPr lang="de-DE" sz="1600" dirty="0" smtClean="0"/>
              <a:t>Source: </a:t>
            </a:r>
            <a:r>
              <a:rPr lang="de-DE" sz="1600" dirty="0" smtClean="0">
                <a:hlinkClick r:id="rId3"/>
              </a:rPr>
              <a:t>https</a:t>
            </a:r>
            <a:r>
              <a:rPr lang="de-DE" sz="1600" dirty="0">
                <a:hlinkClick r:id="rId3"/>
              </a:rPr>
              <a:t>://</a:t>
            </a:r>
            <a:r>
              <a:rPr lang="de-DE" sz="1600" dirty="0" smtClean="0">
                <a:hlinkClick r:id="rId3"/>
              </a:rPr>
              <a:t>www.einfochips.com/blog/k2-categories/aerospace/iot-in-aviation-with-system-wide-information-management.html</a:t>
            </a: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92088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11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600038" y="764952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 </a:t>
            </a:r>
            <a:r>
              <a:rPr lang="en-US" sz="4400" dirty="0" smtClean="0">
                <a:sym typeface="Wingdings" panose="05000000000000000000" pitchFamily="2" charset="2"/>
              </a:rPr>
              <a:t> What ?</a:t>
            </a:r>
            <a:endParaRPr lang="en-US" sz="4400" dirty="0" smtClean="0"/>
          </a:p>
          <a:p>
            <a:pPr marL="2335212" lvl="5" indent="0">
              <a:buNone/>
            </a:pPr>
            <a:endParaRPr lang="en-US" sz="3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091" y="1514905"/>
            <a:ext cx="8918905" cy="477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4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600038" y="764952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 </a:t>
            </a:r>
            <a:r>
              <a:rPr lang="en-US" sz="4400" dirty="0" smtClean="0">
                <a:sym typeface="Wingdings" panose="05000000000000000000" pitchFamily="2" charset="2"/>
              </a:rPr>
              <a:t> What ?</a:t>
            </a:r>
            <a:endParaRPr lang="en-US" sz="4400" dirty="0" smtClean="0"/>
          </a:p>
          <a:p>
            <a:pPr marL="2335212" lvl="5" indent="0">
              <a:buNone/>
            </a:pPr>
            <a:endParaRPr lang="en-US" sz="32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83" y="1413570"/>
            <a:ext cx="7751763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00436" y="5734050"/>
            <a:ext cx="11894739" cy="360835"/>
          </a:xfrm>
        </p:spPr>
        <p:txBody>
          <a:bodyPr/>
          <a:lstStyle/>
          <a:p>
            <a:pPr marL="0" indent="0">
              <a:buNone/>
            </a:pPr>
            <a:r>
              <a:rPr lang="de-DE" sz="1600" dirty="0" smtClean="0"/>
              <a:t>Source: </a:t>
            </a:r>
            <a:r>
              <a:rPr lang="de-DE" sz="1600" dirty="0" smtClean="0">
                <a:hlinkClick r:id="rId3"/>
              </a:rPr>
              <a:t>http</a:t>
            </a:r>
            <a:r>
              <a:rPr lang="de-DE" sz="1600" dirty="0">
                <a:hlinkClick r:id="rId3"/>
              </a:rPr>
              <a:t>://</a:t>
            </a:r>
            <a:r>
              <a:rPr lang="de-DE" sz="1600" dirty="0" smtClean="0">
                <a:hlinkClick r:id="rId3"/>
              </a:rPr>
              <a:t>www.sesarju.eu/sites/default/files/documents/wac/SWIM_Becoming_a_reality_Brochure.pdf</a:t>
            </a: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2690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13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793331" y="189434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 </a:t>
            </a:r>
            <a:r>
              <a:rPr lang="en-US" sz="4400" dirty="0" smtClean="0">
                <a:sym typeface="Wingdings" panose="05000000000000000000" pitchFamily="2" charset="2"/>
              </a:rPr>
              <a:t> What ?</a:t>
            </a:r>
            <a:endParaRPr lang="en-US" sz="4400" dirty="0" smtClean="0"/>
          </a:p>
          <a:p>
            <a:pPr marL="2335212" lvl="5" indent="0">
              <a:buNone/>
            </a:pPr>
            <a:endParaRPr lang="en-US" sz="3200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4400" dirty="0"/>
              <a:t>Technical </a:t>
            </a:r>
            <a:r>
              <a:rPr lang="de-DE" sz="4400" dirty="0" err="1"/>
              <a:t>profiles</a:t>
            </a:r>
            <a:r>
              <a:rPr lang="de-DE" sz="4400" dirty="0"/>
              <a:t>:</a:t>
            </a:r>
          </a:p>
          <a:p>
            <a:endParaRPr lang="de-DE" sz="1200" dirty="0" smtClean="0"/>
          </a:p>
          <a:p>
            <a:pPr lvl="1"/>
            <a:r>
              <a:rPr lang="de-DE" sz="4000" dirty="0" smtClean="0"/>
              <a:t>Yellow </a:t>
            </a:r>
            <a:r>
              <a:rPr lang="de-DE" sz="4000" dirty="0" smtClean="0">
                <a:sym typeface="Wingdings" panose="05000000000000000000" pitchFamily="2" charset="2"/>
              </a:rPr>
              <a:t> non </a:t>
            </a:r>
            <a:r>
              <a:rPr lang="de-DE" sz="4000" dirty="0" err="1" smtClean="0">
                <a:sym typeface="Wingdings" panose="05000000000000000000" pitchFamily="2" charset="2"/>
              </a:rPr>
              <a:t>critical</a:t>
            </a:r>
            <a:r>
              <a:rPr lang="de-DE" sz="4000" dirty="0" smtClean="0">
                <a:sym typeface="Wingdings" panose="05000000000000000000" pitchFamily="2" charset="2"/>
              </a:rPr>
              <a:t> </a:t>
            </a:r>
            <a:r>
              <a:rPr lang="de-DE" sz="4000" dirty="0" err="1" smtClean="0">
                <a:sym typeface="Wingdings" panose="05000000000000000000" pitchFamily="2" charset="2"/>
              </a:rPr>
              <a:t>information</a:t>
            </a:r>
            <a:endParaRPr lang="de-DE" sz="4000" dirty="0" smtClean="0">
              <a:sym typeface="Wingdings" panose="05000000000000000000" pitchFamily="2" charset="2"/>
            </a:endParaRPr>
          </a:p>
          <a:p>
            <a:pPr lvl="1"/>
            <a:r>
              <a:rPr lang="de-DE" sz="4000" dirty="0" smtClean="0"/>
              <a:t>Blue</a:t>
            </a:r>
            <a:r>
              <a:rPr lang="de-DE" sz="4000" dirty="0" smtClean="0">
                <a:sym typeface="Wingdings" panose="05000000000000000000" pitchFamily="2" charset="2"/>
              </a:rPr>
              <a:t> </a:t>
            </a:r>
            <a:r>
              <a:rPr lang="de-DE" sz="4000" dirty="0" err="1" smtClean="0">
                <a:sym typeface="Wingdings" panose="05000000000000000000" pitchFamily="2" charset="2"/>
              </a:rPr>
              <a:t>critical</a:t>
            </a:r>
            <a:r>
              <a:rPr lang="de-DE" sz="4000" dirty="0" smtClean="0">
                <a:sym typeface="Wingdings" panose="05000000000000000000" pitchFamily="2" charset="2"/>
              </a:rPr>
              <a:t> </a:t>
            </a:r>
            <a:r>
              <a:rPr lang="de-DE" sz="4000" dirty="0" err="1">
                <a:sym typeface="Wingdings" panose="05000000000000000000" pitchFamily="2" charset="2"/>
              </a:rPr>
              <a:t>information</a:t>
            </a:r>
            <a:endParaRPr lang="de-DE" sz="4000" dirty="0"/>
          </a:p>
          <a:p>
            <a:pPr lvl="1"/>
            <a:r>
              <a:rPr lang="de-DE" sz="4000" dirty="0" err="1" smtClean="0"/>
              <a:t>Purple</a:t>
            </a:r>
            <a:r>
              <a:rPr lang="de-DE" sz="4000" dirty="0" smtClean="0">
                <a:sym typeface="Wingdings" panose="05000000000000000000" pitchFamily="2" charset="2"/>
              </a:rPr>
              <a:t> </a:t>
            </a:r>
            <a:r>
              <a:rPr lang="de-DE" sz="4000" dirty="0">
                <a:sym typeface="Wingdings" panose="05000000000000000000" pitchFamily="2" charset="2"/>
              </a:rPr>
              <a:t>A</a:t>
            </a:r>
            <a:r>
              <a:rPr lang="de-DE" sz="4000" dirty="0" smtClean="0">
                <a:sym typeface="Wingdings" panose="05000000000000000000" pitchFamily="2" charset="2"/>
              </a:rPr>
              <a:t>ir / </a:t>
            </a:r>
            <a:r>
              <a:rPr lang="de-DE" sz="4000" dirty="0" err="1">
                <a:sym typeface="Wingdings" panose="05000000000000000000" pitchFamily="2" charset="2"/>
              </a:rPr>
              <a:t>G</a:t>
            </a:r>
            <a:r>
              <a:rPr lang="de-DE" sz="4000" dirty="0" err="1" smtClean="0">
                <a:sym typeface="Wingdings" panose="05000000000000000000" pitchFamily="2" charset="2"/>
              </a:rPr>
              <a:t>round</a:t>
            </a:r>
            <a:r>
              <a:rPr lang="de-DE" sz="4000" dirty="0" smtClean="0">
                <a:sym typeface="Wingdings" panose="05000000000000000000" pitchFamily="2" charset="2"/>
              </a:rPr>
              <a:t> </a:t>
            </a:r>
            <a:r>
              <a:rPr lang="de-DE" sz="4000" dirty="0" err="1" smtClean="0">
                <a:sym typeface="Wingdings" panose="05000000000000000000" pitchFamily="2" charset="2"/>
              </a:rPr>
              <a:t>info</a:t>
            </a:r>
            <a:r>
              <a:rPr lang="de-DE" sz="4000" dirty="0" smtClean="0">
                <a:sym typeface="Wingdings" panose="05000000000000000000" pitchFamily="2" charset="2"/>
              </a:rPr>
              <a:t> </a:t>
            </a:r>
            <a:r>
              <a:rPr lang="de-DE" sz="4000" dirty="0" err="1" smtClean="0">
                <a:sym typeface="Wingdings" panose="05000000000000000000" pitchFamily="2" charset="2"/>
              </a:rPr>
              <a:t>exchanges</a:t>
            </a:r>
            <a:endParaRPr lang="de-DE" sz="4000" dirty="0"/>
          </a:p>
          <a:p>
            <a:pPr lvl="1"/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319393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14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793331" y="189434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 </a:t>
            </a:r>
            <a:r>
              <a:rPr lang="en-US" sz="4400" dirty="0" smtClean="0">
                <a:sym typeface="Wingdings" panose="05000000000000000000" pitchFamily="2" charset="2"/>
              </a:rPr>
              <a:t> What ?</a:t>
            </a:r>
            <a:endParaRPr lang="en-US" sz="4400" dirty="0" smtClean="0"/>
          </a:p>
          <a:p>
            <a:pPr marL="2335212" lvl="5" indent="0">
              <a:buNone/>
            </a:pPr>
            <a:endParaRPr lang="en-US" sz="3200" dirty="0" smtClean="0"/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2641203" y="5950074"/>
            <a:ext cx="9469559" cy="360835"/>
          </a:xfrm>
        </p:spPr>
        <p:txBody>
          <a:bodyPr/>
          <a:lstStyle/>
          <a:p>
            <a:pPr marL="0" indent="0">
              <a:buNone/>
            </a:pPr>
            <a:r>
              <a:rPr lang="de-DE" sz="1600" dirty="0" smtClean="0"/>
              <a:t>Source: Manual on System Wide Information Management (SWIM) </a:t>
            </a:r>
            <a:r>
              <a:rPr lang="de-DE" sz="1600" dirty="0" err="1"/>
              <a:t>C</a:t>
            </a:r>
            <a:r>
              <a:rPr lang="de-DE" sz="1600" dirty="0" err="1" smtClean="0"/>
              <a:t>oncept</a:t>
            </a:r>
            <a:r>
              <a:rPr lang="de-DE" sz="1600" dirty="0" smtClean="0"/>
              <a:t>, ICAO Doc 10039 AN/511</a:t>
            </a:r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1209675"/>
            <a:ext cx="6649416" cy="473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278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15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865339" y="405458"/>
            <a:ext cx="8024551" cy="81402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SWIM </a:t>
            </a:r>
            <a:r>
              <a:rPr lang="en-US" sz="4400" dirty="0" smtClean="0">
                <a:sym typeface="Wingdings" panose="05000000000000000000" pitchFamily="2" charset="2"/>
              </a:rPr>
              <a:t> What ?</a:t>
            </a:r>
            <a:endParaRPr lang="en-US" sz="4400" dirty="0" smtClean="0"/>
          </a:p>
          <a:p>
            <a:pPr marL="2335212" lvl="5" indent="0">
              <a:buNone/>
            </a:pPr>
            <a:endParaRPr lang="en-US" sz="32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091" y="1341562"/>
            <a:ext cx="9132401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84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Motivation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16</a:t>
            </a:fld>
            <a:endParaRPr lang="en-GB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6E4D5BA1-86FE-40AB-8918-A10936FA1D6B}"/>
              </a:ext>
            </a:extLst>
          </p:cNvPr>
          <p:cNvSpPr txBox="1">
            <a:spLocks/>
          </p:cNvSpPr>
          <p:nvPr/>
        </p:nvSpPr>
        <p:spPr bwMode="auto">
          <a:xfrm>
            <a:off x="2353172" y="1917626"/>
            <a:ext cx="877632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45720" rIns="7200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  <a:ea typeface="Georgia" charset="0"/>
                <a:cs typeface="Georgi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Access </a:t>
            </a:r>
            <a:r>
              <a:rPr lang="en-US" sz="2800" dirty="0"/>
              <a:t>to real-time, relevant aeronautical, flight, and weather </a:t>
            </a:r>
            <a:r>
              <a:rPr lang="en-US" sz="2800" dirty="0" smtClean="0"/>
              <a:t>information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u="sng" dirty="0" smtClean="0">
                <a:sym typeface="Wingdings" panose="05000000000000000000" pitchFamily="2" charset="2"/>
              </a:rPr>
              <a:t>faster dedicated response possibilities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u="sng" dirty="0" smtClean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u="sng" dirty="0" smtClean="0"/>
              <a:t>Reduced implementation, operating and extension costs </a:t>
            </a:r>
            <a:r>
              <a:rPr lang="en-US" sz="2800" dirty="0" smtClean="0"/>
              <a:t>because of SWIM’s standardized character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SWIM = </a:t>
            </a:r>
            <a:r>
              <a:rPr lang="en-US" sz="2800" u="sng" dirty="0" smtClean="0"/>
              <a:t>requested fundament of the future </a:t>
            </a:r>
            <a:r>
              <a:rPr lang="en-US" sz="2800" dirty="0" smtClean="0"/>
              <a:t>for info based collaboration in ATM (Air Traffic Management)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u="sng" dirty="0" smtClean="0">
                <a:sym typeface="Wingdings" panose="05000000000000000000" pitchFamily="2" charset="2"/>
              </a:rPr>
              <a:t>being prepared for the future</a:t>
            </a:r>
            <a:endParaRPr lang="en-IE" sz="2800" u="sng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6E4D5BA1-86FE-40AB-8918-A10936FA1D6B}"/>
              </a:ext>
            </a:extLst>
          </p:cNvPr>
          <p:cNvSpPr txBox="1">
            <a:spLocks/>
          </p:cNvSpPr>
          <p:nvPr/>
        </p:nvSpPr>
        <p:spPr bwMode="auto">
          <a:xfrm>
            <a:off x="552971" y="1455961"/>
            <a:ext cx="90067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200" dirty="0" smtClean="0"/>
              <a:t>Benefits of acting SWIM compliant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402639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Challenge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17</a:t>
            </a:fld>
            <a:endParaRPr lang="en-GB" noProof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05099" y="1557585"/>
            <a:ext cx="9312795" cy="4751139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BE" sz="2000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sz="4400" b="1" dirty="0"/>
              <a:t>Safe</a:t>
            </a:r>
            <a:r>
              <a:rPr lang="en-US" sz="4400" b="1" dirty="0" smtClean="0"/>
              <a:t> global space traffic integration by taking into account data distribution of its changing debris (= hazard) area during reentry !</a:t>
            </a:r>
            <a:endParaRPr lang="fr-BE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294468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18</a:t>
            </a:fld>
            <a:endParaRPr lang="en-GB" noProof="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1" y="1179524"/>
            <a:ext cx="8848675" cy="508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819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 using:</a:t>
            </a:r>
            <a:br>
              <a:rPr lang="en-GB" sz="4400" dirty="0" smtClean="0"/>
            </a:b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19</a:t>
            </a:fld>
            <a:endParaRPr lang="en-GB" noProof="0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546241" y="1533256"/>
            <a:ext cx="11221200" cy="456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  <a:ea typeface="+mn-ea"/>
              </a:rPr>
              <a:t>TclHttpd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 as the web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server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ea typeface="+mn-ea"/>
              </a:rPr>
              <a:t>Web Services for </a:t>
            </a:r>
            <a:r>
              <a:rPr lang="en-US" sz="3200" dirty="0" err="1">
                <a:solidFill>
                  <a:schemeClr val="tx1"/>
                </a:solidFill>
                <a:ea typeface="+mn-ea"/>
              </a:rPr>
              <a:t>Tcl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for the server side web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service creation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on top of </a:t>
            </a:r>
            <a:r>
              <a:rPr lang="en-US" sz="3200" b="0" dirty="0" err="1">
                <a:solidFill>
                  <a:schemeClr val="tx1"/>
                </a:solidFill>
                <a:ea typeface="+mn-ea"/>
              </a:rPr>
              <a:t>TclHttpd</a:t>
            </a:r>
            <a:endParaRPr lang="en-US" sz="3200" b="0" dirty="0">
              <a:solidFill>
                <a:schemeClr val="tx1"/>
              </a:solidFill>
              <a:ea typeface="+mn-ea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err="1">
                <a:solidFill>
                  <a:schemeClr val="tx1"/>
                </a:solidFill>
                <a:ea typeface="+mn-ea"/>
              </a:rPr>
              <a:t>TclTLS</a:t>
            </a:r>
            <a:r>
              <a:rPr lang="en-GB" sz="3200" b="0" dirty="0">
                <a:solidFill>
                  <a:schemeClr val="tx1"/>
                </a:solidFill>
                <a:ea typeface="+mn-ea"/>
              </a:rPr>
              <a:t> for using </a:t>
            </a:r>
            <a:r>
              <a:rPr lang="en-GB" sz="3200" b="0" dirty="0">
                <a:solidFill>
                  <a:schemeClr val="tx1"/>
                </a:solidFill>
                <a:ea typeface="+mn-ea"/>
              </a:rPr>
              <a:t>HTTPS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err="1">
                <a:solidFill>
                  <a:schemeClr val="tx1"/>
                </a:solidFill>
                <a:ea typeface="+mn-ea"/>
              </a:rPr>
              <a:t>Rpcvar</a:t>
            </a:r>
            <a:r>
              <a:rPr lang="en-GB" sz="3200" b="0" dirty="0">
                <a:solidFill>
                  <a:schemeClr val="tx1"/>
                </a:solidFill>
                <a:ea typeface="+mn-ea"/>
              </a:rPr>
              <a:t> for complex data type </a:t>
            </a:r>
            <a:r>
              <a:rPr lang="en-GB" sz="3200" b="0" dirty="0">
                <a:solidFill>
                  <a:schemeClr val="tx1"/>
                </a:solidFill>
                <a:ea typeface="+mn-ea"/>
              </a:rPr>
              <a:t>definitions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  <a:ea typeface="+mn-ea"/>
              </a:rPr>
              <a:t>CriTcl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 for improved performance by the usage of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C code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runtime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embedding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  <a:ea typeface="+mn-ea"/>
              </a:rPr>
              <a:t>BaseXClient-Tcl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 for using the </a:t>
            </a:r>
            <a:r>
              <a:rPr lang="en-US" sz="3200" b="0" dirty="0" err="1">
                <a:solidFill>
                  <a:schemeClr val="tx1"/>
                </a:solidFill>
                <a:ea typeface="+mn-ea"/>
              </a:rPr>
              <a:t>BaseX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 server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protocol to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communicate with the hazard area model </a:t>
            </a:r>
            <a:r>
              <a:rPr lang="en-US" sz="3200" b="0" dirty="0">
                <a:solidFill>
                  <a:schemeClr val="tx1"/>
                </a:solidFill>
                <a:ea typeface="+mn-ea"/>
              </a:rPr>
              <a:t>database server</a:t>
            </a:r>
            <a:r>
              <a:rPr lang="en-GB" sz="3200" b="0" dirty="0">
                <a:solidFill>
                  <a:schemeClr val="tx1"/>
                </a:solidFill>
                <a:ea typeface="+mn-ea"/>
              </a:rPr>
              <a:t/>
            </a:r>
            <a:br>
              <a:rPr lang="en-GB" sz="3200" b="0" dirty="0">
                <a:solidFill>
                  <a:schemeClr val="tx1"/>
                </a:solidFill>
                <a:ea typeface="+mn-ea"/>
              </a:rPr>
            </a:br>
            <a:endParaRPr lang="en-GB" sz="3200" b="0" dirty="0">
              <a:solidFill>
                <a:schemeClr val="tx1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177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 structure:</a:t>
            </a:r>
            <a:br>
              <a:rPr lang="en-GB" sz="4400" dirty="0" smtClean="0"/>
            </a:b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20</a:t>
            </a:fld>
            <a:endParaRPr lang="en-GB" noProof="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1" y="1433513"/>
            <a:ext cx="5640214" cy="498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86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21</a:t>
            </a:fld>
            <a:endParaRPr lang="en-GB" noProof="0" dirty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47" y="2205658"/>
            <a:ext cx="5832844" cy="3834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618" y="2205658"/>
            <a:ext cx="5549123" cy="364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18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264939" y="621482"/>
            <a:ext cx="11221200" cy="738000"/>
          </a:xfrm>
        </p:spPr>
        <p:txBody>
          <a:bodyPr/>
          <a:lstStyle/>
          <a:p>
            <a:r>
              <a:rPr lang="en-GB" sz="4400" dirty="0" smtClean="0"/>
              <a:t>Solution </a:t>
            </a:r>
            <a:r>
              <a:rPr lang="en-GB" sz="4400" dirty="0" err="1" smtClean="0"/>
              <a:t>CriTcl</a:t>
            </a:r>
            <a:r>
              <a:rPr lang="en-GB" sz="4400" dirty="0" smtClean="0"/>
              <a:t> usage (excerpt):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22</a:t>
            </a:fld>
            <a:endParaRPr lang="en-GB" noProof="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6" y="1413570"/>
            <a:ext cx="1177599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4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 (performance enhancement)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23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1" y="1340329"/>
            <a:ext cx="10207433" cy="501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 (scalability)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24</a:t>
            </a:fld>
            <a:endParaRPr lang="en-GB" noProof="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267" y="1557586"/>
            <a:ext cx="8208912" cy="4676775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253476" y="2637706"/>
            <a:ext cx="295232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Sufficient for</a:t>
            </a:r>
            <a:b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most small and</a:t>
            </a:r>
            <a:b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medium sized</a:t>
            </a:r>
            <a:b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cases !</a:t>
            </a:r>
            <a:b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4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4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Anyhow ….</a:t>
            </a:r>
            <a:endParaRPr lang="de-DE" sz="2800" b="1" dirty="0">
              <a:solidFill>
                <a:srgbClr val="686868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4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Solution (scalability)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25</a:t>
            </a:fld>
            <a:endParaRPr lang="en-GB" noProof="0" dirty="0"/>
          </a:p>
        </p:txBody>
      </p:sp>
      <p:sp>
        <p:nvSpPr>
          <p:cNvPr id="2" name="Rechteck 1"/>
          <p:cNvSpPr/>
          <p:nvPr/>
        </p:nvSpPr>
        <p:spPr>
          <a:xfrm>
            <a:off x="336947" y="1989634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Anyhow </a:t>
            </a:r>
            <a:r>
              <a:rPr lang="en-US" sz="2800" b="1" dirty="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rPr>
              <a:t>….</a:t>
            </a:r>
            <a:endParaRPr lang="de-DE" sz="2800" b="1" dirty="0">
              <a:solidFill>
                <a:srgbClr val="686868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35" y="1413570"/>
            <a:ext cx="892893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29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Outlook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26</a:t>
            </a:fld>
            <a:endParaRPr lang="en-GB" noProof="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614" y="1280422"/>
            <a:ext cx="3438882" cy="5035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531" y="405458"/>
            <a:ext cx="5308033" cy="297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83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Outlook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27</a:t>
            </a:fld>
            <a:endParaRPr lang="en-GB" noProof="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22" y="1413571"/>
            <a:ext cx="105846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Outlook</a:t>
            </a:r>
            <a:endParaRPr lang="en-GB" sz="4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/>
              <a:t>28</a:t>
            </a:fld>
            <a:endParaRPr lang="en-GB" noProof="0" dirty="0"/>
          </a:p>
        </p:txBody>
      </p:sp>
      <p:sp>
        <p:nvSpPr>
          <p:cNvPr id="6" name="Inhaltsplatzhalter 2"/>
          <p:cNvSpPr>
            <a:spLocks noGrp="1"/>
          </p:cNvSpPr>
          <p:nvPr>
            <p:ph type="body" sz="quarter" idx="12"/>
          </p:nvPr>
        </p:nvSpPr>
        <p:spPr>
          <a:xfrm>
            <a:off x="581503" y="1485578"/>
            <a:ext cx="11060700" cy="144016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err="1" smtClean="0"/>
              <a:t>SecSWIM</a:t>
            </a:r>
            <a:r>
              <a:rPr lang="en-US" sz="4000" dirty="0" smtClean="0"/>
              <a:t> </a:t>
            </a:r>
            <a:r>
              <a:rPr lang="en-US" sz="4000" dirty="0" smtClean="0">
                <a:sym typeface="Wingdings" panose="05000000000000000000" pitchFamily="2" charset="2"/>
              </a:rPr>
              <a:t> foreseen to be developed in ?</a:t>
            </a:r>
            <a:endParaRPr lang="en-US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4000" dirty="0" smtClean="0">
                <a:sym typeface="Wingdings" panose="05000000000000000000" pitchFamily="2" charset="2"/>
              </a:rPr>
              <a:t>Make an educated guess… </a:t>
            </a:r>
          </a:p>
          <a:p>
            <a:pPr marL="0" indent="0">
              <a:buNone/>
            </a:pPr>
            <a:endParaRPr lang="en-US" sz="3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 smtClean="0"/>
          </a:p>
          <a:p>
            <a:pPr lvl="1"/>
            <a:endParaRPr lang="de-DE" sz="3200" dirty="0" smtClean="0"/>
          </a:p>
          <a:p>
            <a:pPr lvl="1"/>
            <a:endParaRPr lang="de-DE" sz="3200" dirty="0" smtClean="0"/>
          </a:p>
          <a:p>
            <a:pPr lvl="2"/>
            <a:endParaRPr lang="de-DE" sz="3200" dirty="0"/>
          </a:p>
          <a:p>
            <a:pPr marL="896400" lvl="2" indent="0">
              <a:buNone/>
            </a:pPr>
            <a:endParaRPr lang="de-DE" sz="3200" b="1" dirty="0" smtClean="0"/>
          </a:p>
          <a:p>
            <a:pPr marL="0" indent="0">
              <a:buNone/>
            </a:pPr>
            <a:endParaRPr lang="de-DE" sz="3200" dirty="0" smtClean="0"/>
          </a:p>
          <a:p>
            <a:pPr marL="0" indent="0">
              <a:buNone/>
            </a:pPr>
            <a:endParaRPr lang="de-DE" sz="3200" dirty="0"/>
          </a:p>
          <a:p>
            <a:pPr marL="0" indent="0" algn="ctr">
              <a:buNone/>
            </a:pPr>
            <a:endParaRPr lang="de-DE" sz="9600" b="1" dirty="0" smtClean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569227" y="3537806"/>
            <a:ext cx="11188047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 smtClean="0">
                <a:sym typeface="Wingdings" panose="05000000000000000000" pitchFamily="2" charset="2"/>
              </a:rPr>
              <a:t>Kafkatcl</a:t>
            </a:r>
            <a:endParaRPr lang="en-US" sz="4000" dirty="0" smtClean="0">
              <a:sym typeface="Wingdings" panose="05000000000000000000" pitchFamily="2" charset="2"/>
            </a:endParaRPr>
          </a:p>
          <a:p>
            <a:r>
              <a:rPr lang="en-US" sz="4000" dirty="0" err="1" smtClean="0">
                <a:sym typeface="Wingdings" panose="05000000000000000000" pitchFamily="2" charset="2"/>
              </a:rPr>
              <a:t>TensorFlow</a:t>
            </a:r>
            <a:r>
              <a:rPr lang="en-US" sz="4000" dirty="0" smtClean="0">
                <a:sym typeface="Wingdings" panose="05000000000000000000" pitchFamily="2" charset="2"/>
              </a:rPr>
              <a:t> (C++ API used inside </a:t>
            </a:r>
            <a:r>
              <a:rPr lang="en-US" sz="4000" dirty="0" err="1" smtClean="0">
                <a:sym typeface="Wingdings" panose="05000000000000000000" pitchFamily="2" charset="2"/>
              </a:rPr>
              <a:t>Critcl</a:t>
            </a:r>
            <a:r>
              <a:rPr lang="en-US" sz="4000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Font typeface="Arial" pitchFamily="34" charset="0"/>
              <a:buNone/>
            </a:pPr>
            <a:endParaRPr lang="en-US" sz="3200" dirty="0" smtClean="0">
              <a:sym typeface="Wingdings" panose="05000000000000000000" pitchFamily="2" charset="2"/>
            </a:endParaRPr>
          </a:p>
          <a:p>
            <a:pPr marL="0" indent="0">
              <a:buFont typeface="Arial" pitchFamily="34" charset="0"/>
              <a:buNone/>
            </a:pPr>
            <a:endParaRPr lang="en-US" sz="3200" dirty="0" smtClean="0">
              <a:sym typeface="Wingdings" panose="05000000000000000000" pitchFamily="2" charset="2"/>
            </a:endParaRPr>
          </a:p>
          <a:p>
            <a:pPr marL="0" indent="0">
              <a:buFont typeface="Arial" pitchFamily="34" charset="0"/>
              <a:buNone/>
            </a:pPr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pPr lvl="1"/>
            <a:endParaRPr lang="de-DE" sz="3200" dirty="0" smtClean="0"/>
          </a:p>
          <a:p>
            <a:pPr lvl="1"/>
            <a:endParaRPr lang="de-DE" sz="3200" dirty="0" smtClean="0"/>
          </a:p>
          <a:p>
            <a:pPr lvl="2"/>
            <a:endParaRPr lang="de-DE" sz="3200" dirty="0" smtClean="0"/>
          </a:p>
          <a:p>
            <a:pPr marL="896400" lvl="2" indent="0">
              <a:buFont typeface="Arial" pitchFamily="34" charset="0"/>
              <a:buNone/>
            </a:pPr>
            <a:endParaRPr lang="de-DE" sz="3200" b="1" dirty="0" smtClean="0"/>
          </a:p>
          <a:p>
            <a:pPr marL="0" indent="0">
              <a:buFont typeface="Arial" pitchFamily="34" charset="0"/>
              <a:buNone/>
            </a:pPr>
            <a:endParaRPr lang="de-DE" sz="3200" dirty="0" smtClean="0"/>
          </a:p>
          <a:p>
            <a:pPr marL="0" indent="0">
              <a:buFont typeface="Arial" pitchFamily="34" charset="0"/>
              <a:buNone/>
            </a:pPr>
            <a:endParaRPr lang="de-DE" sz="3200" dirty="0" smtClean="0"/>
          </a:p>
          <a:p>
            <a:pPr marL="0" indent="0" algn="ctr">
              <a:buFont typeface="Arial" pitchFamily="34" charset="0"/>
              <a:buNone/>
            </a:pPr>
            <a:endParaRPr lang="de-DE" sz="9600" b="1" dirty="0" smtClean="0"/>
          </a:p>
        </p:txBody>
      </p:sp>
    </p:spTree>
    <p:extLst>
      <p:ext uri="{BB962C8B-B14F-4D97-AF65-F5344CB8AC3E}">
        <p14:creationId xmlns:p14="http://schemas.microsoft.com/office/powerpoint/2010/main" val="298181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theme/theme1.xml><?xml version="1.0" encoding="utf-8"?>
<a:theme xmlns:a="http://schemas.openxmlformats.org/drawingml/2006/main" name="DLR-Präsentation 16:9 Englisch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tlCol="0" anchor="ctr">
        <a:noAutofit/>
      </a:bodyPr>
      <a:lstStyle>
        <a:defPPr algn="ctr">
          <a:defRPr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Standardeigenschaften</tns:defaultPropertyEditorNamespace>
</tns:customPropertyEditors>
</file>

<file path=customXml/itemProps1.xml><?xml version="1.0" encoding="utf-8"?>
<ds:datastoreItem xmlns:ds="http://schemas.openxmlformats.org/officeDocument/2006/customXml" ds:itemID="{A10E0A5B-51D0-4A24-862C-0D9D8D0E9658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569</Words>
  <Application>Microsoft Office PowerPoint</Application>
  <PresentationFormat>Benutzerdefiniert</PresentationFormat>
  <Paragraphs>156</Paragraphs>
  <Slides>28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29" baseType="lpstr">
      <vt:lpstr>DLR-Präsentation 16:9 Englisch</vt:lpstr>
      <vt:lpstr>SWIMming in Tcl</vt:lpstr>
      <vt:lpstr>PowerPoint-Präsentation</vt:lpstr>
      <vt:lpstr>Overview</vt:lpstr>
      <vt:lpstr>Introduction</vt:lpstr>
      <vt:lpstr>Provocation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Challenge</vt:lpstr>
      <vt:lpstr>Solution</vt:lpstr>
      <vt:lpstr>Solution using: </vt:lpstr>
      <vt:lpstr>Solution structure: </vt:lpstr>
      <vt:lpstr>Solution</vt:lpstr>
      <vt:lpstr>Solution CriTcl usage (excerpt):</vt:lpstr>
      <vt:lpstr>Solution (performance enhancement)</vt:lpstr>
      <vt:lpstr>Solution (scalability)</vt:lpstr>
      <vt:lpstr>Solution (scalability)</vt:lpstr>
      <vt:lpstr>Outlook</vt:lpstr>
      <vt:lpstr>Outlook</vt:lpstr>
      <vt:lpstr>Outlook</vt:lpstr>
    </vt:vector>
  </TitlesOfParts>
  <Company>DLR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Lorerumetur acipitis am rest et  explabore expliam, tem quis et ut enisto</dc:title>
  <dc:creator>Morlang, Frank</dc:creator>
  <cp:lastModifiedBy>Morlang, Frank</cp:lastModifiedBy>
  <cp:revision>122</cp:revision>
  <dcterms:created xsi:type="dcterms:W3CDTF">2012-06-19T06:51:55Z</dcterms:created>
  <dcterms:modified xsi:type="dcterms:W3CDTF">2018-10-09T16:41:30Z</dcterms:modified>
</cp:coreProperties>
</file>