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19250" y="6731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8300" y="638919"/>
            <a:ext cx="5334001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defRPr sz="2800"/>
            </a:lvl1pPr>
            <a:lvl2pPr marL="685800" indent="-342900">
              <a:spcBef>
                <a:spcPts val="3200"/>
              </a:spcBef>
              <a:buClrTx/>
              <a:defRPr sz="2800"/>
            </a:lvl2pPr>
            <a:lvl3pPr marL="1028700" indent="-342900">
              <a:spcBef>
                <a:spcPts val="3200"/>
              </a:spcBef>
              <a:buClrTx/>
              <a:defRPr sz="2800"/>
            </a:lvl3pPr>
            <a:lvl4pPr marL="1371600" indent="-342900">
              <a:spcBef>
                <a:spcPts val="3200"/>
              </a:spcBef>
              <a:buClrTx/>
              <a:defRPr sz="2800"/>
            </a:lvl4pPr>
            <a:lvl5pPr marL="1714500" indent="-342900">
              <a:spcBef>
                <a:spcPts val="3200"/>
              </a:spcBef>
              <a:buClrTx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308599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github.com/flightaware/cpptcl" TargetMode="Externa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opeye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Popeye</a:t>
            </a:r>
          </a:p>
        </p:txBody>
      </p:sp>
      <p:sp>
        <p:nvSpPr>
          <p:cNvPr id="120" name="Flight Tracking with SQLite"/>
          <p:cNvSpPr txBox="1"/>
          <p:nvPr/>
        </p:nvSpPr>
        <p:spPr>
          <a:xfrm>
            <a:off x="1737233" y="5700651"/>
            <a:ext cx="9530335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Flight Tracking with SQLite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Keeping track of fligh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Keeping track of flights</a:t>
            </a:r>
          </a:p>
        </p:txBody>
      </p:sp>
      <p:sp>
        <p:nvSpPr>
          <p:cNvPr id="123" name="FlightAware needs a fast way to keep track of flights actually in the air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FlightAware needs a fast way to keep track of flights actually in the air.</a:t>
            </a:r>
          </a:p>
          <a:p>
            <a:pPr/>
            <a:r>
              <a:t>FlightAware receives input from thousands of sources, and generates a consistent stream of flight events.</a:t>
            </a:r>
          </a:p>
          <a:p>
            <a:pPr lvl="1" marL="833437" indent="-388937">
              <a:spcBef>
                <a:spcPts val="3200"/>
              </a:spcBef>
              <a:defRPr sz="2700"/>
            </a:pPr>
            <a:r>
              <a:t>This involves sorcery that will not be addressed here.</a:t>
            </a:r>
          </a:p>
          <a:p>
            <a:pPr/>
            <a:r>
              <a:t>These have to be turned into a view of what's currently in the air.</a:t>
            </a:r>
          </a:p>
          <a:p>
            <a:pPr/>
            <a:r>
              <a:t>This view needs to be up to date and super fast to query.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Birdsey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Birdseye</a:t>
            </a:r>
          </a:p>
        </p:txBody>
      </p:sp>
      <p:sp>
        <p:nvSpPr>
          <p:cNvPr id="126" name="For most of history this has been kept in speedtable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22275" indent="-422275" defTabSz="554990">
              <a:spcBef>
                <a:spcPts val="3900"/>
              </a:spcBef>
              <a:defRPr sz="3040"/>
            </a:pPr>
            <a:r>
              <a:t>For most of history this has been kept in speedtables.</a:t>
            </a:r>
          </a:p>
          <a:p>
            <a:pPr lvl="1" marL="844550" indent="-422275" defTabSz="554990">
              <a:spcBef>
                <a:spcPts val="3900"/>
              </a:spcBef>
              <a:defRPr sz="3040"/>
            </a:pPr>
            <a:r>
              <a:t>This is Birdseye.</a:t>
            </a:r>
          </a:p>
          <a:p>
            <a:pPr marL="422275" indent="-422275" defTabSz="554990">
              <a:spcBef>
                <a:spcPts val="3900"/>
              </a:spcBef>
              <a:defRPr sz="3040"/>
            </a:pPr>
            <a:r>
              <a:t>This has worked pretty well, but has some problems.</a:t>
            </a:r>
          </a:p>
          <a:p>
            <a:pPr lvl="1" marL="844550" indent="-422275" defTabSz="554990">
              <a:spcBef>
                <a:spcPts val="3900"/>
              </a:spcBef>
              <a:defRPr sz="3040"/>
            </a:pPr>
            <a:r>
              <a:t>There's more flights all the time, and reading and interpreting the stream of flight data in Tcl is getting tough.</a:t>
            </a:r>
          </a:p>
          <a:p>
            <a:pPr lvl="1" marL="844550" indent="-422275" defTabSz="554990">
              <a:spcBef>
                <a:spcPts val="3900"/>
              </a:spcBef>
              <a:defRPr sz="3040"/>
            </a:pPr>
            <a:r>
              <a:t>Speedtables are volatile, so frequent snapshots need to be taken, and starting or restarting a Birdseye server is kind of slow.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ontrolstrea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Controlstream</a:t>
            </a:r>
          </a:p>
        </p:txBody>
      </p:sp>
      <p:sp>
        <p:nvSpPr>
          <p:cNvPr id="129" name="Flight events are transmitted, stored, and archived in a format called &quot;daystream&quot;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00050" indent="-400050" defTabSz="525779">
              <a:spcBef>
                <a:spcPts val="3700"/>
              </a:spcBef>
              <a:defRPr sz="2880"/>
            </a:pPr>
            <a:r>
              <a:t>Flight events are transmitted, stored, and archived in a format called "daystream". </a:t>
            </a:r>
          </a:p>
          <a:p>
            <a:pPr lvl="1" marL="800100" indent="-400050" defTabSz="525779">
              <a:spcBef>
                <a:spcPts val="3700"/>
              </a:spcBef>
              <a:defRPr sz="2880"/>
            </a:pPr>
            <a:r>
              <a:t>https://www.tcl.tk/community/tcl2017/assets/talk95/Paper.pdf</a:t>
            </a:r>
          </a:p>
          <a:p>
            <a:pPr marL="400050" indent="-400050" defTabSz="525779">
              <a:spcBef>
                <a:spcPts val="3700"/>
              </a:spcBef>
              <a:defRPr sz="2880"/>
            </a:pPr>
            <a:r>
              <a:t>Each flight event (position, arrival, departure, etc...) is a separate line.</a:t>
            </a:r>
          </a:p>
          <a:p>
            <a:pPr marL="400050" indent="-400050" defTabSz="525779">
              <a:spcBef>
                <a:spcPts val="3700"/>
              </a:spcBef>
              <a:defRPr sz="2880"/>
            </a:pPr>
            <a:r>
              <a:t>Each line are tab-separated key-value pairs.</a:t>
            </a:r>
          </a:p>
          <a:p>
            <a:pPr marL="400050" indent="-400050" defTabSz="525779">
              <a:spcBef>
                <a:spcPts val="3700"/>
              </a:spcBef>
              <a:defRPr sz="2880"/>
            </a:pPr>
            <a:r>
              <a:t>First two pairs are a timestamp composed of seconds and a sequence number.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ontrolstrea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Controlstream</a:t>
            </a:r>
          </a:p>
        </p:txBody>
      </p:sp>
      <p:sp>
        <p:nvSpPr>
          <p:cNvPr id="132" name="Example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Example:</a:t>
            </a:r>
          </a:p>
          <a:p>
            <a:pPr marL="0" indent="0">
              <a:spcBef>
                <a:spcPts val="3200"/>
              </a:spcBef>
              <a:buSzTx/>
              <a:buNone/>
              <a:defRPr sz="1800">
                <a:latin typeface="Monaco"/>
                <a:ea typeface="Monaco"/>
                <a:cs typeface="Monaco"/>
                <a:sym typeface="Monaco"/>
              </a:defRPr>
            </a:pPr>
            <a:r>
              <a:t>_c	1539354574	_s	10	type	position	ident	WZZ1022	childID	126	_t	b	adhoc	1	adsb_category	A3	adsb_version	2	airground	A	alt	370	alt_ft	37000	alt_gnss	38250	alt_src	A	bitmask	0	clock	1539354569	combid	1539354574-615	facility	fAT-42bdf278-a9ba-412b-8bbf-9452990c3965	feed	ADEPT7	feed_c	1539354569	feed_s	2546	flightlevel	370	fp	WZZ1022-1539302978-ed-0003:5	gSource	feed	gs	507	hSource	feed	heading	130	heading_magnetic	127.6	hexid	471F61	lat	55.91468	lon	12.35473	mach	0.768	nac_p	 [...]</a:t>
            </a:r>
          </a:p>
          <a:p>
            <a:pPr/>
            <a:r>
              <a:t>Zillions of these a second.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ontrolstrea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Controlstream</a:t>
            </a:r>
          </a:p>
        </p:txBody>
      </p:sp>
      <p:sp>
        <p:nvSpPr>
          <p:cNvPr id="135" name="The daystream feed containing the canonical view of flight events is called &quot;controlstream&quot;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daystream feed containing the canonical view of flight events is called "controlstream".</a:t>
            </a:r>
          </a:p>
          <a:p>
            <a:pPr/>
            <a:r>
              <a:t>This is the "input" side of Birdseye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rackstrea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Trackstream</a:t>
            </a:r>
          </a:p>
        </p:txBody>
      </p:sp>
      <p:sp>
        <p:nvSpPr>
          <p:cNvPr id="138" name="Clients, like webservers, query birdseye using a protocol called &quot;trackstream&quot;.…"/>
          <p:cNvSpPr txBox="1"/>
          <p:nvPr>
            <p:ph type="body" idx="1"/>
          </p:nvPr>
        </p:nvSpPr>
        <p:spPr>
          <a:xfrm>
            <a:off x="952500" y="2026344"/>
            <a:ext cx="11099800" cy="6952556"/>
          </a:xfrm>
          <a:prstGeom prst="rect">
            <a:avLst/>
          </a:prstGeom>
        </p:spPr>
        <p:txBody>
          <a:bodyPr/>
          <a:lstStyle/>
          <a:p>
            <a:pPr marL="373379" indent="-373379" defTabSz="490727">
              <a:spcBef>
                <a:spcPts val="3500"/>
              </a:spcBef>
              <a:defRPr sz="2688"/>
            </a:pPr>
            <a:r>
              <a:t>Clients, like webservers, query birdseye using a protocol called "trackstream".</a:t>
            </a:r>
          </a:p>
          <a:p>
            <a:pPr lvl="1" marL="746759" indent="-373379" defTabSz="490727">
              <a:spcBef>
                <a:spcPts val="3500"/>
              </a:spcBef>
              <a:defRPr sz="2688"/>
            </a:pPr>
            <a:r>
              <a:t>It's your basic query-response TCP/IP API, send a query and get a one-line (maybe a very long line) reply.</a:t>
            </a:r>
          </a:p>
          <a:p>
            <a:pPr lvl="1" marL="746759" indent="-373379" defTabSz="490727">
              <a:spcBef>
                <a:spcPts val="3500"/>
              </a:spcBef>
              <a:defRPr sz="2688"/>
            </a:pPr>
            <a:r>
              <a:t>Queries actually Tcl and look kind of like like Speedtable search queries.</a:t>
            </a:r>
          </a:p>
          <a:p>
            <a:pPr lvl="2" marL="1120139" indent="-373379" defTabSz="490727">
              <a:spcBef>
                <a:spcPts val="3500"/>
              </a:spcBef>
              <a:defRPr sz="2688"/>
            </a:pPr>
            <a:r>
              <a:t>Trackstream was the inspiration for speedtables.</a:t>
            </a:r>
          </a:p>
          <a:p>
            <a:pPr lvl="2" marL="1120139" indent="-373379" defTabSz="490727">
              <a:spcBef>
                <a:spcPts val="3500"/>
              </a:spcBef>
              <a:defRPr sz="2688"/>
            </a:pPr>
            <a:r>
              <a:t>Not quite the same, speedtable syntax is more database-like so Birdseye translates queries.</a:t>
            </a:r>
          </a:p>
          <a:p>
            <a:pPr lvl="1" marL="746759" indent="-373379" defTabSz="490727">
              <a:spcBef>
                <a:spcPts val="3500"/>
              </a:spcBef>
              <a:defRPr sz="2688"/>
            </a:pPr>
            <a:r>
              <a:t>Replies are almost always Tcl lists, except where they're tab-separated lists for some historic reason.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Eagle Ey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Eagle Eye</a:t>
            </a:r>
          </a:p>
        </p:txBody>
      </p:sp>
      <p:sp>
        <p:nvSpPr>
          <p:cNvPr id="141" name="Build one to throw awa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Build one to throw away</a:t>
            </a:r>
          </a:p>
          <a:p>
            <a:pPr/>
            <a:r>
              <a:t>Eagle-Eye replaced Speedtables with a Cassandra cluster</a:t>
            </a:r>
          </a:p>
          <a:p>
            <a:pPr/>
            <a:r>
              <a:t>Instead of having a bunch of Birdseye servers, and trackstream queries, clients would connect to Cassandra and make CQL queries.</a:t>
            </a:r>
          </a:p>
          <a:p>
            <a:pPr/>
            <a:r>
              <a:t>Massively multithreaded controlstream reader to populate Cassandra.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Eagle Eye Problems"/>
          <p:cNvSpPr txBox="1"/>
          <p:nvPr>
            <p:ph type="title"/>
          </p:nvPr>
        </p:nvSpPr>
        <p:spPr>
          <a:xfrm>
            <a:off x="952500" y="-114300"/>
            <a:ext cx="11099800" cy="2159000"/>
          </a:xfrm>
          <a:prstGeom prst="rect">
            <a:avLst/>
          </a:prstGeom>
        </p:spPr>
        <p:txBody>
          <a:bodyPr/>
          <a:lstStyle/>
          <a:p>
            <a:pPr/>
            <a:r>
              <a:t>Eagle Eye Problems</a:t>
            </a:r>
          </a:p>
        </p:txBody>
      </p:sp>
      <p:sp>
        <p:nvSpPr>
          <p:cNvPr id="144" name="CQL is not as powerful as Speedtables API…"/>
          <p:cNvSpPr txBox="1"/>
          <p:nvPr>
            <p:ph type="body" idx="1"/>
          </p:nvPr>
        </p:nvSpPr>
        <p:spPr>
          <a:xfrm>
            <a:off x="952500" y="1777900"/>
            <a:ext cx="11099800" cy="7504461"/>
          </a:xfrm>
          <a:prstGeom prst="rect">
            <a:avLst/>
          </a:prstGeom>
        </p:spPr>
        <p:txBody>
          <a:bodyPr/>
          <a:lstStyle/>
          <a:p>
            <a:pPr marL="400050" indent="-400050" defTabSz="525779">
              <a:spcBef>
                <a:spcPts val="3700"/>
              </a:spcBef>
              <a:defRPr sz="2880"/>
            </a:pPr>
            <a:r>
              <a:t>CQL is not as powerful as Speedtables API</a:t>
            </a:r>
          </a:p>
          <a:p>
            <a:pPr lvl="1" marL="800100" indent="-400050" defTabSz="525779">
              <a:spcBef>
                <a:spcPts val="3700"/>
              </a:spcBef>
              <a:defRPr sz="2250"/>
            </a:pPr>
            <a:r>
              <a:t>This was actually a surprise, it's less powerful than SQL, sure, but Speedtables is not even pretending to be SQL.</a:t>
            </a:r>
          </a:p>
          <a:p>
            <a:pPr marL="400050" indent="-400050" defTabSz="525779">
              <a:spcBef>
                <a:spcPts val="3700"/>
              </a:spcBef>
              <a:defRPr sz="2880"/>
            </a:pPr>
            <a:r>
              <a:t>Massive write multiplication. You need a separate copy of a table for each "index".</a:t>
            </a:r>
          </a:p>
          <a:p>
            <a:pPr marL="400050" indent="-400050" defTabSz="525779">
              <a:spcBef>
                <a:spcPts val="3700"/>
              </a:spcBef>
              <a:defRPr sz="2880"/>
            </a:pPr>
            <a:r>
              <a:t>Cassandra latency meant keeping a lot of duplicated state while reading controlstream, which meant startup delays as this state was restored.</a:t>
            </a:r>
          </a:p>
          <a:p>
            <a:pPr marL="400050" indent="-400050" defTabSz="525779">
              <a:spcBef>
                <a:spcPts val="3700"/>
              </a:spcBef>
              <a:defRPr sz="2880"/>
            </a:pPr>
            <a:r>
              <a:t>Getting good performance for some queries required making many CQL queries in parallel, and changes to the webservers.</a:t>
            </a:r>
          </a:p>
          <a:p>
            <a:pPr marL="400050" indent="-400050" defTabSz="525779">
              <a:spcBef>
                <a:spcPts val="3700"/>
              </a:spcBef>
              <a:defRPr sz="2880"/>
            </a:pPr>
            <a:r>
              <a:t>Basically, Cassandra is not a great tool for a general query engine.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opey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Popeye</a:t>
            </a:r>
          </a:p>
        </p:txBody>
      </p:sp>
      <p:sp>
        <p:nvSpPr>
          <p:cNvPr id="147" name="Popeye replaced Speedtables with SQLite…"/>
          <p:cNvSpPr txBox="1"/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/>
          <a:lstStyle/>
          <a:p>
            <a:pPr/>
            <a:r>
              <a:t>Popeye replaced Speedtables with SQLite</a:t>
            </a:r>
          </a:p>
          <a:p>
            <a:pPr/>
            <a:r>
              <a:t>SQLite is non-volatile, so a popeye can be shut down and started up without delay.</a:t>
            </a:r>
          </a:p>
          <a:p>
            <a:pPr/>
            <a:r>
              <a:t>SQL is far richer than Speedtables API (STAPI) or CQL</a:t>
            </a:r>
          </a:p>
          <a:p>
            <a:pPr/>
            <a:r>
              <a:t>SQLite latency is low because there's no network I/O</a:t>
            </a:r>
          </a:p>
          <a:p>
            <a:pPr lvl="1">
              <a:defRPr sz="2400"/>
            </a:pPr>
            <a:r>
              <a:t>Still higher than speedtables, but not enough to be a killer.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opeye - In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Popeye - Input</a:t>
            </a:r>
          </a:p>
        </p:txBody>
      </p:sp>
      <p:sp>
        <p:nvSpPr>
          <p:cNvPr id="150" name="Popeye replaced Tcl controlstream reader with one in C++…"/>
          <p:cNvSpPr txBox="1"/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/>
          <a:lstStyle/>
          <a:p>
            <a:pPr/>
            <a:r>
              <a:t>Popeye replaced Tcl controlstream reader with one in C++</a:t>
            </a:r>
          </a:p>
          <a:p>
            <a:pPr/>
            <a:r>
              <a:t>C++ is lower level than Tcl, but C++14 is pretty good.</a:t>
            </a:r>
          </a:p>
          <a:p>
            <a:pPr/>
            <a:r>
              <a:t>Plus, we have revived a nice C++ Tcl wrapper library.</a:t>
            </a:r>
          </a:p>
          <a:p>
            <a:pPr lvl="1"/>
            <a:r>
              <a:rPr u="sng">
                <a:hlinkClick r:id="rId2" invalidUrl="" action="" tgtFrame="" tooltip="" history="1" highlightClick="0" endSnd="0"/>
              </a:rPr>
              <a:t>https://github.com/flightaware/cpptcl</a:t>
            </a:r>
          </a:p>
          <a:p>
            <a:pPr lvl="1"/>
            <a:r>
              <a:t>Shannon's talk will cover this.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opeye - In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Popeye - Input</a:t>
            </a:r>
          </a:p>
        </p:txBody>
      </p:sp>
      <p:sp>
        <p:nvSpPr>
          <p:cNvPr id="153" name="Can't practically query SQLite for keeping track of state for every flight data event, so some processing was simplified or deferred to the back end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22275" indent="-422275" defTabSz="554990">
              <a:spcBef>
                <a:spcPts val="3900"/>
              </a:spcBef>
              <a:defRPr sz="3040"/>
            </a:pPr>
            <a:r>
              <a:t>Can't practically query SQLite for keeping track of state for every flight data event, so some processing was simplified or deferred to the back end.</a:t>
            </a:r>
          </a:p>
          <a:p>
            <a:pPr lvl="1" marL="844550" indent="-422275" defTabSz="554990">
              <a:spcBef>
                <a:spcPts val="3900"/>
              </a:spcBef>
              <a:defRPr sz="3040"/>
            </a:pPr>
            <a:r>
              <a:t>Maintaining the bounding box is handled in a C++ map.</a:t>
            </a:r>
          </a:p>
          <a:p>
            <a:pPr lvl="1" marL="844550" indent="-422275" defTabSz="554990">
              <a:spcBef>
                <a:spcPts val="3900"/>
              </a:spcBef>
              <a:defRPr sz="3040"/>
            </a:pPr>
            <a:r>
              <a:t>Projected positions are just stored and filtered in trackstream.</a:t>
            </a:r>
          </a:p>
          <a:p>
            <a:pPr marL="422275" indent="-422275" defTabSz="554990">
              <a:spcBef>
                <a:spcPts val="3900"/>
              </a:spcBef>
              <a:defRPr sz="3040"/>
            </a:pPr>
            <a:r>
              <a:t>Some state needs to be maintained, but occasional SQLite queries and caching results in maps is good enough.</a:t>
            </a:r>
          </a:p>
          <a:p>
            <a:pPr lvl="1" marL="844550" indent="-422275" defTabSz="554990">
              <a:spcBef>
                <a:spcPts val="3900"/>
              </a:spcBef>
              <a:defRPr sz="3040"/>
            </a:pPr>
            <a:r>
              <a:t>So no massive state restore at startup.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opeye - In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Popeye - Input</a:t>
            </a:r>
          </a:p>
        </p:txBody>
      </p:sp>
      <p:sp>
        <p:nvSpPr>
          <p:cNvPr id="156" name="Generating SQL code for updating flight status was actually taking significant CPU time in C++ string operation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Generating SQL code for updating flight status was actually taking significant CPU time in C++ string operations.</a:t>
            </a:r>
          </a:p>
          <a:p>
            <a:pPr lvl="1"/>
            <a:r>
              <a:t>We walk the column list and build a tree, and only generate new SQL when a new leaf node is created.</a:t>
            </a:r>
          </a:p>
          <a:p>
            <a:pPr lvl="1"/>
            <a:r>
              <a:t>The tree is brute force and never pruned because it tops out at 1500-2000 unique statements.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opeye - Out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Popeye - Output</a:t>
            </a:r>
          </a:p>
        </p:txBody>
      </p:sp>
      <p:sp>
        <p:nvSpPr>
          <p:cNvPr id="159" name="We already had experience converting Speedtables queries to SQ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already had experience converting Speedtables queries to SQL</a:t>
            </a:r>
          </a:p>
          <a:p>
            <a:pPr lvl="1"/>
            <a:r>
              <a:t>"STAPI" - Speedtables API: maps queries to trackstream-style sockets, or PostgreSQL database</a:t>
            </a:r>
          </a:p>
          <a:p>
            <a:pPr/>
            <a:r>
              <a:t>Doesn't actually use STAPI, because trackstream is not exactly speedtables, just similar.</a:t>
            </a:r>
          </a:p>
          <a:p>
            <a:pPr/>
            <a:r>
              <a:t>Birdseye code was already translating trackstream to speedtables, this was modified to generate SQL.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opeye - Trackstrea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Popeye - Trackstream</a:t>
            </a:r>
          </a:p>
        </p:txBody>
      </p:sp>
      <p:sp>
        <p:nvSpPr>
          <p:cNvPr id="162" name="Example query…"/>
          <p:cNvSpPr txBox="1"/>
          <p:nvPr>
            <p:ph type="body" sz="half" idx="1"/>
          </p:nvPr>
        </p:nvSpPr>
        <p:spPr>
          <a:xfrm>
            <a:off x="952500" y="2590800"/>
            <a:ext cx="11099800" cy="3582442"/>
          </a:xfrm>
          <a:prstGeom prst="rect">
            <a:avLst/>
          </a:prstGeom>
        </p:spPr>
        <p:txBody>
          <a:bodyPr/>
          <a:lstStyle/>
          <a:p>
            <a:pPr/>
            <a:r>
              <a:t>Example query</a:t>
            </a:r>
          </a:p>
          <a:p>
            <a:pPr lvl="4" marL="0" indent="0">
              <a:spcBef>
                <a:spcPts val="3200"/>
              </a:spcBef>
              <a:buSzTx/>
              <a:buNone/>
              <a:defRPr sz="1800">
                <a:latin typeface="Monaco"/>
                <a:ea typeface="Monaco"/>
                <a:cs typeface="Monaco"/>
                <a:sym typeface="Monaco"/>
              </a:defRPr>
            </a:pPr>
            <a:r>
              <a:t>search -inAir both -originOrDestination KTPA -withPositionsSince 999999 -unblock ""</a:t>
            </a:r>
          </a:p>
          <a:p>
            <a:pPr/>
            <a:r>
              <a:t>Search flights, arriving or departing KTPA, with their track. But don't show blocked (hidden) flights.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opeye - Trackstrea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Popeye - Trackstream</a:t>
            </a:r>
          </a:p>
        </p:txBody>
      </p:sp>
      <p:sp>
        <p:nvSpPr>
          <p:cNvPr id="165" name="This generates some SQ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31165" indent="-431165" defTabSz="566674">
              <a:spcBef>
                <a:spcPts val="4000"/>
              </a:spcBef>
              <a:defRPr sz="3104"/>
            </a:pPr>
          </a:p>
          <a:p>
            <a:pPr marL="431165" indent="-431165" defTabSz="566674">
              <a:spcBef>
                <a:spcPts val="4000"/>
              </a:spcBef>
              <a:defRPr sz="3104"/>
            </a:pPr>
            <a:r>
              <a:t>This generates some SQL</a:t>
            </a:r>
          </a:p>
          <a:p>
            <a:pPr marL="0" indent="0" defTabSz="566674">
              <a:spcBef>
                <a:spcPts val="3100"/>
              </a:spcBef>
              <a:buSzTx/>
              <a:buNone/>
              <a:defRPr sz="1746">
                <a:latin typeface="Monaco"/>
                <a:ea typeface="Monaco"/>
                <a:cs typeface="Monaco"/>
                <a:sym typeface="Monaco"/>
              </a:defRPr>
            </a:pPr>
            <a:r>
              <a:t>SELECT fp,[...],inflight.clock as clock,inflight.ident as ident FROM inflight LEFT JOIN blocked on inflight.ident = blocked.ident WHERE (orig = 'KTPA' OR dest = 'KTPA') AND inflight.clock &gt; '1539346626' AND lat IS NOT NULL AND blocked.clock IS NULL ORDER BY clock DESC LIMIT 12800;</a:t>
            </a:r>
          </a:p>
          <a:p>
            <a:pPr marL="431165" indent="-431165" defTabSz="566674">
              <a:spcBef>
                <a:spcPts val="4000"/>
              </a:spcBef>
              <a:defRPr sz="3104"/>
            </a:pPr>
            <a:r>
              <a:t>Then popeye runs over the resulting flights and builds a track for each aircraft:</a:t>
            </a:r>
          </a:p>
          <a:p>
            <a:pPr marL="0" indent="0" defTabSz="566674">
              <a:spcBef>
                <a:spcPts val="3100"/>
              </a:spcBef>
              <a:buSzTx/>
              <a:buNone/>
              <a:defRPr sz="1746">
                <a:latin typeface="Monaco"/>
                <a:ea typeface="Monaco"/>
                <a:cs typeface="Monaco"/>
                <a:sym typeface="Monaco"/>
              </a:defRPr>
            </a:pPr>
            <a:r>
              <a:t>SELECT lon, lat FROM positions WHERE fp = :fp AND clock &gt; :withPositionsSince AND (gs &lt;&gt; 0 OR gs IS NULL) ORDER BY clock;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opeye - Trackstrea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Popeye - Trackstream</a:t>
            </a:r>
          </a:p>
        </p:txBody>
      </p:sp>
      <p:sp>
        <p:nvSpPr>
          <p:cNvPr id="168" name="And that produces a Tcl lis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And that produces a Tcl list</a:t>
            </a:r>
          </a:p>
          <a:p>
            <a:pPr marL="0" indent="0">
              <a:spcBef>
                <a:spcPts val="3200"/>
              </a:spcBef>
              <a:buSzTx/>
              <a:buNone/>
              <a:defRPr sz="1800">
                <a:latin typeface="Monaco"/>
                <a:ea typeface="Monaco"/>
                <a:cs typeface="Monaco"/>
                <a:sym typeface="Monaco"/>
              </a:defRPr>
            </a:pPr>
            <a:r>
              <a:t>{ident SWA104 prefix {} type B737 suffix {} origin KDCA destination KTPA departureTime 1539351420 faFlightID SWA104-1539149199-airline-0115 waypoints {38.85 -77.04 </a:t>
            </a:r>
            <a:r>
              <a:t>[...]</a:t>
            </a:r>
            <a:r>
              <a:t> 27.98 -82.53} blocked 0 timeout ok timestamp 1539351989 firstPositionTime 1539351463 lowLatitude 38.57555 lowLongitude -77.46361 highLatitude 38.98889 highLongitude -77.04103 longitude -77.46361 latitude 38.57555 groundspeed 381 altitude 198 altitudeFeet 19800 altitudeStatus - updateType TZ altitudeChange D heading 206 arrivalTime 0 estimatedArrivalTime 1539358800 track {-77.041 38.872 -77.113 38.922 -77.164 38.973 -77.256 38.989 -77.35 38.977 -77.359 38.872 -77.344 38.764 -77.403 38.67 -77.464 38.576}} [...]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Resulting Webp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Resulting Webpage</a:t>
            </a:r>
          </a:p>
        </p:txBody>
      </p:sp>
      <p:pic>
        <p:nvPicPr>
          <p:cNvPr id="171" name="KTPA.png" descr="KTP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36977" y="2983754"/>
            <a:ext cx="9130846" cy="55132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opeye - Trackstrea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Popeye - Trackstream</a:t>
            </a:r>
          </a:p>
        </p:txBody>
      </p:sp>
      <p:sp>
        <p:nvSpPr>
          <p:cNvPr id="174" name="Then when you look at a particular flight:…"/>
          <p:cNvSpPr txBox="1"/>
          <p:nvPr>
            <p:ph type="body" idx="1"/>
          </p:nvPr>
        </p:nvSpPr>
        <p:spPr>
          <a:xfrm>
            <a:off x="952500" y="2715021"/>
            <a:ext cx="11099800" cy="6050758"/>
          </a:xfrm>
          <a:prstGeom prst="rect">
            <a:avLst/>
          </a:prstGeom>
        </p:spPr>
        <p:txBody>
          <a:bodyPr/>
          <a:lstStyle/>
          <a:p>
            <a:pPr marL="395604" indent="-395604" defTabSz="519937">
              <a:spcBef>
                <a:spcPts val="3700"/>
              </a:spcBef>
              <a:defRPr sz="2848"/>
            </a:pPr>
            <a:r>
              <a:t>Then when you look at a particular flight:</a:t>
            </a:r>
          </a:p>
          <a:p>
            <a:pPr marL="0" indent="0" defTabSz="519937">
              <a:spcBef>
                <a:spcPts val="2800"/>
              </a:spcBef>
              <a:buSzTx/>
              <a:buNone/>
              <a:defRPr sz="1602">
                <a:latin typeface="Monaco"/>
                <a:ea typeface="Monaco"/>
                <a:cs typeface="Monaco"/>
                <a:sym typeface="Monaco"/>
              </a:defRPr>
            </a:pPr>
            <a:r>
              <a:t>info UAL735-1539101593-fa-0010</a:t>
            </a:r>
            <a:br/>
          </a:p>
          <a:p>
            <a:pPr marL="395604" indent="-395604" defTabSz="519937">
              <a:spcBef>
                <a:spcPts val="3700"/>
              </a:spcBef>
              <a:defRPr sz="2848"/>
            </a:pPr>
            <a:r>
              <a:t>Which uses a somewhat simpler query:</a:t>
            </a:r>
          </a:p>
          <a:p>
            <a:pPr marL="0" indent="0" defTabSz="519937">
              <a:spcBef>
                <a:spcPts val="2800"/>
              </a:spcBef>
              <a:buSzTx/>
              <a:buNone/>
              <a:defRPr sz="1602">
                <a:latin typeface="Monaco"/>
                <a:ea typeface="Monaco"/>
                <a:cs typeface="Monaco"/>
                <a:sym typeface="Monaco"/>
              </a:defRPr>
            </a:pPr>
            <a:r>
              <a:t>select * from inflight where fp = :fp order by clock desc limit 1;</a:t>
            </a:r>
          </a:p>
          <a:p>
            <a:pPr marL="395604" indent="-395604" defTabSz="519937">
              <a:spcBef>
                <a:spcPts val="3700"/>
              </a:spcBef>
              <a:defRPr sz="2848"/>
            </a:pPr>
            <a:r>
              <a:t>And produces:</a:t>
            </a:r>
          </a:p>
          <a:p>
            <a:pPr marL="0" indent="0" defTabSz="519937">
              <a:spcBef>
                <a:spcPts val="2800"/>
              </a:spcBef>
              <a:buSzTx/>
              <a:buNone/>
              <a:defRPr sz="1602">
                <a:latin typeface="Monaco"/>
                <a:ea typeface="Monaco"/>
                <a:cs typeface="Monaco"/>
                <a:sym typeface="Monaco"/>
              </a:defRPr>
            </a:pPr>
            <a:r>
              <a:t>ident UAL735 prefix {} type B738 suffix {} origin KTPA destination KIAD departureTime 1539352740 faFlightID UAL735-1539101593-fa-0010 waypoints {27.98 -82.53 [...] 38.95 -77.46} blocked 0 timeout ok timestamp 1539353470 firstPositionTime 1539352818 lowLatitude 28.00000 lowLongitude -82.64333 highLatitude 29.06889 highLongitude -82.52472 longitude -82.64333 latitude 29.06889 groundspeed 436 altitude 235 altitudeStatus {} altitudeFeet 23500 updateType TZ altitudeChange C heading 353 estimatedArrivalTime 1539359820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opeye - Trackstrea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Popeye - Trackstream</a:t>
            </a:r>
          </a:p>
        </p:txBody>
      </p:sp>
      <p:sp>
        <p:nvSpPr>
          <p:cNvPr id="177" name="And for the track:…"/>
          <p:cNvSpPr txBox="1"/>
          <p:nvPr>
            <p:ph type="body" idx="1"/>
          </p:nvPr>
        </p:nvSpPr>
        <p:spPr>
          <a:xfrm>
            <a:off x="952500" y="2590800"/>
            <a:ext cx="11099800" cy="6299200"/>
          </a:xfrm>
          <a:prstGeom prst="rect">
            <a:avLst/>
          </a:prstGeom>
        </p:spPr>
        <p:txBody>
          <a:bodyPr/>
          <a:lstStyle/>
          <a:p>
            <a:pPr marL="342264" indent="-342264" defTabSz="449833">
              <a:spcBef>
                <a:spcPts val="3200"/>
              </a:spcBef>
              <a:defRPr sz="2464"/>
            </a:pPr>
            <a:r>
              <a:t>And for the track:</a:t>
            </a:r>
          </a:p>
          <a:p>
            <a:pPr marL="0" indent="0" defTabSz="449833">
              <a:spcBef>
                <a:spcPts val="2400"/>
              </a:spcBef>
              <a:buSzTx/>
              <a:buNone/>
              <a:defRPr sz="1386">
                <a:latin typeface="Monaco"/>
                <a:ea typeface="Monaco"/>
                <a:cs typeface="Monaco"/>
                <a:sym typeface="Monaco"/>
              </a:defRPr>
            </a:pPr>
            <a:r>
              <a:t>get_track UAL735-1539101593-fa-0010</a:t>
            </a:r>
          </a:p>
          <a:p>
            <a:pPr marL="342264" indent="-342264" defTabSz="449833">
              <a:spcBef>
                <a:spcPts val="3200"/>
              </a:spcBef>
              <a:defRPr sz="2464"/>
            </a:pPr>
            <a:r>
              <a:t>This hits the position history table:</a:t>
            </a:r>
          </a:p>
          <a:p>
            <a:pPr marL="0" indent="0" defTabSz="449833">
              <a:spcBef>
                <a:spcPts val="2400"/>
              </a:spcBef>
              <a:buSzTx/>
              <a:buNone/>
              <a:defRPr sz="1386">
                <a:latin typeface="Monaco"/>
                <a:ea typeface="Monaco"/>
                <a:cs typeface="Monaco"/>
                <a:sym typeface="Monaco"/>
              </a:defRPr>
            </a:pPr>
            <a:r>
              <a:t>SELECT clock, lon, lat, gs, alt, alt_ft, altChar, updateType, coalesce(cid,'---') cid, facility, altChange, heading FROM positions WHERE fp = :fp ORDER BY clock;</a:t>
            </a:r>
          </a:p>
          <a:p>
            <a:pPr marL="342264" indent="-342264" defTabSz="449833">
              <a:spcBef>
                <a:spcPts val="3200"/>
              </a:spcBef>
              <a:defRPr sz="2464"/>
            </a:pPr>
            <a:r>
              <a:t>And produces:</a:t>
            </a:r>
          </a:p>
          <a:p>
            <a:pPr marL="0" indent="0" defTabSz="449833">
              <a:spcBef>
                <a:spcPts val="2400"/>
              </a:spcBef>
              <a:buSzTx/>
              <a:buNone/>
              <a:defRPr sz="1386">
                <a:latin typeface="Monaco"/>
                <a:ea typeface="Monaco"/>
                <a:cs typeface="Monaco"/>
                <a:sym typeface="Monaco"/>
              </a:defRPr>
            </a:pPr>
            <a:r>
              <a:t>{1539352818 -82.53333 28.00000 169 8.00 {} TZ --- KTPA D {} 800} {1539352911 -82.52472 28.08389 217 39.00 {} TZ --- KZJX C 5 3900} {1539352973 -82.52583 28.16639 275 69.00 {} TZ --- KZJX C 359 6900} {1539353035 -82.53806 28.24556 285 100.00 {} TZ --- KZJX C 352 10000} {1539353097 -82.55111 28.35778 322 115.00 {} TZ --- KZJX C 354 11500} {1539353159 -82.56167 28.46500 361 138.00 {} TZ --- KZJX C 355 13800} {1539353222 -82.57750 28.58417 398 160.00 {} TZ --- KZJX C 353 16000} {1539353284 -82.59194 28.69806 409 180.00 {} TZ --- KZJX C 354 18000} {1539353347 -82.61111 28.82444 422 201.00 {} TZ --- KZJX C 352 20100} {1539353408 -82.62695 28.94333 426 219.00 {} TZ --- KZJX C 353 21900} {1539353470 -82.64333 29.06889 436 235.00 {} TZ --- KZJX C 353 23500} {1539353532 -82.66000 29.19167 439 250.00 {} TZ --- KZJX C 353 25000}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Resulting Webp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Resulting Webpage</a:t>
            </a:r>
          </a:p>
        </p:txBody>
      </p:sp>
      <p:pic>
        <p:nvPicPr>
          <p:cNvPr id="180" name="UAL735.png" descr="UAL73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3228" y="2862874"/>
            <a:ext cx="9278344" cy="57550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opeye - Trackstrea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Popeye - Trackstream</a:t>
            </a:r>
          </a:p>
        </p:txBody>
      </p:sp>
      <p:sp>
        <p:nvSpPr>
          <p:cNvPr id="183" name="But that track information is kind of oldschool, so now we do:…"/>
          <p:cNvSpPr txBox="1"/>
          <p:nvPr>
            <p:ph type="body" idx="1"/>
          </p:nvPr>
        </p:nvSpPr>
        <p:spPr>
          <a:xfrm>
            <a:off x="952500" y="2590800"/>
            <a:ext cx="11099800" cy="6299200"/>
          </a:xfrm>
          <a:prstGeom prst="rect">
            <a:avLst/>
          </a:prstGeom>
        </p:spPr>
        <p:txBody>
          <a:bodyPr/>
          <a:lstStyle/>
          <a:p>
            <a:pPr marL="404495" indent="-404495" defTabSz="531622">
              <a:spcBef>
                <a:spcPts val="3800"/>
              </a:spcBef>
              <a:defRPr sz="2912"/>
            </a:pPr>
            <a:r>
              <a:t>But that track information is kind of oldschool, so now we do:</a:t>
            </a:r>
          </a:p>
          <a:p>
            <a:pPr marL="0" indent="0" defTabSz="531622">
              <a:spcBef>
                <a:spcPts val="2900"/>
              </a:spcBef>
              <a:buSzTx/>
              <a:buNone/>
              <a:defRPr sz="1638">
                <a:latin typeface="Monaco"/>
                <a:ea typeface="Monaco"/>
                <a:cs typeface="Monaco"/>
                <a:sym typeface="Monaco"/>
              </a:defRPr>
            </a:pPr>
            <a:r>
              <a:t>get_track_kv UAL735-1539101593-fa-0010</a:t>
            </a:r>
          </a:p>
          <a:p>
            <a:pPr marL="404495" indent="-404495" defTabSz="531622">
              <a:spcBef>
                <a:spcPts val="3800"/>
              </a:spcBef>
              <a:defRPr sz="2912"/>
            </a:pPr>
            <a:r>
              <a:t>Which uses a somewhat simpler query:</a:t>
            </a:r>
          </a:p>
          <a:p>
            <a:pPr marL="0" indent="0" defTabSz="531622">
              <a:spcBef>
                <a:spcPts val="2900"/>
              </a:spcBef>
              <a:buSzTx/>
              <a:buNone/>
              <a:defRPr sz="1638">
                <a:latin typeface="Monaco"/>
                <a:ea typeface="Monaco"/>
                <a:cs typeface="Monaco"/>
                <a:sym typeface="Monaco"/>
              </a:defRPr>
            </a:pPr>
            <a:r>
              <a:t>SELECT clock,lon,lat,gs,alt_ft,[...],nav_qnh,emergency FROM positions WHERE fp = :fp ORDER BY clock</a:t>
            </a:r>
          </a:p>
          <a:p>
            <a:pPr marL="404495" indent="-404495" defTabSz="531622">
              <a:spcBef>
                <a:spcPts val="3800"/>
              </a:spcBef>
              <a:defRPr sz="2912"/>
            </a:pPr>
            <a:r>
              <a:t>Which produces:</a:t>
            </a:r>
          </a:p>
          <a:p>
            <a:pPr marL="0" indent="0" defTabSz="531622">
              <a:spcBef>
                <a:spcPts val="2900"/>
              </a:spcBef>
              <a:buSzTx/>
              <a:buNone/>
              <a:defRPr sz="1365">
                <a:latin typeface="Monaco"/>
                <a:ea typeface="Monaco"/>
                <a:cs typeface="Monaco"/>
                <a:sym typeface="Monaco"/>
              </a:defRPr>
            </a:pPr>
            <a:r>
              <a:t>{lon -82.53333 gs 169 alt_ft 800 clock 1539352818 heading {} lat 28.00000 updateType TZ facility KTPA}</a:t>
            </a:r>
            <a:br/>
            <a:r>
              <a:t>{lon -82.52472 gs 217 alt_ft 3900 clock 1539352911 heading 5 lat 28.08389 updateType TZ facility KZJX}</a:t>
            </a:r>
            <a:br/>
            <a:r>
              <a:t>{lon -82.52583 gs 275 alt_ft 6900 clock 1539352973 heading 359 lat 28.16639 updateType TZ facility KZJX}</a:t>
            </a:r>
            <a:br/>
            <a:r>
              <a:t>{lon -82.53806 gs 285 alt_ft 10000 clock 1539353035 heading 352 lat 28.24556 updateType TZ facility KZJX}</a:t>
            </a:r>
            <a:br/>
            <a:r>
              <a:t>{lon -82.55111 gs 322 alt_ft 11500 clock 1539353097 heading 354 lat 28.35778 updateType TZ facility KZJX}</a:t>
            </a:r>
            <a:br/>
            <a:r>
              <a:t>{lon -82.56167 gs 361 alt_ft 13800 clock 1539353159 heading 355 lat 28.46500 updateType TZ facility KZJX}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opeye - Trackstrea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Popeye - Trackstream</a:t>
            </a:r>
          </a:p>
        </p:txBody>
      </p:sp>
      <p:sp>
        <p:nvSpPr>
          <p:cNvPr id="186" name="That looks just like a nicer format, but it allows us to include more information in the result. Like this:…"/>
          <p:cNvSpPr txBox="1"/>
          <p:nvPr>
            <p:ph type="body" idx="1"/>
          </p:nvPr>
        </p:nvSpPr>
        <p:spPr>
          <a:xfrm>
            <a:off x="952500" y="2590800"/>
            <a:ext cx="11099800" cy="6299200"/>
          </a:xfrm>
          <a:prstGeom prst="rect">
            <a:avLst/>
          </a:prstGeom>
        </p:spPr>
        <p:txBody>
          <a:bodyPr/>
          <a:lstStyle/>
          <a:p>
            <a:pPr/>
            <a:r>
              <a:t>That looks just like a nicer format, but it allows us to include more information in the result. Like this:</a:t>
            </a:r>
          </a:p>
          <a:p>
            <a:pPr marL="0" indent="0">
              <a:spcBef>
                <a:spcPts val="3200"/>
              </a:spcBef>
              <a:buSzTx/>
              <a:buNone/>
              <a:defRPr sz="1800">
                <a:latin typeface="Monaco"/>
                <a:ea typeface="Monaco"/>
                <a:cs typeface="Monaco"/>
                <a:sym typeface="Monaco"/>
              </a:defRPr>
            </a:pPr>
            <a:r>
              <a:t>{lon -11.24672 gs 506 alt_ft 36000 </a:t>
            </a:r>
            <a:r>
              <a:rPr>
                <a:solidFill>
                  <a:schemeClr val="accent5">
                    <a:hueOff val="89162"/>
                    <a:satOff val="9554"/>
                    <a:lumOff val="16296"/>
                  </a:schemeClr>
                </a:solidFill>
              </a:rPr>
              <a:t>pos_nic 8 alt_gnss 34800</a:t>
            </a:r>
            <a:r>
              <a:t> clock 1539354680 </a:t>
            </a:r>
            <a:r>
              <a:rPr>
                <a:solidFill>
                  <a:schemeClr val="accent5">
                    <a:hueOff val="89162"/>
                    <a:satOff val="9554"/>
                    <a:lumOff val="16296"/>
                  </a:schemeClr>
                </a:solidFill>
              </a:rPr>
              <a:t>speed_ias 282</a:t>
            </a:r>
            <a:r>
              <a:t> heading 294 </a:t>
            </a:r>
            <a:r>
              <a:rPr>
                <a:solidFill>
                  <a:schemeClr val="accent5">
                    <a:hueOff val="89162"/>
                    <a:satOff val="9554"/>
                    <a:lumOff val="16296"/>
                  </a:schemeClr>
                </a:solidFill>
              </a:rPr>
              <a:t>mach 0.844</a:t>
            </a:r>
            <a:r>
              <a:t> lat 58.32431 </a:t>
            </a:r>
            <a:r>
              <a:rPr>
                <a:solidFill>
                  <a:schemeClr val="accent5">
                    <a:hueOff val="89162"/>
                    <a:satOff val="9554"/>
                    <a:lumOff val="16296"/>
                  </a:schemeClr>
                </a:solidFill>
              </a:rPr>
              <a:t>vertRate_geom -64 vertRate 128</a:t>
            </a:r>
            <a:r>
              <a:t> updateType TA facility fAT-52c781b2-d33b-40a5-b2b8-94051620eb4b pos_rc 186 </a:t>
            </a:r>
            <a:r>
              <a:rPr>
                <a:solidFill>
                  <a:schemeClr val="accent5">
                    <a:hueOff val="89162"/>
                    <a:satOff val="9554"/>
                    <a:lumOff val="16296"/>
                  </a:schemeClr>
                </a:solidFill>
              </a:rPr>
              <a:t>heading_magnetic 293</a:t>
            </a:r>
            <a:r>
              <a:t> </a:t>
            </a:r>
            <a:r>
              <a:rPr>
                <a:solidFill>
                  <a:schemeClr val="accent5">
                    <a:hueOff val="89162"/>
                    <a:satOff val="9554"/>
                    <a:lumOff val="16296"/>
                  </a:schemeClr>
                </a:solidFill>
              </a:rPr>
              <a:t>adsb_version 0</a:t>
            </a:r>
            <a:r>
              <a:t>}</a:t>
            </a:r>
            <a:br/>
            <a:r>
              <a:t>{lon -11.36881 gs 504 alt_ft 35975 </a:t>
            </a:r>
            <a:r>
              <a:rPr>
                <a:solidFill>
                  <a:schemeClr val="accent5">
                    <a:hueOff val="89162"/>
                    <a:satOff val="9554"/>
                    <a:lumOff val="16296"/>
                  </a:schemeClr>
                </a:solidFill>
              </a:rPr>
              <a:t>pos_nic 8 alt_gnss 34775</a:t>
            </a:r>
            <a:r>
              <a:t> clock 1539354710 heading 294 lat 58.35329 </a:t>
            </a:r>
            <a:r>
              <a:rPr>
                <a:solidFill>
                  <a:schemeClr val="accent5">
                    <a:hueOff val="89162"/>
                    <a:satOff val="9554"/>
                    <a:lumOff val="16296"/>
                  </a:schemeClr>
                </a:solidFill>
              </a:rPr>
              <a:t>vertRate_geom 0 </a:t>
            </a:r>
            <a:r>
              <a:t>updateType TA facility fAT-52c781b2-d33b-40a5-b2b8-94051620eb4b </a:t>
            </a:r>
            <a:r>
              <a:rPr>
                <a:solidFill>
                  <a:schemeClr val="accent5">
                    <a:hueOff val="89162"/>
                    <a:satOff val="9554"/>
                    <a:lumOff val="16296"/>
                  </a:schemeClr>
                </a:solidFill>
              </a:rPr>
              <a:t>pos_rc 186 adsb_version 0</a:t>
            </a:r>
            <a:r>
              <a:t>}</a:t>
            </a:r>
            <a:br/>
            <a:r>
              <a:t>{</a:t>
            </a:r>
            <a:r>
              <a:rPr>
                <a:solidFill>
                  <a:schemeClr val="accent5">
                    <a:hueOff val="89162"/>
                    <a:satOff val="9554"/>
                    <a:lumOff val="16296"/>
                  </a:schemeClr>
                </a:solidFill>
              </a:rPr>
              <a:t>speed_tas 498</a:t>
            </a:r>
            <a:r>
              <a:t> lon -11.52422 gs 504 alt_ft 36000 </a:t>
            </a:r>
            <a:r>
              <a:rPr>
                <a:solidFill>
                  <a:schemeClr val="accent5">
                    <a:hueOff val="89162"/>
                    <a:satOff val="9554"/>
                    <a:lumOff val="16296"/>
                  </a:schemeClr>
                </a:solidFill>
              </a:rPr>
              <a:t>pos_nic 8 alt_gnss 34775</a:t>
            </a:r>
            <a:r>
              <a:t> clock 1539354748 </a:t>
            </a:r>
            <a:r>
              <a:rPr>
                <a:solidFill>
                  <a:schemeClr val="accent5">
                    <a:hueOff val="89162"/>
                    <a:satOff val="9554"/>
                    <a:lumOff val="16296"/>
                  </a:schemeClr>
                </a:solidFill>
              </a:rPr>
              <a:t>nav_alt 36000</a:t>
            </a:r>
            <a:r>
              <a:t> heading 294 roll 0.0 lat 58.38991 </a:t>
            </a:r>
            <a:r>
              <a:rPr>
                <a:solidFill>
                  <a:schemeClr val="accent5">
                    <a:hueOff val="89162"/>
                    <a:satOff val="9554"/>
                    <a:lumOff val="16296"/>
                  </a:schemeClr>
                </a:solidFill>
              </a:rPr>
              <a:t>nav_qnh 1013.0 vertRate_geom 0</a:t>
            </a:r>
            <a:r>
              <a:t> updateType TA facility fAT-52c781b2-d33b-40a5-b2b8-94051620eb4b </a:t>
            </a:r>
            <a:r>
              <a:rPr>
                <a:solidFill>
                  <a:schemeClr val="accent5">
                    <a:hueOff val="89162"/>
                    <a:satOff val="9554"/>
                    <a:lumOff val="16296"/>
                  </a:schemeClr>
                </a:solidFill>
              </a:rPr>
              <a:t>pos_rc 186 adsb_version 0</a:t>
            </a:r>
            <a:r>
              <a:t>}</a:t>
            </a:r>
            <a:br/>
            <a:r>
              <a:t>{lon -11.64468 gs 505 alt_ft 35975 </a:t>
            </a:r>
            <a:r>
              <a:rPr>
                <a:solidFill>
                  <a:schemeClr val="accent5">
                    <a:hueOff val="89162"/>
                    <a:satOff val="9554"/>
                    <a:lumOff val="16296"/>
                  </a:schemeClr>
                </a:solidFill>
              </a:rPr>
              <a:t>pos_nic 8 alt_gnss 34750</a:t>
            </a:r>
            <a:r>
              <a:t> clock 1539354778 heading 294 lat 58.41817 </a:t>
            </a:r>
            <a:r>
              <a:rPr>
                <a:solidFill>
                  <a:schemeClr val="accent5">
                    <a:hueOff val="89162"/>
                    <a:satOff val="9554"/>
                    <a:lumOff val="16296"/>
                  </a:schemeClr>
                </a:solidFill>
              </a:rPr>
              <a:t>vertRate_geom 0</a:t>
            </a:r>
            <a:r>
              <a:t> updateType TA facility fAT-52c781b2-d33b-40a5-b2b8-94051620eb4b </a:t>
            </a:r>
            <a:r>
              <a:rPr>
                <a:solidFill>
                  <a:schemeClr val="accent5">
                    <a:hueOff val="89162"/>
                    <a:satOff val="9554"/>
                    <a:lumOff val="16296"/>
                  </a:schemeClr>
                </a:solidFill>
              </a:rPr>
              <a:t>pos_rc 186 adsb_version 0</a:t>
            </a: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opeye - Trackstrea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Popeye - Trackstream</a:t>
            </a:r>
          </a:p>
        </p:txBody>
      </p:sp>
      <p:sp>
        <p:nvSpPr>
          <p:cNvPr id="189" name="This is new &quot;MODE S&quot; information reported from the autopilot, and includes things like the desired altitude (nav_alt) and heading (nav_heading).…"/>
          <p:cNvSpPr txBox="1"/>
          <p:nvPr>
            <p:ph type="body" idx="1"/>
          </p:nvPr>
        </p:nvSpPr>
        <p:spPr>
          <a:xfrm>
            <a:off x="952500" y="2590800"/>
            <a:ext cx="11099800" cy="6299200"/>
          </a:xfrm>
          <a:prstGeom prst="rect">
            <a:avLst/>
          </a:prstGeom>
        </p:spPr>
        <p:txBody>
          <a:bodyPr/>
          <a:lstStyle/>
          <a:p>
            <a:pPr/>
            <a:r>
              <a:t>This is new "MODE S" information reported from the autopilot, and includes things like the desired altitude (nav_alt) and heading (nav_heading).</a:t>
            </a:r>
          </a:p>
          <a:p>
            <a:pPr/>
            <a:r>
              <a:t>The information on the previous slide was from a 777 en-route from London to Houston.</a:t>
            </a:r>
          </a:p>
          <a:p>
            <a:pPr/>
            <a:r>
              <a:t>This has just been put into production.</a:t>
            </a:r>
          </a:p>
          <a:p>
            <a:pPr/>
            <a:r>
              <a:t>It's much easier to make changes like this with a full SQL database in our pocket.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