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0" r:id="rId5"/>
    <p:sldId id="261" r:id="rId6"/>
    <p:sldId id="272" r:id="rId7"/>
    <p:sldId id="263" r:id="rId8"/>
    <p:sldId id="266" r:id="rId9"/>
    <p:sldId id="264" r:id="rId10"/>
    <p:sldId id="262" r:id="rId11"/>
    <p:sldId id="265" r:id="rId12"/>
    <p:sldId id="267" r:id="rId13"/>
    <p:sldId id="270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C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9C6B2A-0AC7-43A3-857E-31F313BA3B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B2DCB2-EC7A-4C42-B61C-E72A8B08F9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26BD1-6796-47F1-B9DA-E26F7E1A30B7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3692F-E109-460A-94C6-E1AEF0ACE6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4AA500-50E5-435B-ADB3-F1597A00E7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8F622-4203-4AFD-8C7C-6CBBBC8AA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4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B168F-822E-45D3-9E7C-427B02E75E5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F0349-ACF4-42DD-918C-DDF040821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708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F8169-02E1-4E27-A93F-59AC417BB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64ABD-8EA7-49B9-A84A-F0C839EE4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7651C-0343-4AB2-A2CE-A0B24490E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43AD-86B1-46A3-811F-167B16CC0A95}" type="datetime1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A8E18-745D-4991-9F14-FD759621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960D6-3624-465D-93D9-6A150609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4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E0739-1DC7-4E86-A46A-6889D492E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553B2-15A4-4E3F-8D61-F81FEFC92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77FA0-F66D-41E6-A0B6-FF164C6C1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EAB5-D0FD-43F1-9F7D-FE0ECAE76156}" type="datetime1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4B3A1-D9EB-408F-9B7F-AFC5435A7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F3DE4-1F39-43AE-8E4C-360C6680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5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CC21-C404-4BC7-92F5-16AF3FBF5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E4C6D-93F1-4BB8-94BD-53D24E40D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43A9D-1A99-4A0D-9E73-3F9462311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98AD-A2EE-412E-AFCC-08EE3BA85C6A}" type="datetime1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706A7-0F1E-434A-AE6A-BD55D08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E98A4-BC99-474F-A6AD-6135DF8B0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3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879F4-EC0C-43E7-BC80-E59D07B31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7565F-E9AA-4F84-90A6-934F01458A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6A051-EFB5-4FFF-B6A5-0F0F77542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80F08-AE97-4ED4-9C07-43125C55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BAD44-F75F-430C-9F6A-4E389E30D86D}" type="datetime1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D926F-6A51-4912-BA71-F1E54DE8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AD527-5595-4887-8658-56B83891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1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2B1E-DB36-4BB0-9321-441C15F92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EFE52-8B56-413D-80F1-71FBD402A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43E01-6836-44EC-AEA9-91CC2EC6B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B8815-E0C8-407C-BFD4-D3348048B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D0FEF2-02FF-44CC-B49D-FDEAB6851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E41C38-CE7D-4C55-A572-8965A992D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EA10-FBC4-411E-B035-E357CF4DAB08}" type="datetime1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12C93A-AB51-4C62-8D58-627AD5A80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35281B-1CA3-43FD-A08C-10835665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3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43A7-9824-4B49-AF4D-FA669A232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50135-1803-4AB6-916B-2D03D2F16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110A-46F4-42FA-9EB7-47424D44DA15}" type="datetime1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31F50B-B845-46F8-9A8C-12411EA9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E2041-2C35-47AF-B81C-ABE06205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8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3B4956-0B12-41D9-ADD3-487872D68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31C2-174C-4C70-9B4A-E3527CA5C34C}" type="datetime1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5801AB-4FCE-436D-AC32-09EBEF9FC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85DD8-05D1-4233-A306-B8CE03AAD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0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EE172-384F-4336-8B92-CA559FA3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667A4-0ACE-48AD-AC6E-16AC9B658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86438-6BD7-46BE-A2C6-CF24B9D7A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C4990-769D-4978-B0FF-0181C721A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89-DAE1-4063-AF55-179B08B84AC4}" type="datetime1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09488-0F55-4621-ACC5-7700DC84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4DB37-4644-4CE7-B88B-2C0BE70A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9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72FE-F761-42CA-BEBA-7E1636CA4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9D9E14-F91C-4D4C-B834-CC29459E3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D42C3-B535-48A2-BE31-E887526E8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0F050-BF49-4494-9CEF-A10D7A9D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FC005-D6D8-474D-9383-2D4CCF13B119}" type="datetime1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A9CCD-4B97-4138-AF8E-17CA0F3D9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08A0F-CE44-477A-8850-7C501BCC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3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FF75-4030-410F-8D0B-6491E08B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F16836-2901-4E21-8AB1-913AEB3E3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BCBA0-5D2A-4772-8F13-B518338B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022A-C854-43D2-8DF6-2D15EFAB72C3}" type="datetime1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C2332-0A18-4704-A8A9-ADD785A3E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3ECC4-F796-4A30-BBCB-539E270B6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9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82AE8D-96A2-4617-913B-2BEB02884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99450-6E2F-438D-8610-50CD0C8BC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348B1-FFCC-4E2E-88AB-25E71AA8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EE72-8BA6-4E0E-A47C-60094C8246C2}" type="datetime1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F335-AFAB-467D-BA5D-9A063F097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16AA5-9C21-4FDB-B95E-821E4922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8ADF66-716F-4274-AD79-B68F59D25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3B842-0D92-45D4-93ED-87C040EBE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EA36A-21C9-44D2-A5FE-514DDB1D8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41FD0-DC54-417F-8ACF-EE2063EA58E5}" type="datetime1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3F88E-E204-47C6-8069-41330CCD5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90143-810C-46ED-A517-B81C9E783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AB49E-248E-4D8B-B96B-7E2FDEDE8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76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370E1-B87F-4E5C-B4FC-DA1AEA078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0595"/>
            <a:ext cx="9144000" cy="1912667"/>
          </a:xfrm>
        </p:spPr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Tcl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Package for Sqlite3 database schema migration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76BB7-14B2-4AD7-A153-A601157EC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290858" cy="218624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Urmita Banerjee, </a:t>
            </a:r>
            <a:r>
              <a:rPr lang="en-US" dirty="0" err="1"/>
              <a:t>Yili</a:t>
            </a:r>
            <a:r>
              <a:rPr lang="en-US" dirty="0"/>
              <a:t> Zhang, </a:t>
            </a:r>
            <a:r>
              <a:rPr lang="en-US" dirty="0" err="1"/>
              <a:t>Gunes</a:t>
            </a:r>
            <a:r>
              <a:rPr lang="en-US" dirty="0"/>
              <a:t> Koru, </a:t>
            </a:r>
            <a:r>
              <a:rPr lang="en-US" dirty="0" err="1"/>
              <a:t>Clif</a:t>
            </a:r>
            <a:r>
              <a:rPr lang="en-US" dirty="0"/>
              <a:t> Flynt, Stephen Huntley, and </a:t>
            </a:r>
            <a:r>
              <a:rPr lang="en-US" dirty="0" err="1"/>
              <a:t>Dae</a:t>
            </a:r>
            <a:r>
              <a:rPr lang="en-US" dirty="0"/>
              <a:t>-young Kim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Health IT Lab at UMBC </a:t>
            </a:r>
          </a:p>
          <a:p>
            <a:r>
              <a:rPr lang="en-US" dirty="0"/>
              <a:t>Department of Information System </a:t>
            </a:r>
          </a:p>
          <a:p>
            <a:r>
              <a:rPr lang="en-US" dirty="0"/>
              <a:t>University of Maryland, Baltimore County, Baltimore, MD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203C4-654A-40DC-B6BB-46A93C75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4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1D367-7EDF-4607-B05A-BE972DD9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E81E7-FA2D-472A-A6A4-B0A0136E8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Introduction</a:t>
            </a:r>
          </a:p>
          <a:p>
            <a:r>
              <a:rPr lang="en-US" sz="3600" dirty="0"/>
              <a:t>Methods</a:t>
            </a:r>
          </a:p>
          <a:p>
            <a:r>
              <a:rPr lang="en-US" sz="3600" dirty="0"/>
              <a:t>Results</a:t>
            </a:r>
          </a:p>
          <a:p>
            <a:r>
              <a:rPr lang="en-US" sz="3600" dirty="0"/>
              <a:t>Limitations</a:t>
            </a:r>
          </a:p>
          <a:p>
            <a:r>
              <a:rPr lang="en-US" sz="3600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E3675-29AF-4CA3-8C00-745740E1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63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A7407-190B-487B-B9F5-DFCEF36A3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566" y="255604"/>
            <a:ext cx="10515600" cy="83137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73B04-D67F-4808-B1BA-36962567B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24" y="1369201"/>
            <a:ext cx="11206263" cy="528211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is Database </a:t>
            </a:r>
            <a:r>
              <a:rPr lang="en-US" b="1" dirty="0"/>
              <a:t>schema</a:t>
            </a:r>
            <a:r>
              <a:rPr lang="en-US" dirty="0"/>
              <a:t> </a:t>
            </a:r>
            <a:r>
              <a:rPr lang="en-US" b="1" dirty="0"/>
              <a:t>migration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Multiphase process facilitating </a:t>
            </a:r>
            <a:r>
              <a:rPr lang="en-US" b="1" dirty="0"/>
              <a:t>incremental or reversal</a:t>
            </a:r>
            <a:r>
              <a:rPr lang="en-US" dirty="0"/>
              <a:t> changes of a relational database schema (Evolutionary Database Evolution,2016).</a:t>
            </a:r>
          </a:p>
          <a:p>
            <a:r>
              <a:rPr lang="en-US" dirty="0"/>
              <a:t>Application </a:t>
            </a:r>
            <a:r>
              <a:rPr lang="en-US" b="1" dirty="0"/>
              <a:t>evolution</a:t>
            </a:r>
            <a:r>
              <a:rPr lang="en-US" dirty="0"/>
              <a:t> over time includes </a:t>
            </a:r>
            <a:r>
              <a:rPr lang="en-US" b="1" dirty="0"/>
              <a:t>code</a:t>
            </a:r>
            <a:r>
              <a:rPr lang="en-US" dirty="0"/>
              <a:t> and </a:t>
            </a:r>
            <a:r>
              <a:rPr lang="en-US" b="1" dirty="0"/>
              <a:t>schema</a:t>
            </a:r>
            <a:r>
              <a:rPr lang="en-US" dirty="0"/>
              <a:t> changes </a:t>
            </a:r>
            <a:r>
              <a:rPr lang="en-US" sz="2400" dirty="0"/>
              <a:t>(aws-databasemigration,2016). </a:t>
            </a:r>
            <a:r>
              <a:rPr lang="en-US" dirty="0"/>
              <a:t>Database dependent application development progresses with </a:t>
            </a:r>
            <a:r>
              <a:rPr lang="en-US" b="1" dirty="0"/>
              <a:t>evolution</a:t>
            </a:r>
            <a:r>
              <a:rPr lang="en-US" dirty="0"/>
              <a:t> of source </a:t>
            </a:r>
            <a:r>
              <a:rPr lang="en-US" b="1" dirty="0"/>
              <a:t>code</a:t>
            </a:r>
            <a:r>
              <a:rPr lang="en-US" dirty="0"/>
              <a:t> in </a:t>
            </a:r>
            <a:r>
              <a:rPr lang="en-US" b="1" dirty="0"/>
              <a:t>tandem</a:t>
            </a:r>
            <a:r>
              <a:rPr lang="en-US" dirty="0"/>
              <a:t> with the </a:t>
            </a:r>
            <a:r>
              <a:rPr lang="en-US" b="1" dirty="0"/>
              <a:t>database</a:t>
            </a:r>
            <a:r>
              <a:rPr lang="en-US" dirty="0"/>
              <a:t> </a:t>
            </a:r>
            <a:r>
              <a:rPr lang="en-US" sz="2400" dirty="0"/>
              <a:t>(Evolutionary Database Evolution,2016).</a:t>
            </a:r>
          </a:p>
          <a:p>
            <a:r>
              <a:rPr lang="en-US" b="1" dirty="0"/>
              <a:t>Modifying</a:t>
            </a:r>
            <a:r>
              <a:rPr lang="en-US" dirty="0"/>
              <a:t> </a:t>
            </a:r>
            <a:r>
              <a:rPr lang="en-US" b="1" dirty="0"/>
              <a:t>schema</a:t>
            </a:r>
            <a:r>
              <a:rPr lang="en-US" dirty="0"/>
              <a:t> parts without affecting </a:t>
            </a:r>
            <a:r>
              <a:rPr lang="en-US" b="1" dirty="0"/>
              <a:t>existing</a:t>
            </a:r>
            <a:r>
              <a:rPr lang="en-US" dirty="0"/>
              <a:t> </a:t>
            </a:r>
            <a:r>
              <a:rPr lang="en-US" b="1" dirty="0"/>
              <a:t>data</a:t>
            </a:r>
            <a:r>
              <a:rPr lang="en-US" dirty="0"/>
              <a:t> and program can often be </a:t>
            </a:r>
            <a:r>
              <a:rPr lang="en-US" b="1" dirty="0"/>
              <a:t>challenging</a:t>
            </a:r>
            <a:r>
              <a:rPr lang="en-US" dirty="0"/>
              <a:t>. </a:t>
            </a:r>
          </a:p>
          <a:p>
            <a:r>
              <a:rPr lang="en-US" dirty="0"/>
              <a:t>To ease this process, </a:t>
            </a:r>
            <a:r>
              <a:rPr lang="en-US" b="1" dirty="0"/>
              <a:t>automated migration </a:t>
            </a:r>
            <a:r>
              <a:rPr lang="en-US" dirty="0"/>
              <a:t>of schema comes into view which allows to adapt the database as per requirement and track the granular changes affecting it.</a:t>
            </a:r>
          </a:p>
          <a:p>
            <a:r>
              <a:rPr lang="en-US" b="1" dirty="0"/>
              <a:t>Aim</a:t>
            </a:r>
            <a:r>
              <a:rPr lang="en-US" dirty="0"/>
              <a:t>: Introduce a solution for database migration that will sustain frequent database schema changes in any </a:t>
            </a:r>
            <a:r>
              <a:rPr lang="en-US" dirty="0" err="1"/>
              <a:t>Tcl</a:t>
            </a:r>
            <a:r>
              <a:rPr lang="en-US" dirty="0"/>
              <a:t> and Sqlite3 based application.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A28F9-5413-47F4-865E-1F6A9DD9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4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FEA8D-081A-4F42-838E-9B3AF548A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82" y="120853"/>
            <a:ext cx="10515600" cy="1246554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A67AD-C13D-4C92-B082-2562571E1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429" y="1412324"/>
            <a:ext cx="11028513" cy="4983745"/>
          </a:xfrm>
        </p:spPr>
        <p:txBody>
          <a:bodyPr>
            <a:normAutofit/>
          </a:bodyPr>
          <a:lstStyle/>
          <a:p>
            <a:r>
              <a:rPr lang="en-US" dirty="0"/>
              <a:t>The migration package was built using </a:t>
            </a:r>
            <a:r>
              <a:rPr lang="en-US" dirty="0" err="1"/>
              <a:t>Tcl</a:t>
            </a:r>
            <a:r>
              <a:rPr lang="en-US" dirty="0"/>
              <a:t> programming language to support schema migration in Sqlite3 database.</a:t>
            </a:r>
          </a:p>
          <a:p>
            <a:r>
              <a:rPr lang="en-US" dirty="0"/>
              <a:t>The package includes several functions each corresponding to </a:t>
            </a:r>
            <a:r>
              <a:rPr lang="en-US" b="1" dirty="0"/>
              <a:t>basic database operations </a:t>
            </a:r>
            <a:r>
              <a:rPr lang="en-US" dirty="0"/>
              <a:t>like table creation, table deletion, adding a column, removing a column, and table renaming.  </a:t>
            </a:r>
          </a:p>
          <a:p>
            <a:r>
              <a:rPr lang="en-US" dirty="0"/>
              <a:t>Using the package, the </a:t>
            </a:r>
            <a:r>
              <a:rPr lang="en-US" b="1" dirty="0"/>
              <a:t>functions</a:t>
            </a:r>
            <a:r>
              <a:rPr lang="en-US" dirty="0"/>
              <a:t> can be </a:t>
            </a:r>
            <a:r>
              <a:rPr lang="en-US" b="1" dirty="0"/>
              <a:t>executed</a:t>
            </a:r>
            <a:r>
              <a:rPr lang="en-US" dirty="0"/>
              <a:t> which generates </a:t>
            </a:r>
            <a:r>
              <a:rPr lang="en-US" dirty="0" err="1"/>
              <a:t>Tcl</a:t>
            </a:r>
            <a:r>
              <a:rPr lang="en-US" dirty="0"/>
              <a:t> </a:t>
            </a:r>
            <a:r>
              <a:rPr lang="en-US" b="1" dirty="0"/>
              <a:t>migration script</a:t>
            </a:r>
            <a:r>
              <a:rPr lang="en-US" dirty="0"/>
              <a:t> files . These </a:t>
            </a:r>
            <a:r>
              <a:rPr lang="en-US" dirty="0" err="1"/>
              <a:t>Tcl</a:t>
            </a:r>
            <a:r>
              <a:rPr lang="en-US" dirty="0"/>
              <a:t> script files include ”</a:t>
            </a:r>
            <a:r>
              <a:rPr lang="en-US" b="1" dirty="0"/>
              <a:t>Up</a:t>
            </a:r>
            <a:r>
              <a:rPr lang="en-US" dirty="0"/>
              <a:t>” function and ”</a:t>
            </a:r>
            <a:r>
              <a:rPr lang="en-US" b="1" dirty="0"/>
              <a:t>Down</a:t>
            </a:r>
            <a:r>
              <a:rPr lang="en-US" dirty="0"/>
              <a:t>” function.</a:t>
            </a:r>
          </a:p>
          <a:p>
            <a:pPr lvl="1"/>
            <a:r>
              <a:rPr lang="en-US" dirty="0"/>
              <a:t>The ”Up” function performs </a:t>
            </a:r>
            <a:r>
              <a:rPr lang="en-US" b="1" dirty="0"/>
              <a:t>forward change</a:t>
            </a:r>
            <a:r>
              <a:rPr lang="en-US" dirty="0"/>
              <a:t> in the database while the ”Down” function brings about a </a:t>
            </a:r>
            <a:r>
              <a:rPr lang="en-US" b="1" dirty="0"/>
              <a:t>backward change</a:t>
            </a:r>
            <a:r>
              <a:rPr lang="en-US" dirty="0"/>
              <a:t> in the database. </a:t>
            </a:r>
          </a:p>
          <a:p>
            <a:pPr lvl="1"/>
            <a:r>
              <a:rPr lang="en-US" dirty="0"/>
              <a:t>An </a:t>
            </a:r>
            <a:r>
              <a:rPr lang="en-US" dirty="0" err="1"/>
              <a:t>addTable</a:t>
            </a:r>
            <a:r>
              <a:rPr lang="en-US" dirty="0"/>
              <a:t> Up function creates a table and an </a:t>
            </a:r>
            <a:r>
              <a:rPr lang="en-US" dirty="0" err="1"/>
              <a:t>addTable</a:t>
            </a:r>
            <a:r>
              <a:rPr lang="en-US" dirty="0"/>
              <a:t> Down function removes the table and takes the database back to the state prior to the table creation.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208CE-F483-42E7-BEE3-15B28857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4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76CF-5512-4C7A-A9AF-B18BC09D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68" y="102812"/>
            <a:ext cx="10515600" cy="105478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Methods-cont’d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AFB75-56FD-41D5-815B-577E74B12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270" y="1370989"/>
            <a:ext cx="10889673" cy="52227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b="1" dirty="0"/>
              <a:t>name</a:t>
            </a:r>
            <a:r>
              <a:rPr lang="en-US" dirty="0"/>
              <a:t> of these </a:t>
            </a:r>
            <a:r>
              <a:rPr lang="en-US" b="1" dirty="0"/>
              <a:t>script</a:t>
            </a:r>
            <a:r>
              <a:rPr lang="en-US" dirty="0"/>
              <a:t> files are </a:t>
            </a:r>
            <a:r>
              <a:rPr lang="en-US" b="1" dirty="0"/>
              <a:t>timestamped</a:t>
            </a:r>
            <a:r>
              <a:rPr lang="en-US" dirty="0"/>
              <a:t> along with the </a:t>
            </a:r>
            <a:r>
              <a:rPr lang="en-US" b="1" dirty="0"/>
              <a:t>action</a:t>
            </a:r>
            <a:r>
              <a:rPr lang="en-US" dirty="0"/>
              <a:t> taken and the </a:t>
            </a:r>
            <a:r>
              <a:rPr lang="en-US" b="1" dirty="0"/>
              <a:t>name</a:t>
            </a:r>
            <a:r>
              <a:rPr lang="en-US" dirty="0"/>
              <a:t> of table or column modified. </a:t>
            </a:r>
          </a:p>
          <a:p>
            <a:r>
              <a:rPr lang="en-US" dirty="0"/>
              <a:t>The package allows the timestamped script files to </a:t>
            </a:r>
            <a:r>
              <a:rPr lang="en-US" b="1" dirty="0"/>
              <a:t>execute a series of data schema changes in time sequence</a:t>
            </a:r>
            <a:r>
              <a:rPr lang="en-US" dirty="0"/>
              <a:t>, both in forward and inverted order. </a:t>
            </a:r>
          </a:p>
          <a:p>
            <a:pPr lvl="1"/>
            <a:r>
              <a:rPr lang="en-US" dirty="0"/>
              <a:t>Executing scripts </a:t>
            </a:r>
            <a:r>
              <a:rPr lang="en-US" b="1" dirty="0"/>
              <a:t>serially</a:t>
            </a:r>
            <a:r>
              <a:rPr lang="en-US" dirty="0"/>
              <a:t> with ”</a:t>
            </a:r>
            <a:r>
              <a:rPr lang="en-US" b="1" dirty="0"/>
              <a:t>Up</a:t>
            </a:r>
            <a:r>
              <a:rPr lang="en-US" dirty="0"/>
              <a:t>” functions can </a:t>
            </a:r>
            <a:r>
              <a:rPr lang="en-US" b="1" dirty="0"/>
              <a:t>establish</a:t>
            </a:r>
            <a:r>
              <a:rPr lang="en-US" dirty="0"/>
              <a:t> the database, and executing scripts in </a:t>
            </a:r>
            <a:r>
              <a:rPr lang="en-US" b="1" dirty="0"/>
              <a:t>reversed</a:t>
            </a:r>
            <a:r>
              <a:rPr lang="en-US" dirty="0"/>
              <a:t> order with ”</a:t>
            </a:r>
            <a:r>
              <a:rPr lang="en-US" b="1" dirty="0"/>
              <a:t>Down</a:t>
            </a:r>
            <a:r>
              <a:rPr lang="en-US" dirty="0"/>
              <a:t>” functions can </a:t>
            </a:r>
            <a:r>
              <a:rPr lang="en-US" b="1" dirty="0"/>
              <a:t>degenerate</a:t>
            </a:r>
            <a:r>
              <a:rPr lang="en-US" dirty="0"/>
              <a:t> the database</a:t>
            </a:r>
          </a:p>
          <a:p>
            <a:r>
              <a:rPr lang="en-US" dirty="0"/>
              <a:t>With evolution of our software application, the </a:t>
            </a:r>
            <a:r>
              <a:rPr lang="en-US" b="1" dirty="0"/>
              <a:t>data model </a:t>
            </a:r>
            <a:r>
              <a:rPr lang="en-US" dirty="0"/>
              <a:t>also </a:t>
            </a:r>
            <a:r>
              <a:rPr lang="en-US" b="1" dirty="0"/>
              <a:t>evolved</a:t>
            </a:r>
            <a:r>
              <a:rPr lang="en-US" dirty="0"/>
              <a:t>. This progress was handled by running necessary Up and Down migration scripts.</a:t>
            </a:r>
          </a:p>
          <a:p>
            <a:r>
              <a:rPr lang="en-US" dirty="0"/>
              <a:t>In our system the </a:t>
            </a:r>
            <a:r>
              <a:rPr lang="en-US" b="1" dirty="0"/>
              <a:t>execution</a:t>
            </a:r>
            <a:r>
              <a:rPr lang="en-US" dirty="0"/>
              <a:t> of the migration files is </a:t>
            </a:r>
            <a:r>
              <a:rPr lang="en-US" b="1" dirty="0"/>
              <a:t>recorded</a:t>
            </a:r>
            <a:r>
              <a:rPr lang="en-US" dirty="0"/>
              <a:t> in a </a:t>
            </a:r>
            <a:r>
              <a:rPr lang="en-US" b="1" dirty="0"/>
              <a:t>table</a:t>
            </a:r>
            <a:r>
              <a:rPr lang="en-US" dirty="0"/>
              <a:t> called migration so that over the time how the database changed and emerged in time can be studied.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661BB-6DDE-409A-B47B-2834D28AF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29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C0DCB-A4FD-4DA4-BBB8-64E5F879F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85" y="-399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Methods- Migration function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33FBA-6CCA-4164-92DD-FDFA3C8B0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640" y="146489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Migration::</a:t>
            </a:r>
            <a:r>
              <a:rPr lang="en-US" dirty="0" err="1"/>
              <a:t>dbName</a:t>
            </a:r>
            <a:r>
              <a:rPr lang="en-US" dirty="0"/>
              <a:t> </a:t>
            </a:r>
            <a:r>
              <a:rPr lang="en-US" dirty="0" err="1"/>
              <a:t>databasename</a:t>
            </a:r>
            <a:endParaRPr lang="en-US" dirty="0"/>
          </a:p>
          <a:p>
            <a:r>
              <a:rPr lang="en-US" dirty="0"/>
              <a:t>Migration::</a:t>
            </a:r>
            <a:r>
              <a:rPr lang="en-US" dirty="0" err="1"/>
              <a:t>addTable</a:t>
            </a:r>
            <a:r>
              <a:rPr lang="en-US" dirty="0"/>
              <a:t> </a:t>
            </a:r>
            <a:r>
              <a:rPr lang="en-US" dirty="0" err="1"/>
              <a:t>TableName</a:t>
            </a:r>
            <a:r>
              <a:rPr lang="en-US" dirty="0"/>
              <a:t> </a:t>
            </a:r>
            <a:r>
              <a:rPr lang="en-US" dirty="0" err="1"/>
              <a:t>args</a:t>
            </a:r>
            <a:endParaRPr lang="en-US" dirty="0"/>
          </a:p>
          <a:p>
            <a:r>
              <a:rPr lang="en-US" dirty="0"/>
              <a:t>Migration::</a:t>
            </a:r>
            <a:r>
              <a:rPr lang="en-US" dirty="0" err="1"/>
              <a:t>deleteTable</a:t>
            </a:r>
            <a:r>
              <a:rPr lang="en-US" dirty="0"/>
              <a:t> </a:t>
            </a:r>
            <a:r>
              <a:rPr lang="en-US" dirty="0" err="1"/>
              <a:t>TableName</a:t>
            </a:r>
            <a:r>
              <a:rPr lang="en-US" dirty="0"/>
              <a:t> </a:t>
            </a:r>
          </a:p>
          <a:p>
            <a:r>
              <a:rPr lang="en-US" dirty="0"/>
              <a:t>Migration::</a:t>
            </a:r>
            <a:r>
              <a:rPr lang="en-US" dirty="0" err="1"/>
              <a:t>renameTable</a:t>
            </a:r>
            <a:r>
              <a:rPr lang="en-US" dirty="0"/>
              <a:t> </a:t>
            </a:r>
            <a:r>
              <a:rPr lang="en-US" dirty="0" err="1"/>
              <a:t>oldTableName</a:t>
            </a:r>
            <a:r>
              <a:rPr lang="en-US" dirty="0"/>
              <a:t> </a:t>
            </a:r>
            <a:r>
              <a:rPr lang="en-US" dirty="0" err="1"/>
              <a:t>newTableName</a:t>
            </a:r>
            <a:endParaRPr lang="en-US" dirty="0"/>
          </a:p>
          <a:p>
            <a:r>
              <a:rPr lang="en-US" dirty="0"/>
              <a:t>Migration::</a:t>
            </a:r>
            <a:r>
              <a:rPr lang="en-US" dirty="0" err="1"/>
              <a:t>addColumn</a:t>
            </a:r>
            <a:r>
              <a:rPr lang="en-US" dirty="0"/>
              <a:t> </a:t>
            </a:r>
            <a:r>
              <a:rPr lang="en-US" dirty="0" err="1"/>
              <a:t>TableName</a:t>
            </a:r>
            <a:r>
              <a:rPr lang="en-US" dirty="0"/>
              <a:t> </a:t>
            </a:r>
            <a:r>
              <a:rPr lang="en-US" dirty="0" err="1"/>
              <a:t>ColumnName</a:t>
            </a:r>
            <a:r>
              <a:rPr lang="en-US" dirty="0"/>
              <a:t> </a:t>
            </a:r>
            <a:r>
              <a:rPr lang="en-US" dirty="0" err="1"/>
              <a:t>ColumnType</a:t>
            </a:r>
            <a:endParaRPr lang="en-US" dirty="0"/>
          </a:p>
          <a:p>
            <a:r>
              <a:rPr lang="en-US" dirty="0"/>
              <a:t>Migration::</a:t>
            </a:r>
            <a:r>
              <a:rPr lang="en-US" dirty="0" err="1"/>
              <a:t>deleteColumn</a:t>
            </a:r>
            <a:r>
              <a:rPr lang="en-US" dirty="0"/>
              <a:t> </a:t>
            </a:r>
            <a:r>
              <a:rPr lang="en-US" dirty="0" err="1"/>
              <a:t>TableName</a:t>
            </a:r>
            <a:r>
              <a:rPr lang="en-US" dirty="0"/>
              <a:t> </a:t>
            </a:r>
            <a:r>
              <a:rPr lang="en-US" dirty="0" err="1"/>
              <a:t>ColumnName</a:t>
            </a:r>
            <a:r>
              <a:rPr lang="en-US" dirty="0"/>
              <a:t> </a:t>
            </a:r>
          </a:p>
          <a:p>
            <a:r>
              <a:rPr lang="en-US" dirty="0"/>
              <a:t>Migration::</a:t>
            </a:r>
            <a:r>
              <a:rPr lang="en-US" dirty="0" err="1"/>
              <a:t>changeSchema</a:t>
            </a:r>
            <a:r>
              <a:rPr lang="en-US" dirty="0"/>
              <a:t> </a:t>
            </a:r>
            <a:r>
              <a:rPr lang="en-US" dirty="0" err="1"/>
              <a:t>cmd</a:t>
            </a:r>
            <a:r>
              <a:rPr lang="en-US" dirty="0"/>
              <a:t> range </a:t>
            </a:r>
            <a:r>
              <a:rPr lang="en-US" dirty="0" err="1"/>
              <a:t>args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cmd</a:t>
            </a:r>
            <a:r>
              <a:rPr lang="en-US" dirty="0"/>
              <a:t> is Up/Down</a:t>
            </a:r>
          </a:p>
          <a:p>
            <a:pPr lvl="1"/>
            <a:r>
              <a:rPr lang="en-US" dirty="0"/>
              <a:t>range is –s/-f</a:t>
            </a:r>
          </a:p>
          <a:p>
            <a:pPr lvl="1"/>
            <a:r>
              <a:rPr lang="en-US" dirty="0" err="1"/>
              <a:t>args</a:t>
            </a:r>
            <a:r>
              <a:rPr lang="en-US" dirty="0"/>
              <a:t> is migration script file names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84AC0-5BFF-4C88-AB44-CC3BB431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8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682F-80C3-4515-B360-0FF75CFA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57" y="66721"/>
            <a:ext cx="10515600" cy="9399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Methods- Using the migration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C3B34-6D09-4933-B1E7-2BBD74D96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74" y="1246608"/>
            <a:ext cx="11292753" cy="5376238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Below are some sample steps carried out typically to utilize the migration package in achieving database schema migration: </a:t>
            </a:r>
          </a:p>
          <a:p>
            <a:pPr marL="0" indent="0">
              <a:buNone/>
            </a:pPr>
            <a:r>
              <a:rPr lang="en-US" sz="2400" i="1" dirty="0"/>
              <a:t>	</a:t>
            </a:r>
          </a:p>
          <a:p>
            <a:pPr marL="0" indent="0">
              <a:buNone/>
            </a:pPr>
            <a:r>
              <a:rPr lang="en-US" sz="2400" i="1" dirty="0"/>
              <a:t>	package require Migration </a:t>
            </a:r>
          </a:p>
          <a:p>
            <a:pPr marL="0" indent="0">
              <a:buNone/>
            </a:pPr>
            <a:r>
              <a:rPr lang="en-US" sz="2400" i="1" dirty="0"/>
              <a:t>	package require sqlite3 </a:t>
            </a:r>
          </a:p>
          <a:p>
            <a:pPr marL="0" indent="0">
              <a:buNone/>
            </a:pPr>
            <a:r>
              <a:rPr lang="en-US" sz="2400" i="1" dirty="0"/>
              <a:t>	Migration::</a:t>
            </a:r>
            <a:r>
              <a:rPr lang="en-US" sz="2400" i="1" dirty="0" err="1"/>
              <a:t>dbName</a:t>
            </a:r>
            <a:r>
              <a:rPr lang="en-US" sz="2400" i="1" dirty="0"/>
              <a:t> </a:t>
            </a:r>
            <a:r>
              <a:rPr lang="en-US" sz="2400" i="1" dirty="0" err="1"/>
              <a:t>test.db</a:t>
            </a:r>
            <a:r>
              <a:rPr lang="en-US" sz="2400" i="1" dirty="0"/>
              <a:t> </a:t>
            </a:r>
          </a:p>
          <a:p>
            <a:pPr marL="0" indent="0">
              <a:buNone/>
            </a:pPr>
            <a:r>
              <a:rPr lang="en-US" sz="2400" i="1" dirty="0"/>
              <a:t>	Migration::</a:t>
            </a:r>
            <a:r>
              <a:rPr lang="en-US" sz="2400" i="1" dirty="0" err="1"/>
              <a:t>addTable</a:t>
            </a:r>
            <a:r>
              <a:rPr lang="en-US" sz="2400" i="1" dirty="0"/>
              <a:t> tbl1 { id integer primary key } {name text } { age text } </a:t>
            </a:r>
          </a:p>
          <a:p>
            <a:pPr marL="0" indent="0">
              <a:buNone/>
            </a:pPr>
            <a:r>
              <a:rPr lang="en-US" sz="2400" i="1" dirty="0"/>
              <a:t>	Migration::</a:t>
            </a:r>
            <a:r>
              <a:rPr lang="en-US" sz="2400" i="1" dirty="0" err="1"/>
              <a:t>addTable</a:t>
            </a:r>
            <a:r>
              <a:rPr lang="en-US" sz="2400" i="1" dirty="0"/>
              <a:t> tbl2 { id integer primary key } { </a:t>
            </a:r>
            <a:r>
              <a:rPr lang="en-US" sz="2400" i="1" dirty="0" err="1"/>
              <a:t>schoolname</a:t>
            </a:r>
            <a:r>
              <a:rPr lang="en-US" sz="2400" i="1" dirty="0"/>
              <a:t> text } 	{</a:t>
            </a:r>
            <a:r>
              <a:rPr lang="en-US" sz="2400" i="1" dirty="0" err="1"/>
              <a:t>schooladdress</a:t>
            </a:r>
            <a:r>
              <a:rPr lang="en-US" sz="2400" i="1" dirty="0"/>
              <a:t> text } { </a:t>
            </a:r>
            <a:r>
              <a:rPr lang="en-US" sz="2400" i="1" dirty="0" err="1"/>
              <a:t>studentid</a:t>
            </a:r>
            <a:r>
              <a:rPr lang="en-US" sz="2400" i="1" dirty="0"/>
              <a:t> integer } { foreign key ( </a:t>
            </a:r>
            <a:r>
              <a:rPr lang="en-US" sz="2400" i="1" dirty="0" err="1"/>
              <a:t>studentid</a:t>
            </a:r>
            <a:r>
              <a:rPr lang="en-US" sz="2400" i="1" dirty="0"/>
              <a:t> ) references 	tbl1 (id )}</a:t>
            </a:r>
          </a:p>
          <a:p>
            <a:pPr marL="0" indent="0">
              <a:buNone/>
            </a:pPr>
            <a:endParaRPr lang="en-US" sz="2400" i="1" dirty="0"/>
          </a:p>
          <a:p>
            <a:r>
              <a:rPr lang="en-US" sz="2600" dirty="0"/>
              <a:t>The above code steps </a:t>
            </a:r>
            <a:r>
              <a:rPr lang="en-US" sz="2600" b="1" dirty="0"/>
              <a:t>create</a:t>
            </a:r>
            <a:r>
              <a:rPr lang="en-US" sz="2600" dirty="0"/>
              <a:t> two migration </a:t>
            </a:r>
            <a:r>
              <a:rPr lang="en-US" sz="2600" b="1" dirty="0"/>
              <a:t>script</a:t>
            </a:r>
            <a:r>
              <a:rPr lang="en-US" sz="2600" dirty="0"/>
              <a:t> files named M00180924115537_ addtable_tbl1.tcl and M00180924115540_addtable_tbl2.tcl</a:t>
            </a:r>
          </a:p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09D72-91A5-4779-952D-DD75D08F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5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DD99C-EAE0-49C9-8B46-141A2284D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639" y="191790"/>
            <a:ext cx="10515600" cy="748789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Methods- Using migration package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A8534-3AFA-422F-A049-1E6710FD6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665" y="1176547"/>
            <a:ext cx="11139951" cy="591742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400" dirty="0"/>
              <a:t>The </a:t>
            </a:r>
            <a:r>
              <a:rPr lang="en-US" sz="3400" b="1" dirty="0"/>
              <a:t>add table migration files </a:t>
            </a:r>
            <a:r>
              <a:rPr lang="en-US" sz="3400" dirty="0"/>
              <a:t>can then be </a:t>
            </a:r>
            <a:r>
              <a:rPr lang="en-US" sz="3400" b="1" dirty="0"/>
              <a:t>invoked</a:t>
            </a:r>
            <a:r>
              <a:rPr lang="en-US" sz="3400" dirty="0"/>
              <a:t> from the source </a:t>
            </a:r>
            <a:r>
              <a:rPr lang="en-US" sz="3400" b="1" dirty="0"/>
              <a:t>code</a:t>
            </a:r>
            <a:r>
              <a:rPr lang="en-US" sz="3400" dirty="0"/>
              <a:t> for the desired database modification.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sz="3300" i="1" dirty="0"/>
              <a:t>Migration::</a:t>
            </a:r>
            <a:r>
              <a:rPr lang="en-US" sz="3300" i="1" dirty="0" err="1"/>
              <a:t>dbName</a:t>
            </a:r>
            <a:r>
              <a:rPr lang="en-US" sz="3300" i="1" dirty="0"/>
              <a:t> finaldb.sqlite3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i="1" dirty="0"/>
              <a:t>	Migration::</a:t>
            </a:r>
            <a:r>
              <a:rPr lang="en-US" sz="3300" i="1" dirty="0" err="1"/>
              <a:t>changeSchema</a:t>
            </a:r>
            <a:r>
              <a:rPr lang="en-US" sz="3300" i="1" dirty="0"/>
              <a:t> up −s M00180924115537_addtable_tbl1.tcl 	M00180924115537_addtable_tbl1.tcl 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A </a:t>
            </a:r>
            <a:r>
              <a:rPr lang="en-US" sz="3400" b="1" dirty="0"/>
              <a:t>series of script files </a:t>
            </a:r>
            <a:r>
              <a:rPr lang="en-US" sz="3400" dirty="0"/>
              <a:t>can also be mentioned in the above statement to execute a sequential pattern of database modifications as shown below.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 dirty="0"/>
              <a:t>	</a:t>
            </a:r>
            <a:r>
              <a:rPr lang="en-US" sz="3300" i="1" dirty="0"/>
              <a:t>Migration::</a:t>
            </a:r>
            <a:r>
              <a:rPr lang="en-US" sz="3300" i="1" dirty="0" err="1"/>
              <a:t>dbName</a:t>
            </a:r>
            <a:r>
              <a:rPr lang="en-US" sz="3300" i="1" dirty="0"/>
              <a:t> finaldb.sqlite3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i="1" dirty="0"/>
              <a:t>	Migration::</a:t>
            </a:r>
            <a:r>
              <a:rPr lang="en-US" sz="3300" i="1" dirty="0" err="1"/>
              <a:t>changeSchema</a:t>
            </a:r>
            <a:r>
              <a:rPr lang="en-US" sz="3300" i="1" dirty="0"/>
              <a:t> up −s M00180924115537_addtable_tbl1.tcl 	M00180924120501_addtable_tbl3.tcl 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In the above example all scripts starting from M00180924115537_addtable_tbl1.tcl to M00180924115537_ addtable_tbl3.tcl are serially executed. </a:t>
            </a:r>
          </a:p>
          <a:p>
            <a:r>
              <a:rPr lang="en-US" sz="3400" dirty="0"/>
              <a:t>Based on this example we can conclude that the above statements introduce three new tables into the database namely, tbl1, tbl2, tbl3.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20996-8DFA-4556-9619-4602E138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20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0AF52-EA3E-43A1-B759-D809727F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415" y="82484"/>
            <a:ext cx="10515600" cy="89841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Methods- Add table script file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E1543-8D7C-435C-A15E-8B6E8C64E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20" y="1089292"/>
            <a:ext cx="11488188" cy="576137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proc up {}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        </a:t>
            </a:r>
            <a:r>
              <a:rPr lang="en-US" sz="2200" i="1" dirty="0" err="1"/>
              <a:t>mig</a:t>
            </a:r>
            <a:r>
              <a:rPr lang="en-US" sz="2200" i="1" dirty="0"/>
              <a:t> transaction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”CREATE TABLE IF NOT EXISTS  tbl1 (id integer primary key , name text , age text)”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”INSERT INTO migration  ( DQT Version , Time , Migration File , Action ) values  	                         	        (‘$::</a:t>
            </a:r>
            <a:r>
              <a:rPr lang="en-US" sz="2200" i="1" dirty="0" err="1"/>
              <a:t>DQTVersion</a:t>
            </a:r>
            <a:r>
              <a:rPr lang="en-US" sz="2200" i="1" dirty="0"/>
              <a:t> ’ , ’[ clock format [ clock seconds ] −format %</a:t>
            </a:r>
            <a:r>
              <a:rPr lang="en-US" sz="2200" i="1" dirty="0" err="1"/>
              <a:t>y%m%d</a:t>
            </a:r>
            <a:r>
              <a:rPr lang="en-US" sz="2200" i="1" dirty="0"/>
              <a:t>−%H:%M:%S ] ’ ,     	         ‘$Migration::</a:t>
            </a:r>
            <a:r>
              <a:rPr lang="en-US" sz="2200" i="1" dirty="0" err="1"/>
              <a:t>MigFile</a:t>
            </a:r>
            <a:r>
              <a:rPr lang="en-US" sz="2200" i="1" dirty="0"/>
              <a:t> ’ , ’ Up ’ ) 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		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	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proc down {}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         </a:t>
            </a:r>
            <a:r>
              <a:rPr lang="en-US" sz="2200" i="1" dirty="0" err="1"/>
              <a:t>mig</a:t>
            </a:r>
            <a:r>
              <a:rPr lang="en-US" sz="2200" i="1" dirty="0"/>
              <a:t> transaction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”DROP TABLE IF EXISTS tbl1”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”INSERT INTO migration ( DQT Version , Time , Migration File , Action ) values  	        	       (‘$::</a:t>
            </a:r>
            <a:r>
              <a:rPr lang="en-US" sz="2200" i="1" dirty="0" err="1"/>
              <a:t>DQTVersion</a:t>
            </a:r>
            <a:r>
              <a:rPr lang="en-US" sz="2200" i="1" dirty="0"/>
              <a:t> ’ , ’[ clock format [ clock seconds ] −format %</a:t>
            </a:r>
            <a:r>
              <a:rPr lang="en-US" sz="2200" i="1" dirty="0" err="1"/>
              <a:t>y%m%d</a:t>
            </a:r>
            <a:r>
              <a:rPr lang="en-US" sz="2200" i="1" dirty="0"/>
              <a:t>−%H:%M:%S ] ’ ,   	        ‘$Migration::</a:t>
            </a:r>
            <a:r>
              <a:rPr lang="en-US" sz="2200" i="1" dirty="0" err="1"/>
              <a:t>MigFile</a:t>
            </a:r>
            <a:r>
              <a:rPr lang="en-US" sz="2200" i="1" dirty="0"/>
              <a:t> ’ , ’ Down ’ ) 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	}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8CF6B-A336-4573-ADD0-7254C1E5A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77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0F637-0B80-4023-B671-8ADF14C7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60" y="92743"/>
            <a:ext cx="10515600" cy="865159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Methods- Delete table script file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ED0FD-24B4-4076-803B-18D367FC6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6" y="1070044"/>
            <a:ext cx="11138170" cy="55058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proc up {}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         </a:t>
            </a:r>
            <a:r>
              <a:rPr lang="en-US" sz="2200" i="1" dirty="0" err="1"/>
              <a:t>mig</a:t>
            </a:r>
            <a:r>
              <a:rPr lang="en-US" sz="2200" i="1" dirty="0"/>
              <a:t> transaction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               </a:t>
            </a:r>
            <a:r>
              <a:rPr lang="en-US" sz="2200" i="1" dirty="0" err="1"/>
              <a:t>mig</a:t>
            </a:r>
            <a:r>
              <a:rPr lang="en-US" sz="2200" i="1" dirty="0"/>
              <a:t> eval ”DROP TABLE IF EXISTS tbl2 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”INSERT INTO migration  ( DQT Version , Time , Migration File , Action )  values  	        (’$::</a:t>
            </a:r>
            <a:r>
              <a:rPr lang="en-US" sz="2200" i="1" dirty="0" err="1"/>
              <a:t>DQTVersion</a:t>
            </a:r>
            <a:r>
              <a:rPr lang="en-US" sz="2200" i="1" dirty="0"/>
              <a:t> ’ , ’[ clock format [ clock seconds ] −format %</a:t>
            </a:r>
            <a:r>
              <a:rPr lang="en-US" sz="2200" i="1" dirty="0" err="1"/>
              <a:t>y%m%d</a:t>
            </a:r>
            <a:r>
              <a:rPr lang="en-US" sz="2200" i="1" dirty="0"/>
              <a:t>−%H:%M:%S ] ’ 	         ,’$Migration::</a:t>
            </a:r>
            <a:r>
              <a:rPr lang="en-US" sz="2200" i="1" dirty="0" err="1"/>
              <a:t>MigFile</a:t>
            </a:r>
            <a:r>
              <a:rPr lang="en-US" sz="2200" i="1" dirty="0"/>
              <a:t> ’ , ’ Up’ ) 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	}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proc down {}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         </a:t>
            </a:r>
            <a:r>
              <a:rPr lang="en-US" sz="2200" i="1" dirty="0" err="1"/>
              <a:t>mig</a:t>
            </a:r>
            <a:r>
              <a:rPr lang="en-US" sz="2200" i="1" dirty="0"/>
              <a:t> transaction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”CREATE TABLE IF NOT EXISTS tbl2 (id integer primary key </a:t>
            </a:r>
            <a:r>
              <a:rPr lang="en-US" sz="2200" i="1" dirty="0" err="1"/>
              <a:t>schoolname</a:t>
            </a:r>
            <a:r>
              <a:rPr lang="en-US" sz="2200" i="1" dirty="0"/>
              <a:t> text, 	        </a:t>
            </a:r>
            <a:r>
              <a:rPr lang="en-US" sz="2200" i="1" dirty="0" err="1"/>
              <a:t>schooladdress</a:t>
            </a:r>
            <a:r>
              <a:rPr lang="en-US" sz="2200" i="1" dirty="0"/>
              <a:t> text , </a:t>
            </a:r>
            <a:r>
              <a:rPr lang="en-US" sz="2200" i="1" dirty="0" err="1"/>
              <a:t>studentid</a:t>
            </a:r>
            <a:r>
              <a:rPr lang="en-US" sz="2200" i="1" dirty="0"/>
              <a:t> integer , foreign key  (</a:t>
            </a:r>
            <a:r>
              <a:rPr lang="en-US" sz="2200" i="1" dirty="0" err="1"/>
              <a:t>studentid</a:t>
            </a:r>
            <a:r>
              <a:rPr lang="en-US" sz="2200" i="1" dirty="0"/>
              <a:t> ) references tbl1 (id ))”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</a:t>
            </a:r>
            <a:r>
              <a:rPr lang="en-US" sz="2200" i="1" dirty="0" err="1"/>
              <a:t>mig</a:t>
            </a:r>
            <a:r>
              <a:rPr lang="en-US" sz="2200" i="1" dirty="0"/>
              <a:t> eval ”INSERT INTO migration ( DQT Version , Time , Migration File , Action )  values	        (’$::</a:t>
            </a:r>
            <a:r>
              <a:rPr lang="en-US" sz="2200" i="1" dirty="0" err="1"/>
              <a:t>DQTVersion</a:t>
            </a:r>
            <a:r>
              <a:rPr lang="en-US" sz="2200" i="1" dirty="0"/>
              <a:t> ’ , ’[ clock format [ clock seconds ] −format  %</a:t>
            </a:r>
            <a:r>
              <a:rPr lang="en-US" sz="2200" i="1" dirty="0" err="1"/>
              <a:t>y%m%d</a:t>
            </a:r>
            <a:r>
              <a:rPr lang="en-US" sz="2200" i="1" dirty="0"/>
              <a:t>−%H:%M:%S ] ’ 	         ,‘$Migration::</a:t>
            </a:r>
            <a:r>
              <a:rPr lang="en-US" sz="2200" i="1" dirty="0" err="1"/>
              <a:t>MigFile</a:t>
            </a:r>
            <a:r>
              <a:rPr lang="en-US" sz="2200" i="1" dirty="0"/>
              <a:t> ’ , ’ Down’ ) 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	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i="1" dirty="0"/>
              <a:t>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9D43E-7C76-4E5A-9988-01F7E024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36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44D27-E8EB-49BB-A22C-BB442126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189" y="14918"/>
            <a:ext cx="10515600" cy="928654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D66D9-8A1A-4B4D-8059-8ABF003F3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93" y="992216"/>
            <a:ext cx="11566187" cy="5850866"/>
          </a:xfrm>
        </p:spPr>
        <p:txBody>
          <a:bodyPr>
            <a:noAutofit/>
          </a:bodyPr>
          <a:lstStyle/>
          <a:p>
            <a:r>
              <a:rPr lang="en-US" sz="2700" dirty="0"/>
              <a:t>The migration package was developed to </a:t>
            </a:r>
            <a:r>
              <a:rPr lang="en-US" sz="2700" b="1" dirty="0"/>
              <a:t>support database schema changes </a:t>
            </a:r>
            <a:r>
              <a:rPr lang="en-US" sz="2700" dirty="0"/>
              <a:t>in an application developed in Health IT Lab, UMBC.</a:t>
            </a:r>
          </a:p>
          <a:p>
            <a:r>
              <a:rPr lang="en-US" sz="2700" dirty="0"/>
              <a:t>The timestamped migration files </a:t>
            </a:r>
            <a:r>
              <a:rPr lang="en-US" sz="2700" b="1" dirty="0"/>
              <a:t>helped</a:t>
            </a:r>
            <a:r>
              <a:rPr lang="en-US" sz="2700" dirty="0"/>
              <a:t> the </a:t>
            </a:r>
            <a:r>
              <a:rPr lang="en-US" sz="2700" b="1" dirty="0"/>
              <a:t>database evolve </a:t>
            </a:r>
            <a:r>
              <a:rPr lang="en-US" sz="2700" dirty="0"/>
              <a:t>easily and also allowed to </a:t>
            </a:r>
            <a:r>
              <a:rPr lang="en-US" sz="2700" b="1" dirty="0"/>
              <a:t>track</a:t>
            </a:r>
            <a:r>
              <a:rPr lang="en-US" sz="2700" dirty="0"/>
              <a:t> the database </a:t>
            </a:r>
            <a:r>
              <a:rPr lang="en-US" sz="2700" b="1" dirty="0"/>
              <a:t>schema modification </a:t>
            </a:r>
            <a:r>
              <a:rPr lang="en-US" sz="2700" dirty="0"/>
              <a:t>over time.</a:t>
            </a:r>
          </a:p>
          <a:p>
            <a:r>
              <a:rPr lang="en-US" sz="2700" dirty="0"/>
              <a:t>To </a:t>
            </a:r>
            <a:r>
              <a:rPr lang="en-US" sz="2700" b="1" dirty="0"/>
              <a:t>reset</a:t>
            </a:r>
            <a:r>
              <a:rPr lang="en-US" sz="2700" dirty="0"/>
              <a:t> the </a:t>
            </a:r>
            <a:r>
              <a:rPr lang="en-US" sz="2700" b="1" dirty="0"/>
              <a:t>database</a:t>
            </a:r>
            <a:r>
              <a:rPr lang="en-US" sz="2700" dirty="0"/>
              <a:t> to an older version , </a:t>
            </a:r>
            <a:r>
              <a:rPr lang="en-US" sz="2700" b="1" dirty="0"/>
              <a:t>older</a:t>
            </a:r>
            <a:r>
              <a:rPr lang="en-US" sz="2700" dirty="0"/>
              <a:t> necessary </a:t>
            </a:r>
            <a:r>
              <a:rPr lang="en-US" sz="2700" b="1" dirty="0"/>
              <a:t>script</a:t>
            </a:r>
            <a:r>
              <a:rPr lang="en-US" sz="2700" dirty="0"/>
              <a:t> files were </a:t>
            </a:r>
            <a:r>
              <a:rPr lang="en-US" sz="2700" b="1" dirty="0"/>
              <a:t>run</a:t>
            </a:r>
            <a:r>
              <a:rPr lang="en-US" sz="2700" dirty="0"/>
              <a:t>.</a:t>
            </a:r>
          </a:p>
          <a:p>
            <a:r>
              <a:rPr lang="en-US" sz="2700" dirty="0"/>
              <a:t>With </a:t>
            </a:r>
            <a:r>
              <a:rPr lang="en-US" sz="2700" b="1" dirty="0"/>
              <a:t>application</a:t>
            </a:r>
            <a:r>
              <a:rPr lang="en-US" sz="2700" dirty="0"/>
              <a:t> </a:t>
            </a:r>
            <a:r>
              <a:rPr lang="en-US" sz="2700" b="1" dirty="0"/>
              <a:t>evolution</a:t>
            </a:r>
            <a:r>
              <a:rPr lang="en-US" sz="2700" dirty="0"/>
              <a:t>, the data </a:t>
            </a:r>
            <a:r>
              <a:rPr lang="en-US" sz="2700" b="1" dirty="0"/>
              <a:t>model</a:t>
            </a:r>
            <a:r>
              <a:rPr lang="en-US" sz="2700" dirty="0"/>
              <a:t> underwent </a:t>
            </a:r>
            <a:r>
              <a:rPr lang="en-US" sz="2700" b="1" dirty="0"/>
              <a:t>changes</a:t>
            </a:r>
            <a:r>
              <a:rPr lang="en-US" sz="2700" dirty="0"/>
              <a:t> and it was handled by the package so the data model dint need to be established from scratch.</a:t>
            </a:r>
          </a:p>
          <a:p>
            <a:r>
              <a:rPr lang="en-US" sz="2700" dirty="0"/>
              <a:t>Running required migration script files helped </a:t>
            </a:r>
            <a:r>
              <a:rPr lang="en-US" sz="2700" b="1" dirty="0"/>
              <a:t>construct</a:t>
            </a:r>
            <a:r>
              <a:rPr lang="en-US" sz="2700" dirty="0"/>
              <a:t> expected database </a:t>
            </a:r>
            <a:r>
              <a:rPr lang="en-US" sz="2700" b="1" dirty="0"/>
              <a:t>scenarios</a:t>
            </a:r>
            <a:r>
              <a:rPr lang="en-US" sz="2700" dirty="0"/>
              <a:t>, and enabled data schema change without affecting the existing database. </a:t>
            </a:r>
          </a:p>
          <a:p>
            <a:r>
              <a:rPr lang="en-US" sz="2700" dirty="0"/>
              <a:t>During testing, </a:t>
            </a:r>
            <a:r>
              <a:rPr lang="en-US" sz="2700" b="1" dirty="0"/>
              <a:t>harmony</a:t>
            </a:r>
            <a:r>
              <a:rPr lang="en-US" sz="2700" dirty="0"/>
              <a:t> between </a:t>
            </a:r>
            <a:r>
              <a:rPr lang="en-US" sz="2700" b="1" dirty="0"/>
              <a:t>database</a:t>
            </a:r>
            <a:r>
              <a:rPr lang="en-US" sz="2700" dirty="0"/>
              <a:t> structure and application </a:t>
            </a:r>
            <a:r>
              <a:rPr lang="en-US" sz="2700" b="1" dirty="0"/>
              <a:t>code</a:t>
            </a:r>
            <a:r>
              <a:rPr lang="en-US" sz="2700" dirty="0"/>
              <a:t> could be tested using schema migration process on test database </a:t>
            </a:r>
            <a:r>
              <a:rPr lang="en-US" sz="2200" dirty="0"/>
              <a:t>(Evolutionary Database Evolution,2016).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19486-A418-4838-9DBA-0065684F4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1873" y="6346517"/>
            <a:ext cx="2743200" cy="365125"/>
          </a:xfrm>
        </p:spPr>
        <p:txBody>
          <a:bodyPr/>
          <a:lstStyle/>
          <a:p>
            <a:fld id="{10BAB49E-248E-4D8B-B96B-7E2FDEDE843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98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422E-FC09-4EDF-A929-859E7D129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136" y="158706"/>
            <a:ext cx="10515600" cy="85172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Results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E5320-8218-44F0-AA70-827D34750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11" y="1155505"/>
            <a:ext cx="11390671" cy="5849975"/>
          </a:xfrm>
        </p:spPr>
        <p:txBody>
          <a:bodyPr>
            <a:noAutofit/>
          </a:bodyPr>
          <a:lstStyle/>
          <a:p>
            <a:r>
              <a:rPr lang="en-US" dirty="0"/>
              <a:t>Some of the implemented migration examples are as follows: 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sz="2400" i="1" dirty="0"/>
              <a:t>Migration::</a:t>
            </a:r>
            <a:r>
              <a:rPr lang="en-US" sz="2400" i="1" dirty="0" err="1"/>
              <a:t>dbName</a:t>
            </a:r>
            <a:r>
              <a:rPr lang="en-US" sz="2400" i="1" dirty="0"/>
              <a:t> finaldb.sqlite3</a:t>
            </a:r>
          </a:p>
          <a:p>
            <a:pPr marL="0" indent="0">
              <a:buNone/>
            </a:pPr>
            <a:r>
              <a:rPr lang="en-US" sz="2400" i="1" dirty="0"/>
              <a:t>        Migration::</a:t>
            </a:r>
            <a:r>
              <a:rPr lang="en-US" sz="2400" i="1" dirty="0" err="1"/>
              <a:t>changeSchema</a:t>
            </a:r>
            <a:r>
              <a:rPr lang="en-US" sz="2400" i="1" dirty="0"/>
              <a:t> up −s M00180925120511_deletetable_tbl1.tcl           	M00180925123012_deletetable_tbl3.tcl </a:t>
            </a:r>
          </a:p>
          <a:p>
            <a:pPr marL="0" indent="0">
              <a:buNone/>
            </a:pPr>
            <a:r>
              <a:rPr lang="en-US" sz="2400" i="1" dirty="0"/>
              <a:t>        Migration::</a:t>
            </a:r>
            <a:r>
              <a:rPr lang="en-US" sz="2400" i="1" dirty="0" err="1"/>
              <a:t>changeSchema</a:t>
            </a:r>
            <a:r>
              <a:rPr lang="en-US" sz="2400" i="1" dirty="0"/>
              <a:t> up −s M00180925155537_addtable_newtbl1.tcl  	M00180925162534 </a:t>
            </a:r>
            <a:r>
              <a:rPr lang="en-US" sz="2400" i="1" dirty="0" err="1"/>
              <a:t>addtable</a:t>
            </a:r>
            <a:r>
              <a:rPr lang="en-US" sz="2400" i="1" dirty="0"/>
              <a:t> newtbl3 . </a:t>
            </a:r>
            <a:r>
              <a:rPr lang="en-US" sz="2400" i="1" dirty="0" err="1"/>
              <a:t>tcl</a:t>
            </a:r>
            <a:r>
              <a:rPr lang="en-US" sz="2400" i="1" dirty="0"/>
              <a:t> </a:t>
            </a:r>
          </a:p>
          <a:p>
            <a:pPr marL="0" indent="0">
              <a:buNone/>
            </a:pPr>
            <a:r>
              <a:rPr lang="en-US" sz="2400" i="1" dirty="0"/>
              <a:t>        Migration::</a:t>
            </a:r>
            <a:r>
              <a:rPr lang="en-US" sz="2400" i="1" dirty="0" err="1"/>
              <a:t>changeSchema</a:t>
            </a:r>
            <a:r>
              <a:rPr lang="en-US" sz="2400" i="1" dirty="0"/>
              <a:t> up –s M00180928154322_renametable_tbl4_newtbl4.tcl    	M00180928154322_renametable_tbl4_newtbl4.tcl </a:t>
            </a:r>
          </a:p>
          <a:p>
            <a:r>
              <a:rPr lang="en-US" sz="2700" dirty="0"/>
              <a:t>The above statements integrated in the source code </a:t>
            </a:r>
            <a:r>
              <a:rPr lang="en-US" sz="2700" b="1" dirty="0"/>
              <a:t>drops</a:t>
            </a:r>
            <a:r>
              <a:rPr lang="en-US" sz="2700" dirty="0"/>
              <a:t> the tables </a:t>
            </a:r>
            <a:r>
              <a:rPr lang="en-US" sz="2700" b="1" dirty="0"/>
              <a:t>tbl1, tbl2 and tbl3</a:t>
            </a:r>
            <a:r>
              <a:rPr lang="en-US" sz="2700" dirty="0"/>
              <a:t> from the database and </a:t>
            </a:r>
            <a:r>
              <a:rPr lang="en-US" sz="2700" b="1" dirty="0"/>
              <a:t>creates</a:t>
            </a:r>
            <a:r>
              <a:rPr lang="en-US" sz="2700" dirty="0"/>
              <a:t> three new tables namely, </a:t>
            </a:r>
            <a:r>
              <a:rPr lang="en-US" sz="2700" b="1" dirty="0"/>
              <a:t>newtbl1, newtbl2, and newtbl3</a:t>
            </a:r>
            <a:r>
              <a:rPr lang="en-US" sz="2700" dirty="0"/>
              <a:t> and </a:t>
            </a:r>
            <a:r>
              <a:rPr lang="en-US" sz="2700" b="1" dirty="0"/>
              <a:t>renames</a:t>
            </a:r>
            <a:r>
              <a:rPr lang="en-US" sz="2700" dirty="0"/>
              <a:t> an existing table </a:t>
            </a:r>
            <a:r>
              <a:rPr lang="en-US" sz="2700" b="1" dirty="0"/>
              <a:t>tbl4</a:t>
            </a:r>
            <a:r>
              <a:rPr lang="en-US" sz="2700" dirty="0"/>
              <a:t> to </a:t>
            </a:r>
            <a:r>
              <a:rPr lang="en-US" sz="2700" b="1" dirty="0"/>
              <a:t>newtbl4</a:t>
            </a:r>
            <a:r>
              <a:rPr lang="en-US" sz="2700" dirty="0"/>
              <a:t>.</a:t>
            </a:r>
          </a:p>
          <a:p>
            <a:r>
              <a:rPr lang="en-US" sz="2700" dirty="0"/>
              <a:t>As a result we have a new data model implemented without having to develop it from the beginning.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7B7EF-0444-4601-992E-72F8CB288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41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1D66F-708E-4CC2-8CA5-355686140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217" y="155401"/>
            <a:ext cx="10515600" cy="107038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B2AAC-0E7A-4EF6-B5EB-3E273EB7B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499" y="1372350"/>
            <a:ext cx="10515600" cy="4351338"/>
          </a:xfrm>
        </p:spPr>
        <p:txBody>
          <a:bodyPr/>
          <a:lstStyle/>
          <a:p>
            <a:r>
              <a:rPr lang="en-US" b="1" dirty="0"/>
              <a:t>Preservation of data</a:t>
            </a:r>
            <a:r>
              <a:rPr lang="en-US" dirty="0"/>
              <a:t> is a concern when it comes to migration and it is not guaranteed reliable as schema changes like column deletion can affect data negatively. </a:t>
            </a:r>
          </a:p>
          <a:p>
            <a:r>
              <a:rPr lang="en-US" dirty="0"/>
              <a:t>In cases of large and old </a:t>
            </a:r>
            <a:r>
              <a:rPr lang="en-US" b="1" dirty="0"/>
              <a:t>databases</a:t>
            </a:r>
            <a:r>
              <a:rPr lang="en-US" dirty="0"/>
              <a:t>, migration can lead to </a:t>
            </a:r>
            <a:r>
              <a:rPr lang="en-US" b="1" dirty="0"/>
              <a:t>unexpected</a:t>
            </a:r>
            <a:r>
              <a:rPr lang="en-US" dirty="0"/>
              <a:t> </a:t>
            </a:r>
            <a:r>
              <a:rPr lang="en-US" b="1" dirty="0"/>
              <a:t>problems</a:t>
            </a:r>
            <a:r>
              <a:rPr lang="en-US" dirty="0"/>
              <a:t>. If there is still data introduced by old version that was not removed properly or if the relationships between the entities are not well thought before executing the migration steps , it can lead to integrity failures </a:t>
            </a:r>
            <a:r>
              <a:rPr lang="en-US" sz="2200" dirty="0"/>
              <a:t>(Evolutionary Database Evolution,2016).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79476-90F6-4CDD-A94B-5C755305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77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6EA7-8350-4DD4-8B63-37194D206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29" y="14935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C9613-E0BC-4E68-9ED7-B91954CB7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57" y="149701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Database Schema Migration is an essential process in </a:t>
            </a:r>
            <a:r>
              <a:rPr lang="en-US" b="1" dirty="0"/>
              <a:t>agile</a:t>
            </a:r>
            <a:r>
              <a:rPr lang="en-US" dirty="0"/>
              <a:t> software </a:t>
            </a:r>
            <a:r>
              <a:rPr lang="en-US" b="1" dirty="0"/>
              <a:t>development</a:t>
            </a:r>
            <a:r>
              <a:rPr lang="en-US" dirty="0"/>
              <a:t>. </a:t>
            </a:r>
          </a:p>
          <a:p>
            <a:r>
              <a:rPr lang="en-US" dirty="0"/>
              <a:t>It helps </a:t>
            </a:r>
            <a:r>
              <a:rPr lang="en-US" b="1" dirty="0"/>
              <a:t>adapting</a:t>
            </a:r>
            <a:r>
              <a:rPr lang="en-US" dirty="0"/>
              <a:t> </a:t>
            </a:r>
            <a:r>
              <a:rPr lang="en-US" b="1" dirty="0"/>
              <a:t>database</a:t>
            </a:r>
            <a:r>
              <a:rPr lang="en-US" dirty="0"/>
              <a:t> evolution by allowing the database schema to be updated to a new state or reverted to an earlier state and its evolution can be tracked. </a:t>
            </a:r>
          </a:p>
          <a:p>
            <a:r>
              <a:rPr lang="en-US" dirty="0"/>
              <a:t>It is time efficient and its </a:t>
            </a:r>
            <a:r>
              <a:rPr lang="en-US" b="1" dirty="0"/>
              <a:t>utilization</a:t>
            </a:r>
            <a:r>
              <a:rPr lang="en-US" dirty="0"/>
              <a:t> </a:t>
            </a:r>
            <a:r>
              <a:rPr lang="en-US" b="1" dirty="0"/>
              <a:t>removes</a:t>
            </a:r>
            <a:r>
              <a:rPr lang="en-US" dirty="0"/>
              <a:t> the </a:t>
            </a:r>
            <a:r>
              <a:rPr lang="en-US" b="1" dirty="0"/>
              <a:t>need</a:t>
            </a:r>
            <a:r>
              <a:rPr lang="en-US" dirty="0"/>
              <a:t> to fully </a:t>
            </a:r>
            <a:r>
              <a:rPr lang="en-US" b="1" dirty="0"/>
              <a:t>redesign data models </a:t>
            </a:r>
            <a:r>
              <a:rPr lang="en-US" dirty="0"/>
              <a:t>up-front with every little alterations in the database.</a:t>
            </a:r>
          </a:p>
          <a:p>
            <a:r>
              <a:rPr lang="en-US" dirty="0"/>
              <a:t>For system like ours which demands </a:t>
            </a:r>
            <a:r>
              <a:rPr lang="en-US" b="1" dirty="0"/>
              <a:t>database</a:t>
            </a:r>
            <a:r>
              <a:rPr lang="en-US" dirty="0"/>
              <a:t> structure to be </a:t>
            </a:r>
            <a:r>
              <a:rPr lang="en-US" b="1" dirty="0"/>
              <a:t>compatible</a:t>
            </a:r>
            <a:r>
              <a:rPr lang="en-US" dirty="0"/>
              <a:t> with the </a:t>
            </a:r>
            <a:r>
              <a:rPr lang="en-US" b="1" dirty="0"/>
              <a:t>code</a:t>
            </a:r>
            <a:r>
              <a:rPr lang="en-US" dirty="0"/>
              <a:t> expectations, the migration scripts allowed to </a:t>
            </a:r>
            <a:r>
              <a:rPr lang="en-US" b="1" dirty="0"/>
              <a:t>tackle changes </a:t>
            </a:r>
            <a:r>
              <a:rPr lang="en-US" dirty="0"/>
              <a:t>in the database structure </a:t>
            </a:r>
            <a:r>
              <a:rPr lang="en-US" b="1" dirty="0"/>
              <a:t>without</a:t>
            </a:r>
            <a:r>
              <a:rPr lang="en-US" dirty="0"/>
              <a:t> any </a:t>
            </a:r>
            <a:r>
              <a:rPr lang="en-US" b="1" dirty="0"/>
              <a:t>failure</a:t>
            </a:r>
            <a:r>
              <a:rPr lang="en-US" dirty="0"/>
              <a:t> in running the application.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44552-A9BB-47E2-B6DE-8838FF28F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EB52B-9548-4493-9091-6D3C96239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032"/>
            <a:ext cx="10515600" cy="9962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                          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AFCEC-1674-4D0F-9548-2D29EE114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B49E-248E-4D8B-B96B-7E2FDEDE84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47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8436</TotalTime>
  <Words>971</Words>
  <Application>Microsoft Office PowerPoint</Application>
  <PresentationFormat>Widescreen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Tcl Package for Sqlite3 database schema migration</vt:lpstr>
      <vt:lpstr>Table of Contents</vt:lpstr>
      <vt:lpstr>Introduction</vt:lpstr>
      <vt:lpstr>Methods</vt:lpstr>
      <vt:lpstr>Methods-cont’d</vt:lpstr>
      <vt:lpstr>Methods- Migration function syntax</vt:lpstr>
      <vt:lpstr>Methods- Using the migration package</vt:lpstr>
      <vt:lpstr>Methods- Using migration package cont’d</vt:lpstr>
      <vt:lpstr>Methods- Add table script file contents</vt:lpstr>
      <vt:lpstr>Methods- Delete table script file contents</vt:lpstr>
      <vt:lpstr>Results</vt:lpstr>
      <vt:lpstr>Results cont’d</vt:lpstr>
      <vt:lpstr>Limitations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Tcl Package for Sqlite3 database schema migration</dc:title>
  <dc:creator>UrmitaB</dc:creator>
  <cp:lastModifiedBy>UrmitaB</cp:lastModifiedBy>
  <cp:revision>82</cp:revision>
  <dcterms:created xsi:type="dcterms:W3CDTF">2018-10-09T02:36:56Z</dcterms:created>
  <dcterms:modified xsi:type="dcterms:W3CDTF">2018-10-16T23:59:16Z</dcterms:modified>
</cp:coreProperties>
</file>