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7" r:id="rId1"/>
  </p:sldMasterIdLst>
  <p:sldIdLst>
    <p:sldId id="278" r:id="rId2"/>
    <p:sldId id="282" r:id="rId3"/>
    <p:sldId id="283" r:id="rId4"/>
    <p:sldId id="284" r:id="rId5"/>
    <p:sldId id="285" r:id="rId6"/>
    <p:sldId id="286" r:id="rId7"/>
    <p:sldId id="289" r:id="rId8"/>
    <p:sldId id="287" r:id="rId9"/>
    <p:sldId id="288" r:id="rId10"/>
    <p:sldId id="290" r:id="rId11"/>
    <p:sldId id="291" r:id="rId12"/>
    <p:sldId id="294" r:id="rId13"/>
    <p:sldId id="2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691"/>
    <p:restoredTop sz="94674"/>
  </p:normalViewPr>
  <p:slideViewPr>
    <p:cSldViewPr snapToGrid="0" snapToObjects="1">
      <p:cViewPr varScale="1">
        <p:scale>
          <a:sx n="115" d="100"/>
          <a:sy n="115" d="100"/>
        </p:scale>
        <p:origin x="-138" y="-1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Ref idx="1001">
        <a:schemeClr val="bg1"/>
      </p:bgRef>
    </p:bg>
    <p:spTree>
      <p:nvGrpSpPr>
        <p:cNvPr id="1" name=""/>
        <p:cNvGrpSpPr/>
        <p:nvPr/>
      </p:nvGrpSpPr>
      <p:grpSpPr>
        <a:xfrm>
          <a:off x="0" y="0"/>
          <a:ext cx="0" cy="0"/>
          <a:chOff x="0" y="0"/>
          <a:chExt cx="0" cy="0"/>
        </a:xfrm>
      </p:grpSpPr>
      <p:pic>
        <p:nvPicPr>
          <p:cNvPr id="18" name="Picture 17">
            <a:extLst>
              <a:ext uri="{FF2B5EF4-FFF2-40B4-BE49-F238E27FC236}">
                <a16:creationId xmlns="" xmlns:a16="http://schemas.microsoft.com/office/drawing/2014/main" id="{700F9C52-686B-C243-BD5C-42D25A18FAC3}"/>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saturation sat="117000"/>
                    </a14:imgEffect>
                  </a14:imgLayer>
                </a14:imgProps>
              </a:ext>
              <a:ext uri="{28A0092B-C50C-407E-A947-70E740481C1C}">
                <a14:useLocalDpi xmlns:a14="http://schemas.microsoft.com/office/drawing/2010/main" val="0"/>
              </a:ext>
            </a:extLst>
          </a:blip>
          <a:srcRect l="10656" t="83" r="24662" b="35451"/>
          <a:stretch/>
        </p:blipFill>
        <p:spPr>
          <a:xfrm>
            <a:off x="1" y="1606987"/>
            <a:ext cx="12192000" cy="5251013"/>
          </a:xfrm>
          <a:prstGeom prst="rect">
            <a:avLst/>
          </a:prstGeom>
          <a:effectLst>
            <a:softEdge rad="0"/>
          </a:effectLst>
        </p:spPr>
      </p:pic>
      <p:sp>
        <p:nvSpPr>
          <p:cNvPr id="8" name="Holder 2">
            <a:extLst>
              <a:ext uri="{FF2B5EF4-FFF2-40B4-BE49-F238E27FC236}">
                <a16:creationId xmlns="" xmlns:a16="http://schemas.microsoft.com/office/drawing/2014/main" id="{62634356-2B7B-0748-900B-084296BFEBB4}"/>
              </a:ext>
            </a:extLst>
          </p:cNvPr>
          <p:cNvSpPr>
            <a:spLocks noGrp="1"/>
          </p:cNvSpPr>
          <p:nvPr>
            <p:ph type="title" hasCustomPrompt="1"/>
          </p:nvPr>
        </p:nvSpPr>
        <p:spPr>
          <a:xfrm>
            <a:off x="538784" y="378337"/>
            <a:ext cx="6179671" cy="2640909"/>
          </a:xfrm>
          <a:prstGeom prst="rect">
            <a:avLst/>
          </a:prstGeom>
        </p:spPr>
        <p:txBody>
          <a:bodyPr lIns="0" tIns="0" rIns="0" bIns="0" anchor="t"/>
          <a:lstStyle>
            <a:lvl1pPr>
              <a:lnSpc>
                <a:spcPts val="7200"/>
              </a:lnSpc>
              <a:defRPr sz="5400" b="1" i="0">
                <a:solidFill>
                  <a:schemeClr val="tx1"/>
                </a:solidFill>
                <a:latin typeface="Arial"/>
                <a:cs typeface="Arial"/>
              </a:defRPr>
            </a:lvl1pPr>
          </a:lstStyle>
          <a:p>
            <a:r>
              <a:rPr lang="en-US" dirty="0"/>
              <a:t>Um </a:t>
            </a:r>
            <a:r>
              <a:rPr lang="en-US" dirty="0" err="1"/>
              <a:t>te</a:t>
            </a:r>
            <a:r>
              <a:rPr lang="en-US" dirty="0"/>
              <a:t> idem </a:t>
            </a:r>
            <a:r>
              <a:rPr lang="en-US" dirty="0" err="1"/>
              <a:t>hocchinprac</a:t>
            </a:r>
            <a:r>
              <a:rPr lang="en-US" dirty="0"/>
              <a:t> </a:t>
            </a:r>
            <a:r>
              <a:rPr lang="en-US" dirty="0" err="1"/>
              <a:t>revil</a:t>
            </a:r>
            <a:r>
              <a:rPr lang="en-US" dirty="0"/>
              <a:t> </a:t>
            </a:r>
            <a:r>
              <a:rPr lang="en-US" dirty="0" err="1"/>
              <a:t>ves</a:t>
            </a:r>
            <a:r>
              <a:rPr lang="en-US" dirty="0"/>
              <a:t> </a:t>
            </a:r>
            <a:r>
              <a:rPr lang="en-US" dirty="0" err="1"/>
              <a:t>cul</a:t>
            </a:r>
            <a:r>
              <a:rPr lang="en-US" dirty="0"/>
              <a:t> </a:t>
            </a:r>
            <a:r>
              <a:rPr lang="en-US" dirty="0" err="1"/>
              <a:t>viricae</a:t>
            </a:r>
            <a:r>
              <a:rPr lang="en-US" dirty="0"/>
              <a:t>.</a:t>
            </a:r>
            <a:endParaRPr dirty="0"/>
          </a:p>
        </p:txBody>
      </p:sp>
      <p:sp>
        <p:nvSpPr>
          <p:cNvPr id="9" name="Text Placeholder 23">
            <a:extLst>
              <a:ext uri="{FF2B5EF4-FFF2-40B4-BE49-F238E27FC236}">
                <a16:creationId xmlns="" xmlns:a16="http://schemas.microsoft.com/office/drawing/2014/main" id="{37B66689-9F3F-A64F-9CE0-F617C4E92E58}"/>
              </a:ext>
            </a:extLst>
          </p:cNvPr>
          <p:cNvSpPr>
            <a:spLocks noGrp="1"/>
          </p:cNvSpPr>
          <p:nvPr>
            <p:ph type="body" sz="quarter" idx="13" hasCustomPrompt="1"/>
          </p:nvPr>
        </p:nvSpPr>
        <p:spPr>
          <a:xfrm>
            <a:off x="538784" y="3222445"/>
            <a:ext cx="6179033" cy="876102"/>
          </a:xfrm>
          <a:prstGeom prst="rect">
            <a:avLst/>
          </a:prstGeom>
        </p:spPr>
        <p:txBody>
          <a:bodyPr anchor="t"/>
          <a:lstStyle>
            <a:lvl1pPr marL="0" marR="0" indent="0" defTabSz="914377" eaLnBrk="1" fontAlgn="auto" latinLnBrk="0" hangingPunct="1">
              <a:lnSpc>
                <a:spcPct val="100000"/>
              </a:lnSpc>
              <a:spcBef>
                <a:spcPts val="0"/>
              </a:spcBef>
              <a:spcAft>
                <a:spcPts val="0"/>
              </a:spcAft>
              <a:buClrTx/>
              <a:buSzTx/>
              <a:buFontTx/>
              <a:buNone/>
              <a:tabLst/>
              <a:defRPr sz="2400" b="1">
                <a:solidFill>
                  <a:schemeClr val="tx1"/>
                </a:solidFill>
                <a:latin typeface="+mn-lt"/>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1051">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lvl="0"/>
            <a:r>
              <a:rPr lang="en-US" dirty="0" err="1"/>
              <a:t>Cusaperi</a:t>
            </a:r>
            <a:r>
              <a:rPr lang="en-US" dirty="0"/>
              <a:t> </a:t>
            </a:r>
            <a:r>
              <a:rPr lang="en-US" dirty="0" err="1"/>
              <a:t>blaciae</a:t>
            </a:r>
            <a:r>
              <a:rPr lang="en-US" dirty="0"/>
              <a:t> </a:t>
            </a:r>
            <a:br>
              <a:rPr lang="en-US" dirty="0"/>
            </a:br>
            <a:r>
              <a:rPr lang="en-US" dirty="0" err="1"/>
              <a:t>suntiatur</a:t>
            </a:r>
            <a:r>
              <a:rPr lang="en-US" dirty="0"/>
              <a:t> </a:t>
            </a:r>
            <a:r>
              <a:rPr lang="en-US" dirty="0" err="1"/>
              <a:t>audandam</a:t>
            </a:r>
            <a:r>
              <a:rPr lang="en-US" dirty="0"/>
              <a:t>.</a:t>
            </a:r>
          </a:p>
        </p:txBody>
      </p:sp>
      <p:sp>
        <p:nvSpPr>
          <p:cNvPr id="15" name="TextBox 14">
            <a:extLst>
              <a:ext uri="{FF2B5EF4-FFF2-40B4-BE49-F238E27FC236}">
                <a16:creationId xmlns="" xmlns:a16="http://schemas.microsoft.com/office/drawing/2014/main" id="{9F9495EE-6F28-9240-8B85-7F70348B5D97}"/>
              </a:ext>
            </a:extLst>
          </p:cNvPr>
          <p:cNvSpPr txBox="1">
            <a:spLocks noChangeArrowheads="1"/>
          </p:cNvSpPr>
          <p:nvPr userDrawn="1"/>
        </p:nvSpPr>
        <p:spPr bwMode="auto">
          <a:xfrm>
            <a:off x="487026" y="6192735"/>
            <a:ext cx="33223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marL="0" marR="0" indent="0" algn="l" defTabSz="914377" rtl="0" eaLnBrk="1" fontAlgn="base" latinLnBrk="0" hangingPunct="1">
              <a:lnSpc>
                <a:spcPct val="100000"/>
              </a:lnSpc>
              <a:spcBef>
                <a:spcPct val="0"/>
              </a:spcBef>
              <a:spcAft>
                <a:spcPct val="0"/>
              </a:spcAft>
              <a:buClrTx/>
              <a:buSzTx/>
              <a:buFontTx/>
              <a:buNone/>
              <a:tabLst/>
              <a:defRPr/>
            </a:pPr>
            <a:r>
              <a:rPr lang="en-US" altLang="en-US" sz="600" dirty="0">
                <a:solidFill>
                  <a:schemeClr val="tx1"/>
                </a:solidFill>
                <a:latin typeface="Arial" charset="0"/>
                <a:ea typeface="Arial" charset="0"/>
                <a:cs typeface="Arial" charset="0"/>
              </a:rPr>
              <a:t>© 2018 Bloomberg Finance L.P. All rights reserved.</a:t>
            </a:r>
          </a:p>
        </p:txBody>
      </p:sp>
      <p:pic>
        <p:nvPicPr>
          <p:cNvPr id="12" name="Picture 11">
            <a:extLst>
              <a:ext uri="{FF2B5EF4-FFF2-40B4-BE49-F238E27FC236}">
                <a16:creationId xmlns="" xmlns:a16="http://schemas.microsoft.com/office/drawing/2014/main" id="{38878DD4-810F-0B4A-95EE-D5C0C7AC8E4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9068284" y="1677042"/>
            <a:ext cx="3671843" cy="1483327"/>
          </a:xfrm>
          <a:prstGeom prst="rect">
            <a:avLst/>
          </a:prstGeom>
        </p:spPr>
      </p:pic>
      <p:pic>
        <p:nvPicPr>
          <p:cNvPr id="20" name="Picture 19">
            <a:extLst>
              <a:ext uri="{FF2B5EF4-FFF2-40B4-BE49-F238E27FC236}">
                <a16:creationId xmlns="" xmlns:a16="http://schemas.microsoft.com/office/drawing/2014/main" id="{A7BB5505-6246-2E45-A1A3-E746DE82879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8163" y="5849376"/>
            <a:ext cx="2614651" cy="237899"/>
          </a:xfrm>
          <a:prstGeom prst="rect">
            <a:avLst/>
          </a:prstGeom>
        </p:spPr>
      </p:pic>
      <p:pic>
        <p:nvPicPr>
          <p:cNvPr id="23" name="Picture 22">
            <a:extLst>
              <a:ext uri="{FF2B5EF4-FFF2-40B4-BE49-F238E27FC236}">
                <a16:creationId xmlns="" xmlns:a16="http://schemas.microsoft.com/office/drawing/2014/main" id="{2472F263-099F-C14A-B517-4842FC59D70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5400000">
            <a:off x="9088167" y="1696926"/>
            <a:ext cx="3643518" cy="1471885"/>
          </a:xfrm>
          <a:prstGeom prst="rect">
            <a:avLst/>
          </a:prstGeom>
        </p:spPr>
      </p:pic>
    </p:spTree>
    <p:extLst>
      <p:ext uri="{BB962C8B-B14F-4D97-AF65-F5344CB8AC3E}">
        <p14:creationId xmlns:p14="http://schemas.microsoft.com/office/powerpoint/2010/main" val="125486028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1_Title Design 1">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42E579A5-C01C-1B4C-81C5-F5077259B6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91" t="50269" r="35619" b="3502"/>
          <a:stretch/>
        </p:blipFill>
        <p:spPr>
          <a:xfrm>
            <a:off x="0" y="0"/>
            <a:ext cx="12192000" cy="4171497"/>
          </a:xfrm>
          <a:prstGeom prst="rect">
            <a:avLst/>
          </a:prstGeom>
        </p:spPr>
      </p:pic>
      <p:sp>
        <p:nvSpPr>
          <p:cNvPr id="8" name="Content Placeholder 7">
            <a:extLst>
              <a:ext uri="{FF2B5EF4-FFF2-40B4-BE49-F238E27FC236}">
                <a16:creationId xmlns="" xmlns:a16="http://schemas.microsoft.com/office/drawing/2014/main" id="{3987DCB8-C1A0-444A-B2E2-C5109042563D}"/>
              </a:ext>
            </a:extLst>
          </p:cNvPr>
          <p:cNvSpPr>
            <a:spLocks noGrp="1"/>
          </p:cNvSpPr>
          <p:nvPr>
            <p:ph sz="quarter" idx="10" hasCustomPrompt="1"/>
          </p:nvPr>
        </p:nvSpPr>
        <p:spPr>
          <a:xfrm>
            <a:off x="538784" y="525446"/>
            <a:ext cx="3722688" cy="219758"/>
          </a:xfrm>
          <a:prstGeom prst="rect">
            <a:avLst/>
          </a:prstGeom>
        </p:spPr>
        <p:txBody>
          <a:bodyPr/>
          <a:lstStyle>
            <a:lvl1pPr>
              <a:defRPr sz="1800" b="1">
                <a:solidFill>
                  <a:schemeClr val="tx1"/>
                </a:solidFill>
              </a:defRPr>
            </a:lvl1pPr>
            <a:lvl2pPr>
              <a:defRPr/>
            </a:lvl2pPr>
          </a:lstStyle>
          <a:p>
            <a:pPr lvl="0"/>
            <a:r>
              <a:rPr lang="en-US" dirty="0"/>
              <a:t>Event Name Here</a:t>
            </a:r>
          </a:p>
        </p:txBody>
      </p:sp>
      <p:sp>
        <p:nvSpPr>
          <p:cNvPr id="17" name="TextBox 16">
            <a:extLst>
              <a:ext uri="{FF2B5EF4-FFF2-40B4-BE49-F238E27FC236}">
                <a16:creationId xmlns="" xmlns:a16="http://schemas.microsoft.com/office/drawing/2014/main" id="{C58940A9-5F30-CE4D-A62C-1AFAE24334D5}"/>
              </a:ext>
            </a:extLst>
          </p:cNvPr>
          <p:cNvSpPr txBox="1">
            <a:spLocks noChangeArrowheads="1"/>
          </p:cNvSpPr>
          <p:nvPr userDrawn="1"/>
        </p:nvSpPr>
        <p:spPr bwMode="auto">
          <a:xfrm>
            <a:off x="487026" y="6192735"/>
            <a:ext cx="33223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marL="0" marR="0" indent="0" algn="l" defTabSz="914377" rtl="0" eaLnBrk="1" fontAlgn="base" latinLnBrk="0" hangingPunct="1">
              <a:lnSpc>
                <a:spcPct val="100000"/>
              </a:lnSpc>
              <a:spcBef>
                <a:spcPct val="0"/>
              </a:spcBef>
              <a:spcAft>
                <a:spcPct val="0"/>
              </a:spcAft>
              <a:buClrTx/>
              <a:buSzTx/>
              <a:buFontTx/>
              <a:buNone/>
              <a:tabLst/>
              <a:defRPr/>
            </a:pPr>
            <a:r>
              <a:rPr lang="en-US" altLang="en-US" sz="600" dirty="0">
                <a:solidFill>
                  <a:schemeClr val="tx1"/>
                </a:solidFill>
                <a:latin typeface="Arial" charset="0"/>
                <a:ea typeface="Arial" charset="0"/>
                <a:cs typeface="Arial" charset="0"/>
              </a:rPr>
              <a:t>© 2018 Bloomberg Finance L.P. All rights reserved.</a:t>
            </a:r>
          </a:p>
        </p:txBody>
      </p:sp>
      <p:sp>
        <p:nvSpPr>
          <p:cNvPr id="23" name="Text Placeholder 23">
            <a:extLst>
              <a:ext uri="{FF2B5EF4-FFF2-40B4-BE49-F238E27FC236}">
                <a16:creationId xmlns="" xmlns:a16="http://schemas.microsoft.com/office/drawing/2014/main" id="{9F10AD19-C052-9A4A-89FC-134A2EEC9A7C}"/>
              </a:ext>
            </a:extLst>
          </p:cNvPr>
          <p:cNvSpPr>
            <a:spLocks noGrp="1"/>
          </p:cNvSpPr>
          <p:nvPr>
            <p:ph type="body" sz="quarter" idx="13" hasCustomPrompt="1"/>
          </p:nvPr>
        </p:nvSpPr>
        <p:spPr>
          <a:xfrm>
            <a:off x="548618" y="2578387"/>
            <a:ext cx="9419313" cy="876102"/>
          </a:xfrm>
          <a:prstGeom prst="rect">
            <a:avLst/>
          </a:prstGeom>
        </p:spPr>
        <p:txBody>
          <a:bodyPr anchor="t"/>
          <a:lstStyle>
            <a:lvl1pPr marL="0" marR="0" indent="0" defTabSz="914377" eaLnBrk="1" fontAlgn="auto" latinLnBrk="0" hangingPunct="1">
              <a:lnSpc>
                <a:spcPct val="100000"/>
              </a:lnSpc>
              <a:spcBef>
                <a:spcPts val="0"/>
              </a:spcBef>
              <a:spcAft>
                <a:spcPts val="0"/>
              </a:spcAft>
              <a:buClrTx/>
              <a:buSzTx/>
              <a:buFontTx/>
              <a:buNone/>
              <a:tabLst/>
              <a:defRPr sz="1800" b="0">
                <a:solidFill>
                  <a:schemeClr val="tx1"/>
                </a:solidFill>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1051">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sz="1800" dirty="0"/>
              <a:t>Featuring Rebecca Kaden, Beth Ferreira and Ellie Wheeler</a:t>
            </a:r>
            <a:br>
              <a:rPr lang="en-US" sz="1800" dirty="0"/>
            </a:br>
            <a:r>
              <a:rPr lang="en-US" sz="1800" dirty="0"/>
              <a:t>In conversation with Scarlet Fu</a:t>
            </a:r>
          </a:p>
        </p:txBody>
      </p:sp>
      <p:sp>
        <p:nvSpPr>
          <p:cNvPr id="11" name="Holder 2">
            <a:extLst>
              <a:ext uri="{FF2B5EF4-FFF2-40B4-BE49-F238E27FC236}">
                <a16:creationId xmlns="" xmlns:a16="http://schemas.microsoft.com/office/drawing/2014/main" id="{2EC13B6D-D1A9-0D48-86BB-147DA863CA09}"/>
              </a:ext>
            </a:extLst>
          </p:cNvPr>
          <p:cNvSpPr>
            <a:spLocks noGrp="1"/>
          </p:cNvSpPr>
          <p:nvPr>
            <p:ph type="title" hasCustomPrompt="1"/>
          </p:nvPr>
        </p:nvSpPr>
        <p:spPr>
          <a:xfrm>
            <a:off x="545255" y="1148919"/>
            <a:ext cx="9422676" cy="1226704"/>
          </a:xfrm>
          <a:prstGeom prst="rect">
            <a:avLst/>
          </a:prstGeom>
        </p:spPr>
        <p:txBody>
          <a:bodyPr lIns="0" tIns="0" rIns="0" bIns="0" anchor="t"/>
          <a:lstStyle>
            <a:lvl1pPr>
              <a:lnSpc>
                <a:spcPct val="100000"/>
              </a:lnSpc>
              <a:defRPr sz="4000" b="1" i="0">
                <a:solidFill>
                  <a:schemeClr val="tx1"/>
                </a:solidFill>
                <a:latin typeface="Arial"/>
                <a:cs typeface="Arial"/>
              </a:defRPr>
            </a:lvl1pPr>
          </a:lstStyle>
          <a:p>
            <a:r>
              <a:rPr lang="en-US" dirty="0"/>
              <a:t>Women in Venture Capital: </a:t>
            </a:r>
            <a:br>
              <a:rPr lang="en-US" dirty="0"/>
            </a:br>
            <a:r>
              <a:rPr lang="en-US" dirty="0"/>
              <a:t>Fresh Perspectives</a:t>
            </a:r>
            <a:endParaRPr dirty="0"/>
          </a:p>
        </p:txBody>
      </p:sp>
      <p:pic>
        <p:nvPicPr>
          <p:cNvPr id="10" name="Picture 9">
            <a:extLst>
              <a:ext uri="{FF2B5EF4-FFF2-40B4-BE49-F238E27FC236}">
                <a16:creationId xmlns="" xmlns:a16="http://schemas.microsoft.com/office/drawing/2014/main" id="{1623F30F-70FB-D347-AE1A-DE724FE777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8163" y="5849376"/>
            <a:ext cx="2614651" cy="237899"/>
          </a:xfrm>
          <a:prstGeom prst="rect">
            <a:avLst/>
          </a:prstGeom>
        </p:spPr>
      </p:pic>
      <p:pic>
        <p:nvPicPr>
          <p:cNvPr id="15" name="Picture 14">
            <a:extLst>
              <a:ext uri="{FF2B5EF4-FFF2-40B4-BE49-F238E27FC236}">
                <a16:creationId xmlns="" xmlns:a16="http://schemas.microsoft.com/office/drawing/2014/main" id="{113801F3-4B98-4147-A016-08B6E4C50DF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67931" y="5800007"/>
            <a:ext cx="1574800" cy="636178"/>
          </a:xfrm>
          <a:prstGeom prst="rect">
            <a:avLst/>
          </a:prstGeom>
        </p:spPr>
      </p:pic>
    </p:spTree>
    <p:extLst>
      <p:ext uri="{BB962C8B-B14F-4D97-AF65-F5344CB8AC3E}">
        <p14:creationId xmlns:p14="http://schemas.microsoft.com/office/powerpoint/2010/main" val="11033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2_Title Design 1">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29BB1BBC-276A-AC48-A960-4779EC466B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91" t="50269" r="35619" b="3502"/>
          <a:stretch/>
        </p:blipFill>
        <p:spPr>
          <a:xfrm>
            <a:off x="0" y="0"/>
            <a:ext cx="12192000" cy="4171497"/>
          </a:xfrm>
          <a:prstGeom prst="rect">
            <a:avLst/>
          </a:prstGeom>
        </p:spPr>
      </p:pic>
      <p:sp>
        <p:nvSpPr>
          <p:cNvPr id="19" name="Content Placeholder 7">
            <a:extLst>
              <a:ext uri="{FF2B5EF4-FFF2-40B4-BE49-F238E27FC236}">
                <a16:creationId xmlns="" xmlns:a16="http://schemas.microsoft.com/office/drawing/2014/main" id="{B9E5FA89-F142-264A-AF73-A8BFC993CB2D}"/>
              </a:ext>
            </a:extLst>
          </p:cNvPr>
          <p:cNvSpPr>
            <a:spLocks noGrp="1"/>
          </p:cNvSpPr>
          <p:nvPr>
            <p:ph sz="quarter" idx="10" hasCustomPrompt="1"/>
          </p:nvPr>
        </p:nvSpPr>
        <p:spPr>
          <a:xfrm>
            <a:off x="538784" y="525446"/>
            <a:ext cx="3722688" cy="219758"/>
          </a:xfrm>
          <a:prstGeom prst="rect">
            <a:avLst/>
          </a:prstGeom>
        </p:spPr>
        <p:txBody>
          <a:bodyPr/>
          <a:lstStyle>
            <a:lvl1pPr>
              <a:defRPr sz="1800" b="1">
                <a:solidFill>
                  <a:schemeClr val="tx1"/>
                </a:solidFill>
              </a:defRPr>
            </a:lvl1pPr>
            <a:lvl2pPr>
              <a:defRPr/>
            </a:lvl2pPr>
          </a:lstStyle>
          <a:p>
            <a:pPr lvl="0"/>
            <a:r>
              <a:rPr lang="en-US" dirty="0"/>
              <a:t>Event Name 18pt bold</a:t>
            </a:r>
          </a:p>
        </p:txBody>
      </p:sp>
      <p:sp>
        <p:nvSpPr>
          <p:cNvPr id="22" name="TextBox 21">
            <a:extLst>
              <a:ext uri="{FF2B5EF4-FFF2-40B4-BE49-F238E27FC236}">
                <a16:creationId xmlns="" xmlns:a16="http://schemas.microsoft.com/office/drawing/2014/main" id="{68E8D923-C004-CD4D-8B56-EB8FE6FD3BC3}"/>
              </a:ext>
            </a:extLst>
          </p:cNvPr>
          <p:cNvSpPr txBox="1">
            <a:spLocks noChangeArrowheads="1"/>
          </p:cNvSpPr>
          <p:nvPr userDrawn="1"/>
        </p:nvSpPr>
        <p:spPr bwMode="auto">
          <a:xfrm>
            <a:off x="487026" y="6192735"/>
            <a:ext cx="33223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marL="0" marR="0" indent="0" algn="l" defTabSz="914377" rtl="0" eaLnBrk="1" fontAlgn="base" latinLnBrk="0" hangingPunct="1">
              <a:lnSpc>
                <a:spcPct val="100000"/>
              </a:lnSpc>
              <a:spcBef>
                <a:spcPct val="0"/>
              </a:spcBef>
              <a:spcAft>
                <a:spcPct val="0"/>
              </a:spcAft>
              <a:buClrTx/>
              <a:buSzTx/>
              <a:buFontTx/>
              <a:buNone/>
              <a:tabLst/>
              <a:defRPr/>
            </a:pPr>
            <a:r>
              <a:rPr lang="en-US" altLang="en-US" sz="600" dirty="0">
                <a:solidFill>
                  <a:schemeClr val="tx1"/>
                </a:solidFill>
                <a:latin typeface="Arial" charset="0"/>
                <a:ea typeface="Arial" charset="0"/>
                <a:cs typeface="Arial" charset="0"/>
              </a:rPr>
              <a:t>© 2018 Bloomberg Finance L.P. All rights reserved.</a:t>
            </a:r>
          </a:p>
        </p:txBody>
      </p:sp>
      <p:sp>
        <p:nvSpPr>
          <p:cNvPr id="8" name="Text Placeholder 23">
            <a:extLst>
              <a:ext uri="{FF2B5EF4-FFF2-40B4-BE49-F238E27FC236}">
                <a16:creationId xmlns="" xmlns:a16="http://schemas.microsoft.com/office/drawing/2014/main" id="{67641199-6102-CA40-A28C-77DA724D7BAD}"/>
              </a:ext>
            </a:extLst>
          </p:cNvPr>
          <p:cNvSpPr>
            <a:spLocks noGrp="1"/>
          </p:cNvSpPr>
          <p:nvPr>
            <p:ph type="body" sz="quarter" idx="13" hasCustomPrompt="1"/>
          </p:nvPr>
        </p:nvSpPr>
        <p:spPr>
          <a:xfrm>
            <a:off x="548618" y="2578387"/>
            <a:ext cx="9419313" cy="876102"/>
          </a:xfrm>
          <a:prstGeom prst="rect">
            <a:avLst/>
          </a:prstGeom>
        </p:spPr>
        <p:txBody>
          <a:bodyPr anchor="t"/>
          <a:lstStyle>
            <a:lvl1pPr marL="0" marR="0" indent="0" defTabSz="914377" eaLnBrk="1" fontAlgn="auto" latinLnBrk="0" hangingPunct="1">
              <a:lnSpc>
                <a:spcPct val="100000"/>
              </a:lnSpc>
              <a:spcBef>
                <a:spcPts val="0"/>
              </a:spcBef>
              <a:spcAft>
                <a:spcPts val="0"/>
              </a:spcAft>
              <a:buClrTx/>
              <a:buSzTx/>
              <a:buFontTx/>
              <a:buNone/>
              <a:tabLst/>
              <a:defRPr sz="1800" b="0">
                <a:solidFill>
                  <a:schemeClr val="tx1"/>
                </a:solidFill>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1051">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sz="1800" dirty="0"/>
              <a:t>Subtext goes here</a:t>
            </a:r>
          </a:p>
          <a:p>
            <a:r>
              <a:rPr lang="en-US" sz="1800" dirty="0"/>
              <a:t>18pt regular</a:t>
            </a:r>
          </a:p>
        </p:txBody>
      </p:sp>
      <p:sp>
        <p:nvSpPr>
          <p:cNvPr id="12" name="Holder 2">
            <a:extLst>
              <a:ext uri="{FF2B5EF4-FFF2-40B4-BE49-F238E27FC236}">
                <a16:creationId xmlns="" xmlns:a16="http://schemas.microsoft.com/office/drawing/2014/main" id="{922B2629-3FF9-0141-84CA-898B40CD3279}"/>
              </a:ext>
            </a:extLst>
          </p:cNvPr>
          <p:cNvSpPr>
            <a:spLocks noGrp="1"/>
          </p:cNvSpPr>
          <p:nvPr>
            <p:ph type="title" hasCustomPrompt="1"/>
          </p:nvPr>
        </p:nvSpPr>
        <p:spPr>
          <a:xfrm>
            <a:off x="545255" y="1147311"/>
            <a:ext cx="9422676" cy="1226704"/>
          </a:xfrm>
          <a:prstGeom prst="rect">
            <a:avLst/>
          </a:prstGeom>
        </p:spPr>
        <p:txBody>
          <a:bodyPr lIns="0" tIns="0" rIns="0" bIns="0" anchor="t"/>
          <a:lstStyle>
            <a:lvl1pPr>
              <a:lnSpc>
                <a:spcPct val="100000"/>
              </a:lnSpc>
              <a:defRPr sz="4000" b="1" i="0">
                <a:solidFill>
                  <a:schemeClr val="tx1"/>
                </a:solidFill>
                <a:latin typeface="Arial"/>
                <a:cs typeface="Arial"/>
              </a:defRPr>
            </a:lvl1pPr>
          </a:lstStyle>
          <a:p>
            <a:r>
              <a:rPr lang="en-US" dirty="0"/>
              <a:t>Title goes here</a:t>
            </a:r>
            <a:br>
              <a:rPr lang="en-US" dirty="0"/>
            </a:br>
            <a:r>
              <a:rPr lang="en-US" dirty="0"/>
              <a:t>40pt bold</a:t>
            </a:r>
            <a:endParaRPr dirty="0"/>
          </a:p>
        </p:txBody>
      </p:sp>
      <p:pic>
        <p:nvPicPr>
          <p:cNvPr id="9" name="Picture 8">
            <a:extLst>
              <a:ext uri="{FF2B5EF4-FFF2-40B4-BE49-F238E27FC236}">
                <a16:creationId xmlns="" xmlns:a16="http://schemas.microsoft.com/office/drawing/2014/main" id="{7606FFC2-241B-2D4E-872C-61122FFA9E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8163" y="5849376"/>
            <a:ext cx="2614651" cy="237899"/>
          </a:xfrm>
          <a:prstGeom prst="rect">
            <a:avLst/>
          </a:prstGeom>
        </p:spPr>
      </p:pic>
    </p:spTree>
    <p:extLst>
      <p:ext uri="{BB962C8B-B14F-4D97-AF65-F5344CB8AC3E}">
        <p14:creationId xmlns:p14="http://schemas.microsoft.com/office/powerpoint/2010/main" val="3287514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3_Title Design 1">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C65563CB-BBA7-8D42-AA49-7BD70DD02E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91" t="50269" r="35619" b="3502"/>
          <a:stretch/>
        </p:blipFill>
        <p:spPr>
          <a:xfrm>
            <a:off x="0" y="0"/>
            <a:ext cx="12192000" cy="4171497"/>
          </a:xfrm>
          <a:prstGeom prst="rect">
            <a:avLst/>
          </a:prstGeom>
        </p:spPr>
      </p:pic>
      <p:sp>
        <p:nvSpPr>
          <p:cNvPr id="9" name="Content Placeholder 7">
            <a:extLst>
              <a:ext uri="{FF2B5EF4-FFF2-40B4-BE49-F238E27FC236}">
                <a16:creationId xmlns="" xmlns:a16="http://schemas.microsoft.com/office/drawing/2014/main" id="{EAB6678C-EF58-7D42-A3E9-2A0B72CF6555}"/>
              </a:ext>
            </a:extLst>
          </p:cNvPr>
          <p:cNvSpPr>
            <a:spLocks noGrp="1"/>
          </p:cNvSpPr>
          <p:nvPr>
            <p:ph sz="quarter" idx="10" hasCustomPrompt="1"/>
          </p:nvPr>
        </p:nvSpPr>
        <p:spPr>
          <a:xfrm>
            <a:off x="538784" y="525446"/>
            <a:ext cx="3722688" cy="219758"/>
          </a:xfrm>
          <a:prstGeom prst="rect">
            <a:avLst/>
          </a:prstGeom>
        </p:spPr>
        <p:txBody>
          <a:bodyPr/>
          <a:lstStyle>
            <a:lvl1pPr>
              <a:defRPr sz="1800" b="1">
                <a:solidFill>
                  <a:schemeClr val="tx1"/>
                </a:solidFill>
              </a:defRPr>
            </a:lvl1pPr>
            <a:lvl2pPr>
              <a:defRPr/>
            </a:lvl2pPr>
          </a:lstStyle>
          <a:p>
            <a:pPr lvl="0"/>
            <a:r>
              <a:rPr lang="en-US" dirty="0"/>
              <a:t>Event Name 18pt bold</a:t>
            </a:r>
          </a:p>
        </p:txBody>
      </p:sp>
      <p:sp>
        <p:nvSpPr>
          <p:cNvPr id="7" name="Text Placeholder 23">
            <a:extLst>
              <a:ext uri="{FF2B5EF4-FFF2-40B4-BE49-F238E27FC236}">
                <a16:creationId xmlns="" xmlns:a16="http://schemas.microsoft.com/office/drawing/2014/main" id="{9C0A02B4-4674-C249-871B-BA43AC697219}"/>
              </a:ext>
            </a:extLst>
          </p:cNvPr>
          <p:cNvSpPr>
            <a:spLocks noGrp="1"/>
          </p:cNvSpPr>
          <p:nvPr>
            <p:ph type="body" sz="quarter" idx="13" hasCustomPrompt="1"/>
          </p:nvPr>
        </p:nvSpPr>
        <p:spPr>
          <a:xfrm>
            <a:off x="548618" y="2578387"/>
            <a:ext cx="9419313" cy="876102"/>
          </a:xfrm>
          <a:prstGeom prst="rect">
            <a:avLst/>
          </a:prstGeom>
        </p:spPr>
        <p:txBody>
          <a:bodyPr anchor="t"/>
          <a:lstStyle>
            <a:lvl1pPr marL="0" marR="0" indent="0" defTabSz="914377" eaLnBrk="1" fontAlgn="auto" latinLnBrk="0" hangingPunct="1">
              <a:lnSpc>
                <a:spcPct val="100000"/>
              </a:lnSpc>
              <a:spcBef>
                <a:spcPts val="0"/>
              </a:spcBef>
              <a:spcAft>
                <a:spcPts val="0"/>
              </a:spcAft>
              <a:buClrTx/>
              <a:buSzTx/>
              <a:buFontTx/>
              <a:buNone/>
              <a:tabLst/>
              <a:defRPr sz="1800" b="0">
                <a:solidFill>
                  <a:schemeClr val="tx1"/>
                </a:solidFill>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1051">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sz="1800" dirty="0"/>
              <a:t>Subtext goes here</a:t>
            </a:r>
          </a:p>
          <a:p>
            <a:r>
              <a:rPr lang="en-US" sz="1800" dirty="0"/>
              <a:t>18pt regular</a:t>
            </a:r>
          </a:p>
        </p:txBody>
      </p:sp>
      <p:sp>
        <p:nvSpPr>
          <p:cNvPr id="12" name="Holder 2">
            <a:extLst>
              <a:ext uri="{FF2B5EF4-FFF2-40B4-BE49-F238E27FC236}">
                <a16:creationId xmlns="" xmlns:a16="http://schemas.microsoft.com/office/drawing/2014/main" id="{7D35E4AC-DA56-AC48-881E-5A03561A2061}"/>
              </a:ext>
            </a:extLst>
          </p:cNvPr>
          <p:cNvSpPr>
            <a:spLocks noGrp="1"/>
          </p:cNvSpPr>
          <p:nvPr>
            <p:ph type="title" hasCustomPrompt="1"/>
          </p:nvPr>
        </p:nvSpPr>
        <p:spPr>
          <a:xfrm>
            <a:off x="545255" y="1147311"/>
            <a:ext cx="9422676" cy="1226704"/>
          </a:xfrm>
          <a:prstGeom prst="rect">
            <a:avLst/>
          </a:prstGeom>
        </p:spPr>
        <p:txBody>
          <a:bodyPr lIns="0" tIns="0" rIns="0" bIns="0" anchor="t"/>
          <a:lstStyle>
            <a:lvl1pPr>
              <a:lnSpc>
                <a:spcPct val="100000"/>
              </a:lnSpc>
              <a:defRPr sz="4000" b="1" i="0">
                <a:solidFill>
                  <a:schemeClr val="tx1"/>
                </a:solidFill>
                <a:latin typeface="Arial"/>
                <a:cs typeface="Arial"/>
              </a:defRPr>
            </a:lvl1pPr>
          </a:lstStyle>
          <a:p>
            <a:r>
              <a:rPr lang="en-US" dirty="0"/>
              <a:t>Title goes here</a:t>
            </a:r>
            <a:br>
              <a:rPr lang="en-US" dirty="0"/>
            </a:br>
            <a:r>
              <a:rPr lang="en-US" dirty="0"/>
              <a:t>40pt bold</a:t>
            </a:r>
            <a:endParaRPr dirty="0"/>
          </a:p>
        </p:txBody>
      </p:sp>
      <p:pic>
        <p:nvPicPr>
          <p:cNvPr id="8" name="Picture 7">
            <a:extLst>
              <a:ext uri="{FF2B5EF4-FFF2-40B4-BE49-F238E27FC236}">
                <a16:creationId xmlns="" xmlns:a16="http://schemas.microsoft.com/office/drawing/2014/main" id="{9A2E71C5-1FFC-0948-A92B-4E8EA50618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67931" y="5800007"/>
            <a:ext cx="1574800" cy="636178"/>
          </a:xfrm>
          <a:prstGeom prst="rect">
            <a:avLst/>
          </a:prstGeom>
        </p:spPr>
      </p:pic>
    </p:spTree>
    <p:extLst>
      <p:ext uri="{BB962C8B-B14F-4D97-AF65-F5344CB8AC3E}">
        <p14:creationId xmlns:p14="http://schemas.microsoft.com/office/powerpoint/2010/main" val="3229949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Title Design 1">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FE46A467-11B1-0841-9BC1-3EB8E12BE55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91" t="50269" r="35619" b="3502"/>
          <a:stretch/>
        </p:blipFill>
        <p:spPr>
          <a:xfrm>
            <a:off x="0" y="0"/>
            <a:ext cx="12192000" cy="4171497"/>
          </a:xfrm>
          <a:prstGeom prst="rect">
            <a:avLst/>
          </a:prstGeom>
        </p:spPr>
      </p:pic>
      <p:sp>
        <p:nvSpPr>
          <p:cNvPr id="9" name="Content Placeholder 7">
            <a:extLst>
              <a:ext uri="{FF2B5EF4-FFF2-40B4-BE49-F238E27FC236}">
                <a16:creationId xmlns="" xmlns:a16="http://schemas.microsoft.com/office/drawing/2014/main" id="{081BD3B9-3C6C-B44C-B4C3-525A5D407C3F}"/>
              </a:ext>
            </a:extLst>
          </p:cNvPr>
          <p:cNvSpPr>
            <a:spLocks noGrp="1"/>
          </p:cNvSpPr>
          <p:nvPr>
            <p:ph sz="quarter" idx="10" hasCustomPrompt="1"/>
          </p:nvPr>
        </p:nvSpPr>
        <p:spPr>
          <a:xfrm>
            <a:off x="538784" y="525446"/>
            <a:ext cx="3722688" cy="219758"/>
          </a:xfrm>
          <a:prstGeom prst="rect">
            <a:avLst/>
          </a:prstGeom>
        </p:spPr>
        <p:txBody>
          <a:bodyPr/>
          <a:lstStyle>
            <a:lvl1pPr>
              <a:defRPr sz="1800" b="1">
                <a:solidFill>
                  <a:schemeClr val="tx1"/>
                </a:solidFill>
              </a:defRPr>
            </a:lvl1pPr>
            <a:lvl2pPr>
              <a:defRPr/>
            </a:lvl2pPr>
          </a:lstStyle>
          <a:p>
            <a:pPr lvl="0"/>
            <a:r>
              <a:rPr lang="en-US" dirty="0"/>
              <a:t>Event Name 18pt bold</a:t>
            </a:r>
          </a:p>
        </p:txBody>
      </p:sp>
      <p:sp>
        <p:nvSpPr>
          <p:cNvPr id="6" name="Text Placeholder 23">
            <a:extLst>
              <a:ext uri="{FF2B5EF4-FFF2-40B4-BE49-F238E27FC236}">
                <a16:creationId xmlns="" xmlns:a16="http://schemas.microsoft.com/office/drawing/2014/main" id="{BF19B6C8-9DB0-A746-BB78-70074F31BF2E}"/>
              </a:ext>
            </a:extLst>
          </p:cNvPr>
          <p:cNvSpPr>
            <a:spLocks noGrp="1"/>
          </p:cNvSpPr>
          <p:nvPr>
            <p:ph type="body" sz="quarter" idx="13" hasCustomPrompt="1"/>
          </p:nvPr>
        </p:nvSpPr>
        <p:spPr>
          <a:xfrm>
            <a:off x="548618" y="2578387"/>
            <a:ext cx="9419313" cy="876102"/>
          </a:xfrm>
          <a:prstGeom prst="rect">
            <a:avLst/>
          </a:prstGeom>
        </p:spPr>
        <p:txBody>
          <a:bodyPr anchor="t"/>
          <a:lstStyle>
            <a:lvl1pPr marL="0" marR="0" indent="0" defTabSz="914377" eaLnBrk="1" fontAlgn="auto" latinLnBrk="0" hangingPunct="1">
              <a:lnSpc>
                <a:spcPct val="100000"/>
              </a:lnSpc>
              <a:spcBef>
                <a:spcPts val="0"/>
              </a:spcBef>
              <a:spcAft>
                <a:spcPts val="0"/>
              </a:spcAft>
              <a:buClrTx/>
              <a:buSzTx/>
              <a:buFontTx/>
              <a:buNone/>
              <a:tabLst/>
              <a:defRPr sz="1800" b="0">
                <a:solidFill>
                  <a:schemeClr val="tx1"/>
                </a:solidFill>
                <a:latin typeface="Arial" panose="020B0604020202020204" pitchFamily="34" charset="0"/>
                <a:cs typeface="Arial" panose="020B0604020202020204" pitchFamily="34" charset="0"/>
              </a:defRPr>
            </a:lvl1pPr>
            <a:lvl2pPr>
              <a:defRPr sz="1051">
                <a:latin typeface="Arial" panose="020B0604020202020204" pitchFamily="34" charset="0"/>
                <a:cs typeface="Arial" panose="020B0604020202020204" pitchFamily="34" charset="0"/>
              </a:defRPr>
            </a:lvl2pPr>
            <a:lvl3pPr>
              <a:defRPr sz="1051">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sz="1800" dirty="0"/>
              <a:t>Subtext goes here</a:t>
            </a:r>
          </a:p>
          <a:p>
            <a:r>
              <a:rPr lang="en-US" sz="1800" dirty="0"/>
              <a:t>18pt regular</a:t>
            </a:r>
          </a:p>
        </p:txBody>
      </p:sp>
      <p:sp>
        <p:nvSpPr>
          <p:cNvPr id="7" name="Holder 2">
            <a:extLst>
              <a:ext uri="{FF2B5EF4-FFF2-40B4-BE49-F238E27FC236}">
                <a16:creationId xmlns="" xmlns:a16="http://schemas.microsoft.com/office/drawing/2014/main" id="{DCA8D168-68C8-D045-BA9C-B461CED26ED4}"/>
              </a:ext>
            </a:extLst>
          </p:cNvPr>
          <p:cNvSpPr>
            <a:spLocks noGrp="1"/>
          </p:cNvSpPr>
          <p:nvPr>
            <p:ph type="title" hasCustomPrompt="1"/>
          </p:nvPr>
        </p:nvSpPr>
        <p:spPr>
          <a:xfrm>
            <a:off x="545255" y="1147311"/>
            <a:ext cx="9422676" cy="1226704"/>
          </a:xfrm>
          <a:prstGeom prst="rect">
            <a:avLst/>
          </a:prstGeom>
        </p:spPr>
        <p:txBody>
          <a:bodyPr lIns="0" tIns="0" rIns="0" bIns="0" anchor="t"/>
          <a:lstStyle>
            <a:lvl1pPr>
              <a:lnSpc>
                <a:spcPct val="100000"/>
              </a:lnSpc>
              <a:defRPr sz="4000" b="1" i="0">
                <a:solidFill>
                  <a:schemeClr val="tx1"/>
                </a:solidFill>
                <a:latin typeface="Arial"/>
                <a:cs typeface="Arial"/>
              </a:defRPr>
            </a:lvl1pPr>
          </a:lstStyle>
          <a:p>
            <a:r>
              <a:rPr lang="en-US" dirty="0"/>
              <a:t>Title goes here</a:t>
            </a:r>
            <a:br>
              <a:rPr lang="en-US" dirty="0"/>
            </a:br>
            <a:r>
              <a:rPr lang="en-US" dirty="0"/>
              <a:t>40pt bold</a:t>
            </a:r>
            <a:endParaRPr dirty="0"/>
          </a:p>
        </p:txBody>
      </p:sp>
    </p:spTree>
    <p:extLst>
      <p:ext uri="{BB962C8B-B14F-4D97-AF65-F5344CB8AC3E}">
        <p14:creationId xmlns:p14="http://schemas.microsoft.com/office/powerpoint/2010/main" val="1704959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 Design 1">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8ECDA49A-87F8-F24D-BC57-72559FAF35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638" t="42423" r="11693" b="44780"/>
          <a:stretch/>
        </p:blipFill>
        <p:spPr>
          <a:xfrm>
            <a:off x="0" y="5796766"/>
            <a:ext cx="12192000" cy="1061234"/>
          </a:xfrm>
          <a:prstGeom prst="rect">
            <a:avLst/>
          </a:prstGeom>
        </p:spPr>
      </p:pic>
      <p:sp>
        <p:nvSpPr>
          <p:cNvPr id="22" name="TextBox 21">
            <a:extLst>
              <a:ext uri="{FF2B5EF4-FFF2-40B4-BE49-F238E27FC236}">
                <a16:creationId xmlns="" xmlns:a16="http://schemas.microsoft.com/office/drawing/2014/main" id="{AA2AE571-64A8-744A-B28C-DEC1B091915E}"/>
              </a:ext>
            </a:extLst>
          </p:cNvPr>
          <p:cNvSpPr txBox="1">
            <a:spLocks noChangeArrowheads="1"/>
          </p:cNvSpPr>
          <p:nvPr userDrawn="1"/>
        </p:nvSpPr>
        <p:spPr bwMode="auto">
          <a:xfrm>
            <a:off x="487026" y="6192735"/>
            <a:ext cx="33223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marL="0" marR="0" indent="0" algn="l" defTabSz="914377" rtl="0" eaLnBrk="1" fontAlgn="base" latinLnBrk="0" hangingPunct="1">
              <a:lnSpc>
                <a:spcPct val="100000"/>
              </a:lnSpc>
              <a:spcBef>
                <a:spcPct val="0"/>
              </a:spcBef>
              <a:spcAft>
                <a:spcPct val="0"/>
              </a:spcAft>
              <a:buClrTx/>
              <a:buSzTx/>
              <a:buFontTx/>
              <a:buNone/>
              <a:tabLst/>
              <a:defRPr/>
            </a:pPr>
            <a:r>
              <a:rPr lang="en-US" altLang="en-US" sz="600" dirty="0">
                <a:solidFill>
                  <a:schemeClr val="tx1"/>
                </a:solidFill>
                <a:latin typeface="Arial" charset="0"/>
                <a:ea typeface="Arial" charset="0"/>
                <a:cs typeface="Arial" charset="0"/>
              </a:rPr>
              <a:t>© 2018 Bloomberg Finance L.P. All rights reserved.</a:t>
            </a:r>
          </a:p>
        </p:txBody>
      </p:sp>
      <p:sp>
        <p:nvSpPr>
          <p:cNvPr id="8" name="Holder 2">
            <a:extLst>
              <a:ext uri="{FF2B5EF4-FFF2-40B4-BE49-F238E27FC236}">
                <a16:creationId xmlns="" xmlns:a16="http://schemas.microsoft.com/office/drawing/2014/main" id="{324A00CE-6CA5-2E43-9589-7DC17AFD1D52}"/>
              </a:ext>
            </a:extLst>
          </p:cNvPr>
          <p:cNvSpPr>
            <a:spLocks noGrp="1"/>
          </p:cNvSpPr>
          <p:nvPr>
            <p:ph type="title" hasCustomPrompt="1"/>
          </p:nvPr>
        </p:nvSpPr>
        <p:spPr>
          <a:xfrm>
            <a:off x="545255" y="477708"/>
            <a:ext cx="9422676" cy="492211"/>
          </a:xfrm>
          <a:prstGeom prst="rect">
            <a:avLst/>
          </a:prstGeom>
        </p:spPr>
        <p:txBody>
          <a:bodyPr lIns="0" tIns="0" rIns="0" bIns="0" anchor="t"/>
          <a:lstStyle>
            <a:lvl1pPr>
              <a:lnSpc>
                <a:spcPct val="100000"/>
              </a:lnSpc>
              <a:defRPr sz="2800" b="1" i="0">
                <a:solidFill>
                  <a:schemeClr val="tx1"/>
                </a:solidFill>
                <a:latin typeface="Arial"/>
                <a:cs typeface="Arial"/>
              </a:defRPr>
            </a:lvl1pPr>
          </a:lstStyle>
          <a:p>
            <a:r>
              <a:rPr lang="en-US" dirty="0"/>
              <a:t>Content slide: Title goes here 28pt bold</a:t>
            </a:r>
            <a:endParaRPr dirty="0"/>
          </a:p>
        </p:txBody>
      </p:sp>
      <p:sp>
        <p:nvSpPr>
          <p:cNvPr id="13" name="Text Placeholder 23">
            <a:extLst>
              <a:ext uri="{FF2B5EF4-FFF2-40B4-BE49-F238E27FC236}">
                <a16:creationId xmlns="" xmlns:a16="http://schemas.microsoft.com/office/drawing/2014/main" id="{C1E31C17-649B-C24A-B605-46AF4F32A9D8}"/>
              </a:ext>
            </a:extLst>
          </p:cNvPr>
          <p:cNvSpPr>
            <a:spLocks noGrp="1"/>
          </p:cNvSpPr>
          <p:nvPr>
            <p:ph type="body" sz="quarter" idx="13" hasCustomPrompt="1"/>
          </p:nvPr>
        </p:nvSpPr>
        <p:spPr>
          <a:xfrm>
            <a:off x="548618" y="1174293"/>
            <a:ext cx="9419313" cy="4251722"/>
          </a:xfrm>
          <a:prstGeom prst="rect">
            <a:avLst/>
          </a:prstGeo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tx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tx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tx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marL="0" marR="0" lvl="0" indent="0" algn="l" defTabSz="914377" eaLnBrk="1" fontAlgn="auto" latinLnBrk="0" hangingPunct="1">
              <a:lnSpc>
                <a:spcPct val="100000"/>
              </a:lnSpc>
              <a:spcBef>
                <a:spcPts val="0"/>
              </a:spcBef>
              <a:spcAft>
                <a:spcPts val="0"/>
              </a:spcAft>
              <a:buClrTx/>
              <a:buSzTx/>
              <a:buFont typeface=".AppleSystemUIFont"/>
              <a:buNone/>
              <a:tabLst/>
              <a:defRPr/>
            </a:pPr>
            <a:r>
              <a:rPr lang="en-US" sz="1800" dirty="0"/>
              <a:t>Subtext goes here 18pt regular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a:t>
            </a:r>
          </a:p>
          <a:p>
            <a:endParaRPr lang="en-US" sz="1800" dirty="0"/>
          </a:p>
          <a:p>
            <a:r>
              <a:rPr lang="en-US" sz="1800" dirty="0"/>
              <a:t>Bullet 18pt regular</a:t>
            </a:r>
          </a:p>
          <a:p>
            <a:pPr lvl="1"/>
            <a:r>
              <a:rPr lang="en-US" sz="1800" kern="1200" spc="50" dirty="0"/>
              <a:t> Bullet 18pt regular</a:t>
            </a:r>
          </a:p>
          <a:p>
            <a:pPr lvl="2"/>
            <a:r>
              <a:rPr lang="en-US" sz="1800" kern="1200" spc="50" dirty="0"/>
              <a:t>Bullet 18pt regular</a:t>
            </a:r>
          </a:p>
        </p:txBody>
      </p:sp>
      <p:pic>
        <p:nvPicPr>
          <p:cNvPr id="12" name="Picture 11">
            <a:extLst>
              <a:ext uri="{FF2B5EF4-FFF2-40B4-BE49-F238E27FC236}">
                <a16:creationId xmlns="" xmlns:a16="http://schemas.microsoft.com/office/drawing/2014/main" id="{819ADF0B-04E0-1344-96E3-0C8817398D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8163" y="5849376"/>
            <a:ext cx="2614651" cy="237899"/>
          </a:xfrm>
          <a:prstGeom prst="rect">
            <a:avLst/>
          </a:prstGeom>
        </p:spPr>
      </p:pic>
      <p:pic>
        <p:nvPicPr>
          <p:cNvPr id="14" name="Picture 13">
            <a:extLst>
              <a:ext uri="{FF2B5EF4-FFF2-40B4-BE49-F238E27FC236}">
                <a16:creationId xmlns="" xmlns:a16="http://schemas.microsoft.com/office/drawing/2014/main" id="{29A69BC8-FBD4-9A4E-A3E0-F28003F9B49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67931" y="5800007"/>
            <a:ext cx="1574800" cy="636178"/>
          </a:xfrm>
          <a:prstGeom prst="rect">
            <a:avLst/>
          </a:prstGeom>
        </p:spPr>
      </p:pic>
    </p:spTree>
    <p:extLst>
      <p:ext uri="{BB962C8B-B14F-4D97-AF65-F5344CB8AC3E}">
        <p14:creationId xmlns:p14="http://schemas.microsoft.com/office/powerpoint/2010/main" val="321389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Design 2">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E19898B9-4152-9D46-9CF1-7086E64147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638" t="42423" r="11693" b="44780"/>
          <a:stretch/>
        </p:blipFill>
        <p:spPr>
          <a:xfrm>
            <a:off x="0" y="5796766"/>
            <a:ext cx="12192000" cy="1061234"/>
          </a:xfrm>
          <a:prstGeom prst="rect">
            <a:avLst/>
          </a:prstGeom>
        </p:spPr>
      </p:pic>
      <p:sp>
        <p:nvSpPr>
          <p:cNvPr id="17" name="TextBox 16">
            <a:extLst>
              <a:ext uri="{FF2B5EF4-FFF2-40B4-BE49-F238E27FC236}">
                <a16:creationId xmlns="" xmlns:a16="http://schemas.microsoft.com/office/drawing/2014/main" id="{260EAAC1-3424-264A-A1FC-7BC9FC250634}"/>
              </a:ext>
            </a:extLst>
          </p:cNvPr>
          <p:cNvSpPr txBox="1">
            <a:spLocks noChangeArrowheads="1"/>
          </p:cNvSpPr>
          <p:nvPr userDrawn="1"/>
        </p:nvSpPr>
        <p:spPr bwMode="auto">
          <a:xfrm>
            <a:off x="487026" y="6192735"/>
            <a:ext cx="33223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marL="0" marR="0" indent="0" algn="l" defTabSz="914377" rtl="0" eaLnBrk="1" fontAlgn="base" latinLnBrk="0" hangingPunct="1">
              <a:lnSpc>
                <a:spcPct val="100000"/>
              </a:lnSpc>
              <a:spcBef>
                <a:spcPct val="0"/>
              </a:spcBef>
              <a:spcAft>
                <a:spcPct val="0"/>
              </a:spcAft>
              <a:buClrTx/>
              <a:buSzTx/>
              <a:buFontTx/>
              <a:buNone/>
              <a:tabLst/>
              <a:defRPr/>
            </a:pPr>
            <a:r>
              <a:rPr lang="en-US" altLang="en-US" sz="600" dirty="0">
                <a:solidFill>
                  <a:schemeClr val="tx1"/>
                </a:solidFill>
                <a:latin typeface="Arial" charset="0"/>
                <a:ea typeface="Arial" charset="0"/>
                <a:cs typeface="Arial" charset="0"/>
              </a:rPr>
              <a:t>© 2018 Bloomberg Finance L.P. All rights reserved.</a:t>
            </a:r>
          </a:p>
        </p:txBody>
      </p:sp>
      <p:sp>
        <p:nvSpPr>
          <p:cNvPr id="7" name="Holder 2">
            <a:extLst>
              <a:ext uri="{FF2B5EF4-FFF2-40B4-BE49-F238E27FC236}">
                <a16:creationId xmlns="" xmlns:a16="http://schemas.microsoft.com/office/drawing/2014/main" id="{83D1466A-3F83-B94F-B240-02A63BE9EB88}"/>
              </a:ext>
            </a:extLst>
          </p:cNvPr>
          <p:cNvSpPr>
            <a:spLocks noGrp="1"/>
          </p:cNvSpPr>
          <p:nvPr>
            <p:ph type="title" hasCustomPrompt="1"/>
          </p:nvPr>
        </p:nvSpPr>
        <p:spPr>
          <a:xfrm>
            <a:off x="545255" y="477708"/>
            <a:ext cx="9422676" cy="492211"/>
          </a:xfrm>
          <a:prstGeom prst="rect">
            <a:avLst/>
          </a:prstGeom>
        </p:spPr>
        <p:txBody>
          <a:bodyPr lIns="0" tIns="0" rIns="0" bIns="0" anchor="t"/>
          <a:lstStyle>
            <a:lvl1pPr>
              <a:lnSpc>
                <a:spcPct val="100000"/>
              </a:lnSpc>
              <a:defRPr sz="2800" b="1" i="0">
                <a:solidFill>
                  <a:schemeClr val="tx1"/>
                </a:solidFill>
                <a:latin typeface="Arial"/>
                <a:cs typeface="Arial"/>
              </a:defRPr>
            </a:lvl1pPr>
          </a:lstStyle>
          <a:p>
            <a:r>
              <a:rPr lang="en-US" dirty="0"/>
              <a:t>Content slide: Title goes here 28pt bold</a:t>
            </a:r>
            <a:endParaRPr dirty="0"/>
          </a:p>
        </p:txBody>
      </p:sp>
      <p:sp>
        <p:nvSpPr>
          <p:cNvPr id="11" name="Text Placeholder 23">
            <a:extLst>
              <a:ext uri="{FF2B5EF4-FFF2-40B4-BE49-F238E27FC236}">
                <a16:creationId xmlns="" xmlns:a16="http://schemas.microsoft.com/office/drawing/2014/main" id="{7321FF85-1DDB-8F47-8F22-1D1AE81AE15F}"/>
              </a:ext>
            </a:extLst>
          </p:cNvPr>
          <p:cNvSpPr>
            <a:spLocks noGrp="1"/>
          </p:cNvSpPr>
          <p:nvPr>
            <p:ph type="body" sz="quarter" idx="13" hasCustomPrompt="1"/>
          </p:nvPr>
        </p:nvSpPr>
        <p:spPr>
          <a:xfrm>
            <a:off x="548618" y="1174293"/>
            <a:ext cx="9419313" cy="4251722"/>
          </a:xfrm>
          <a:prstGeom prst="rect">
            <a:avLst/>
          </a:prstGeo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tx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tx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tx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marL="0" marR="0" lvl="0" indent="0" algn="l" defTabSz="914377" eaLnBrk="1" fontAlgn="auto" latinLnBrk="0" hangingPunct="1">
              <a:lnSpc>
                <a:spcPct val="100000"/>
              </a:lnSpc>
              <a:spcBef>
                <a:spcPts val="0"/>
              </a:spcBef>
              <a:spcAft>
                <a:spcPts val="0"/>
              </a:spcAft>
              <a:buClrTx/>
              <a:buSzTx/>
              <a:buFont typeface=".AppleSystemUIFont"/>
              <a:buNone/>
              <a:tabLst/>
              <a:defRPr/>
            </a:pPr>
            <a:r>
              <a:rPr lang="en-US" sz="1800" dirty="0"/>
              <a:t>Subtext goes here 18pt regular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a:t>
            </a:r>
          </a:p>
          <a:p>
            <a:endParaRPr lang="en-US" sz="1800" dirty="0"/>
          </a:p>
          <a:p>
            <a:r>
              <a:rPr lang="en-US" sz="1800" dirty="0"/>
              <a:t>Bullet 18pt regular</a:t>
            </a:r>
          </a:p>
          <a:p>
            <a:pPr lvl="1"/>
            <a:r>
              <a:rPr lang="en-US" sz="1800" kern="1200" spc="50" dirty="0"/>
              <a:t> Bullet 18pt regular</a:t>
            </a:r>
          </a:p>
          <a:p>
            <a:pPr lvl="2"/>
            <a:r>
              <a:rPr lang="en-US" sz="1800" kern="1200" spc="50" dirty="0"/>
              <a:t>Bullet 18pt regular</a:t>
            </a:r>
          </a:p>
        </p:txBody>
      </p:sp>
      <p:pic>
        <p:nvPicPr>
          <p:cNvPr id="10" name="Picture 9">
            <a:extLst>
              <a:ext uri="{FF2B5EF4-FFF2-40B4-BE49-F238E27FC236}">
                <a16:creationId xmlns="" xmlns:a16="http://schemas.microsoft.com/office/drawing/2014/main" id="{441150F5-797A-B548-9A63-80352A2F5F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8163" y="5849376"/>
            <a:ext cx="2614651" cy="237899"/>
          </a:xfrm>
          <a:prstGeom prst="rect">
            <a:avLst/>
          </a:prstGeom>
        </p:spPr>
      </p:pic>
    </p:spTree>
    <p:extLst>
      <p:ext uri="{BB962C8B-B14F-4D97-AF65-F5344CB8AC3E}">
        <p14:creationId xmlns:p14="http://schemas.microsoft.com/office/powerpoint/2010/main" val="145515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Design 3">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5A0CC7F8-DA27-574D-8A05-841B03A0CD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638" t="42423" r="11693" b="44780"/>
          <a:stretch/>
        </p:blipFill>
        <p:spPr>
          <a:xfrm>
            <a:off x="0" y="5796766"/>
            <a:ext cx="12192000" cy="1061234"/>
          </a:xfrm>
          <a:prstGeom prst="rect">
            <a:avLst/>
          </a:prstGeom>
        </p:spPr>
      </p:pic>
      <p:sp>
        <p:nvSpPr>
          <p:cNvPr id="6" name="Holder 2">
            <a:extLst>
              <a:ext uri="{FF2B5EF4-FFF2-40B4-BE49-F238E27FC236}">
                <a16:creationId xmlns="" xmlns:a16="http://schemas.microsoft.com/office/drawing/2014/main" id="{62436936-4B63-FC40-813D-733F5D77C348}"/>
              </a:ext>
            </a:extLst>
          </p:cNvPr>
          <p:cNvSpPr>
            <a:spLocks noGrp="1"/>
          </p:cNvSpPr>
          <p:nvPr>
            <p:ph type="title" hasCustomPrompt="1"/>
          </p:nvPr>
        </p:nvSpPr>
        <p:spPr>
          <a:xfrm>
            <a:off x="545255" y="477708"/>
            <a:ext cx="9422676" cy="492211"/>
          </a:xfrm>
          <a:prstGeom prst="rect">
            <a:avLst/>
          </a:prstGeom>
        </p:spPr>
        <p:txBody>
          <a:bodyPr lIns="0" tIns="0" rIns="0" bIns="0" anchor="t"/>
          <a:lstStyle>
            <a:lvl1pPr>
              <a:lnSpc>
                <a:spcPct val="100000"/>
              </a:lnSpc>
              <a:defRPr sz="2800" b="1" i="0">
                <a:solidFill>
                  <a:schemeClr val="tx1"/>
                </a:solidFill>
                <a:latin typeface="Arial"/>
                <a:cs typeface="Arial"/>
              </a:defRPr>
            </a:lvl1pPr>
          </a:lstStyle>
          <a:p>
            <a:r>
              <a:rPr lang="en-US" dirty="0"/>
              <a:t>Content slide: Title goes here 28pt bold</a:t>
            </a:r>
            <a:endParaRPr dirty="0"/>
          </a:p>
        </p:txBody>
      </p:sp>
      <p:sp>
        <p:nvSpPr>
          <p:cNvPr id="10" name="Text Placeholder 23">
            <a:extLst>
              <a:ext uri="{FF2B5EF4-FFF2-40B4-BE49-F238E27FC236}">
                <a16:creationId xmlns="" xmlns:a16="http://schemas.microsoft.com/office/drawing/2014/main" id="{E7410F0C-9B4F-C54A-ACAB-4DCD520A9889}"/>
              </a:ext>
            </a:extLst>
          </p:cNvPr>
          <p:cNvSpPr>
            <a:spLocks noGrp="1"/>
          </p:cNvSpPr>
          <p:nvPr>
            <p:ph type="body" sz="quarter" idx="13" hasCustomPrompt="1"/>
          </p:nvPr>
        </p:nvSpPr>
        <p:spPr>
          <a:xfrm>
            <a:off x="548618" y="1174293"/>
            <a:ext cx="9419313" cy="4251722"/>
          </a:xfrm>
          <a:prstGeom prst="rect">
            <a:avLst/>
          </a:prstGeo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tx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tx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tx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marL="0" marR="0" lvl="0" indent="0" algn="l" defTabSz="914377" eaLnBrk="1" fontAlgn="auto" latinLnBrk="0" hangingPunct="1">
              <a:lnSpc>
                <a:spcPct val="100000"/>
              </a:lnSpc>
              <a:spcBef>
                <a:spcPts val="0"/>
              </a:spcBef>
              <a:spcAft>
                <a:spcPts val="0"/>
              </a:spcAft>
              <a:buClrTx/>
              <a:buSzTx/>
              <a:buFont typeface=".AppleSystemUIFont"/>
              <a:buNone/>
              <a:tabLst/>
              <a:defRPr/>
            </a:pPr>
            <a:r>
              <a:rPr lang="en-US" sz="1800" dirty="0"/>
              <a:t>Subtext goes here 18pt regular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a:t>
            </a:r>
          </a:p>
          <a:p>
            <a:endParaRPr lang="en-US" sz="1800" dirty="0"/>
          </a:p>
          <a:p>
            <a:r>
              <a:rPr lang="en-US" sz="1800" dirty="0"/>
              <a:t>Bullet 18pt regular</a:t>
            </a:r>
          </a:p>
          <a:p>
            <a:pPr lvl="1"/>
            <a:r>
              <a:rPr lang="en-US" sz="1800" kern="1200" spc="50" dirty="0"/>
              <a:t> Bullet 18pt regular</a:t>
            </a:r>
          </a:p>
          <a:p>
            <a:pPr lvl="2"/>
            <a:r>
              <a:rPr lang="en-US" sz="1800" kern="1200" spc="50" dirty="0"/>
              <a:t>Bullet 18pt regular</a:t>
            </a:r>
          </a:p>
        </p:txBody>
      </p:sp>
      <p:pic>
        <p:nvPicPr>
          <p:cNvPr id="7" name="Picture 6">
            <a:extLst>
              <a:ext uri="{FF2B5EF4-FFF2-40B4-BE49-F238E27FC236}">
                <a16:creationId xmlns="" xmlns:a16="http://schemas.microsoft.com/office/drawing/2014/main" id="{57B46F1B-1E90-3647-8C7E-5070180E631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67931" y="5800007"/>
            <a:ext cx="1574800" cy="636178"/>
          </a:xfrm>
          <a:prstGeom prst="rect">
            <a:avLst/>
          </a:prstGeom>
        </p:spPr>
      </p:pic>
    </p:spTree>
    <p:extLst>
      <p:ext uri="{BB962C8B-B14F-4D97-AF65-F5344CB8AC3E}">
        <p14:creationId xmlns:p14="http://schemas.microsoft.com/office/powerpoint/2010/main" val="3931541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Design 4">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5556CD3D-8636-0347-B5C6-67898956EF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638" t="42423" r="11693" b="44780"/>
          <a:stretch/>
        </p:blipFill>
        <p:spPr>
          <a:xfrm>
            <a:off x="0" y="5796766"/>
            <a:ext cx="12192000" cy="1061234"/>
          </a:xfrm>
          <a:prstGeom prst="rect">
            <a:avLst/>
          </a:prstGeom>
        </p:spPr>
      </p:pic>
      <p:sp>
        <p:nvSpPr>
          <p:cNvPr id="5" name="Holder 2">
            <a:extLst>
              <a:ext uri="{FF2B5EF4-FFF2-40B4-BE49-F238E27FC236}">
                <a16:creationId xmlns="" xmlns:a16="http://schemas.microsoft.com/office/drawing/2014/main" id="{01D4CAA4-E996-924F-B791-A5BC263EAD55}"/>
              </a:ext>
            </a:extLst>
          </p:cNvPr>
          <p:cNvSpPr>
            <a:spLocks noGrp="1"/>
          </p:cNvSpPr>
          <p:nvPr>
            <p:ph type="title" hasCustomPrompt="1"/>
          </p:nvPr>
        </p:nvSpPr>
        <p:spPr>
          <a:xfrm>
            <a:off x="545255" y="477708"/>
            <a:ext cx="9422676" cy="492211"/>
          </a:xfrm>
          <a:prstGeom prst="rect">
            <a:avLst/>
          </a:prstGeom>
        </p:spPr>
        <p:txBody>
          <a:bodyPr lIns="0" tIns="0" rIns="0" bIns="0" anchor="t"/>
          <a:lstStyle>
            <a:lvl1pPr>
              <a:lnSpc>
                <a:spcPct val="100000"/>
              </a:lnSpc>
              <a:defRPr sz="2800" b="1" i="0">
                <a:solidFill>
                  <a:schemeClr val="tx1"/>
                </a:solidFill>
                <a:latin typeface="Arial"/>
                <a:cs typeface="Arial"/>
              </a:defRPr>
            </a:lvl1pPr>
          </a:lstStyle>
          <a:p>
            <a:r>
              <a:rPr lang="en-US" dirty="0"/>
              <a:t>Content slide: Title goes here 28pt bold</a:t>
            </a:r>
            <a:endParaRPr dirty="0"/>
          </a:p>
        </p:txBody>
      </p:sp>
      <p:sp>
        <p:nvSpPr>
          <p:cNvPr id="8" name="Text Placeholder 23">
            <a:extLst>
              <a:ext uri="{FF2B5EF4-FFF2-40B4-BE49-F238E27FC236}">
                <a16:creationId xmlns="" xmlns:a16="http://schemas.microsoft.com/office/drawing/2014/main" id="{F80C8F9A-0E8F-4346-A56C-96A0894C3BD0}"/>
              </a:ext>
            </a:extLst>
          </p:cNvPr>
          <p:cNvSpPr>
            <a:spLocks noGrp="1"/>
          </p:cNvSpPr>
          <p:nvPr>
            <p:ph type="body" sz="quarter" idx="13" hasCustomPrompt="1"/>
          </p:nvPr>
        </p:nvSpPr>
        <p:spPr>
          <a:xfrm>
            <a:off x="548618" y="1174293"/>
            <a:ext cx="9419313" cy="4251722"/>
          </a:xfrm>
          <a:prstGeom prst="rect">
            <a:avLst/>
          </a:prstGeo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tx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tx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tx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marL="0" marR="0" lvl="0" indent="0" algn="l" defTabSz="914377" eaLnBrk="1" fontAlgn="auto" latinLnBrk="0" hangingPunct="1">
              <a:lnSpc>
                <a:spcPct val="100000"/>
              </a:lnSpc>
              <a:spcBef>
                <a:spcPts val="0"/>
              </a:spcBef>
              <a:spcAft>
                <a:spcPts val="0"/>
              </a:spcAft>
              <a:buClrTx/>
              <a:buSzTx/>
              <a:buFont typeface=".AppleSystemUIFont"/>
              <a:buNone/>
              <a:tabLst/>
              <a:defRPr/>
            </a:pPr>
            <a:r>
              <a:rPr lang="en-US" sz="1800" dirty="0"/>
              <a:t>Subtext goes here 18pt regular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 Body copy goes here Body copy goes here Body copy goes here Body copy goes here Body goes here Body copy goes here</a:t>
            </a:r>
          </a:p>
          <a:p>
            <a:endParaRPr lang="en-US" sz="1800" dirty="0"/>
          </a:p>
          <a:p>
            <a:r>
              <a:rPr lang="en-US" sz="1800" dirty="0"/>
              <a:t>Bullet 18pt regular</a:t>
            </a:r>
          </a:p>
          <a:p>
            <a:pPr lvl="1"/>
            <a:r>
              <a:rPr lang="en-US" sz="1800" kern="1200" spc="50" dirty="0"/>
              <a:t> Bullet 18pt regular</a:t>
            </a:r>
          </a:p>
          <a:p>
            <a:pPr lvl="2"/>
            <a:r>
              <a:rPr lang="en-US" sz="1800" kern="1200" spc="50" dirty="0"/>
              <a:t>Bullet 18pt regular</a:t>
            </a:r>
          </a:p>
        </p:txBody>
      </p:sp>
    </p:spTree>
    <p:extLst>
      <p:ext uri="{BB962C8B-B14F-4D97-AF65-F5344CB8AC3E}">
        <p14:creationId xmlns:p14="http://schemas.microsoft.com/office/powerpoint/2010/main" val="3459360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FFFFFF"/>
              </a:solidFill>
            </a:endParaRPr>
          </a:p>
        </p:txBody>
      </p:sp>
    </p:spTree>
    <p:extLst>
      <p:ext uri="{BB962C8B-B14F-4D97-AF65-F5344CB8AC3E}">
        <p14:creationId xmlns:p14="http://schemas.microsoft.com/office/powerpoint/2010/main" val="112094123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Lst>
  <p:txStyles>
    <p:titleStyle>
      <a:lvl1pPr>
        <a:defRPr dirty="0">
          <a:solidFill>
            <a:schemeClr val="tx1"/>
          </a:solidFill>
          <a:latin typeface="+mj-lt"/>
          <a:ea typeface="+mj-ea"/>
          <a:cs typeface="+mj-cs"/>
        </a:defRPr>
      </a:lvl1pPr>
    </p:titleStyle>
    <p:bodyStyle>
      <a:lvl1pPr marL="0">
        <a:defRPr lang="en-US" sz="1500" b="1" dirty="0" smtClean="0">
          <a:solidFill>
            <a:schemeClr val="tx1"/>
          </a:solidFill>
          <a:latin typeface="Arial" charset="0"/>
          <a:ea typeface="Arial" charset="0"/>
          <a:cs typeface="Arial" charset="0"/>
        </a:defRPr>
      </a:lvl1pPr>
      <a:lvl2pPr marL="342891">
        <a:defRPr>
          <a:latin typeface="Arial" charset="0"/>
          <a:ea typeface="Arial" charset="0"/>
          <a:cs typeface="Arial" charset="0"/>
        </a:defRPr>
      </a:lvl2pPr>
      <a:lvl3pPr marL="685783">
        <a:defRPr>
          <a:latin typeface="Arial" charset="0"/>
          <a:ea typeface="Arial" charset="0"/>
          <a:cs typeface="Arial" charset="0"/>
        </a:defRPr>
      </a:lvl3pPr>
      <a:lvl4pPr marL="1028674">
        <a:defRPr>
          <a:latin typeface="Arial" charset="0"/>
          <a:ea typeface="Arial" charset="0"/>
          <a:cs typeface="Arial" charset="0"/>
        </a:defRPr>
      </a:lvl4pPr>
      <a:lvl5pPr marL="1371566">
        <a:defRPr>
          <a:latin typeface="+mn-lt"/>
          <a:ea typeface="+mn-ea"/>
          <a:cs typeface="+mn-cs"/>
        </a:defRPr>
      </a:lvl5pPr>
      <a:lvl6pPr marL="1714457">
        <a:defRPr>
          <a:latin typeface="+mn-lt"/>
          <a:ea typeface="+mn-ea"/>
          <a:cs typeface="+mn-cs"/>
        </a:defRPr>
      </a:lvl6pPr>
      <a:lvl7pPr marL="2057349">
        <a:defRPr>
          <a:latin typeface="+mn-lt"/>
          <a:ea typeface="+mn-ea"/>
          <a:cs typeface="+mn-cs"/>
        </a:defRPr>
      </a:lvl7pPr>
      <a:lvl8pPr marL="2400240">
        <a:defRPr>
          <a:latin typeface="+mn-lt"/>
          <a:ea typeface="+mn-ea"/>
          <a:cs typeface="+mn-cs"/>
        </a:defRPr>
      </a:lvl8pPr>
      <a:lvl9pPr marL="2743131">
        <a:defRPr>
          <a:latin typeface="+mn-lt"/>
          <a:ea typeface="+mn-ea"/>
          <a:cs typeface="+mn-cs"/>
        </a:defRPr>
      </a:lvl9pPr>
    </p:bodyStyle>
    <p:otherStyle>
      <a:lvl1pPr marL="0">
        <a:defRPr>
          <a:latin typeface="+mn-lt"/>
          <a:ea typeface="+mn-ea"/>
          <a:cs typeface="+mn-cs"/>
        </a:defRPr>
      </a:lvl1pPr>
      <a:lvl2pPr marL="342891">
        <a:defRPr>
          <a:latin typeface="+mn-lt"/>
          <a:ea typeface="+mn-ea"/>
          <a:cs typeface="+mn-cs"/>
        </a:defRPr>
      </a:lvl2pPr>
      <a:lvl3pPr marL="685783">
        <a:defRPr>
          <a:latin typeface="+mn-lt"/>
          <a:ea typeface="+mn-ea"/>
          <a:cs typeface="+mn-cs"/>
        </a:defRPr>
      </a:lvl3pPr>
      <a:lvl4pPr marL="1028674">
        <a:defRPr>
          <a:latin typeface="+mn-lt"/>
          <a:ea typeface="+mn-ea"/>
          <a:cs typeface="+mn-cs"/>
        </a:defRPr>
      </a:lvl4pPr>
      <a:lvl5pPr marL="1371566">
        <a:defRPr>
          <a:latin typeface="+mn-lt"/>
          <a:ea typeface="+mn-ea"/>
          <a:cs typeface="+mn-cs"/>
        </a:defRPr>
      </a:lvl5pPr>
      <a:lvl6pPr marL="1714457">
        <a:defRPr>
          <a:latin typeface="+mn-lt"/>
          <a:ea typeface="+mn-ea"/>
          <a:cs typeface="+mn-cs"/>
        </a:defRPr>
      </a:lvl6pPr>
      <a:lvl7pPr marL="2057349">
        <a:defRPr>
          <a:latin typeface="+mn-lt"/>
          <a:ea typeface="+mn-ea"/>
          <a:cs typeface="+mn-cs"/>
        </a:defRPr>
      </a:lvl7pPr>
      <a:lvl8pPr marL="2400240">
        <a:defRPr>
          <a:latin typeface="+mn-lt"/>
          <a:ea typeface="+mn-ea"/>
          <a:cs typeface="+mn-cs"/>
        </a:defRPr>
      </a:lvl8pPr>
      <a:lvl9pPr marL="274313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www.vldb.org/pvldb/vol9/p1377-scotti.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bloomberg.github.io/comdb2/install.html"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bloomberg.github.io/comdb2" TargetMode="External"/><Relationship Id="rId2" Type="http://schemas.openxmlformats.org/officeDocument/2006/relationships/hyperlink" Target="https://github.com/bloomberg/comdb2" TargetMode="External"/><Relationship Id="rId1" Type="http://schemas.openxmlformats.org/officeDocument/2006/relationships/slideLayout" Target="../slideLayouts/slideLayout6.xml"/><Relationship Id="rId4" Type="http://schemas.openxmlformats.org/officeDocument/2006/relationships/hyperlink" Target="http://www.vldb.org/pvldb/vol9/p1377-scotti.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A8E7E5AF-EAEE-2247-BDCD-CC74910C369D}"/>
              </a:ext>
            </a:extLst>
          </p:cNvPr>
          <p:cNvSpPr>
            <a:spLocks noGrp="1"/>
          </p:cNvSpPr>
          <p:nvPr>
            <p:ph type="title"/>
          </p:nvPr>
        </p:nvSpPr>
        <p:spPr>
          <a:xfrm>
            <a:off x="538784" y="378337"/>
            <a:ext cx="9212045" cy="2640909"/>
          </a:xfrm>
        </p:spPr>
        <p:txBody>
          <a:bodyPr/>
          <a:lstStyle/>
          <a:p>
            <a:r>
              <a:rPr lang="en-US" altLang="en-US" dirty="0" smtClean="0"/>
              <a:t>Comdb2</a:t>
            </a:r>
            <a:r>
              <a:rPr lang="en-US" altLang="en-US" dirty="0"/>
              <a:t>: Bloomberg’s Highly Available Relational Database System</a:t>
            </a:r>
            <a:br>
              <a:rPr lang="en-US" altLang="en-US" dirty="0"/>
            </a:br>
            <a:r>
              <a:rPr lang="en-US" altLang="en-US" dirty="0"/>
              <a:t/>
            </a:r>
            <a:br>
              <a:rPr lang="en-US" altLang="en-US" dirty="0"/>
            </a:br>
            <a:r>
              <a:rPr lang="en-US" altLang="en-US" dirty="0"/>
              <a:t/>
            </a:r>
            <a:br>
              <a:rPr lang="en-US" altLang="en-US" dirty="0"/>
            </a:br>
            <a:r>
              <a:rPr lang="en-US" altLang="en-US" dirty="0"/>
              <a:t/>
            </a:r>
            <a:br>
              <a:rPr lang="en-US" altLang="en-US" dirty="0"/>
            </a:br>
            <a:endParaRPr lang="en-US" dirty="0"/>
          </a:p>
        </p:txBody>
      </p:sp>
      <p:sp>
        <p:nvSpPr>
          <p:cNvPr id="5" name="Text Placeholder 4">
            <a:extLst>
              <a:ext uri="{FF2B5EF4-FFF2-40B4-BE49-F238E27FC236}">
                <a16:creationId xmlns="" xmlns:a16="http://schemas.microsoft.com/office/drawing/2014/main" id="{ED78DBD1-7F78-9644-A726-81F7967ACB4C}"/>
              </a:ext>
            </a:extLst>
          </p:cNvPr>
          <p:cNvSpPr>
            <a:spLocks noGrp="1"/>
          </p:cNvSpPr>
          <p:nvPr>
            <p:ph type="body" sz="quarter" idx="13"/>
          </p:nvPr>
        </p:nvSpPr>
        <p:spPr>
          <a:xfrm>
            <a:off x="538784" y="3222444"/>
            <a:ext cx="6179033" cy="1939759"/>
          </a:xfrm>
          <a:solidFill>
            <a:schemeClr val="bg1">
              <a:alpha val="50000"/>
            </a:schemeClr>
          </a:solidFill>
        </p:spPr>
        <p:txBody>
          <a:bodyPr/>
          <a:lstStyle/>
          <a:p>
            <a:r>
              <a:rPr lang="en-US" altLang="en-US" dirty="0"/>
              <a:t>25th Annual Tcl/Tk Conference</a:t>
            </a:r>
          </a:p>
          <a:p>
            <a:r>
              <a:rPr lang="en-US" altLang="en-US" dirty="0" smtClean="0"/>
              <a:t>October 17, 2018</a:t>
            </a:r>
          </a:p>
          <a:p>
            <a:endParaRPr lang="en-US" altLang="en-US" dirty="0" smtClean="0"/>
          </a:p>
          <a:p>
            <a:r>
              <a:rPr lang="en-US" altLang="en-US" dirty="0" smtClean="0"/>
              <a:t>Joe Mistachkin</a:t>
            </a:r>
          </a:p>
          <a:p>
            <a:r>
              <a:rPr lang="en-US" altLang="en-US" smtClean="0"/>
              <a:t>Senior Software </a:t>
            </a:r>
            <a:r>
              <a:rPr lang="en-US" altLang="en-US" dirty="0" smtClean="0"/>
              <a:t>Engineer</a:t>
            </a:r>
            <a:endParaRPr lang="en-US" altLang="en-US" dirty="0"/>
          </a:p>
        </p:txBody>
      </p:sp>
    </p:spTree>
    <p:extLst>
      <p:ext uri="{BB962C8B-B14F-4D97-AF65-F5344CB8AC3E}">
        <p14:creationId xmlns:p14="http://schemas.microsoft.com/office/powerpoint/2010/main" val="1198611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6E68465-2888-704B-A12B-22D555E39B5D}"/>
              </a:ext>
            </a:extLst>
          </p:cNvPr>
          <p:cNvSpPr>
            <a:spLocks noGrp="1"/>
          </p:cNvSpPr>
          <p:nvPr>
            <p:ph type="title"/>
          </p:nvPr>
        </p:nvSpPr>
        <p:spPr/>
        <p:txBody>
          <a:bodyPr/>
          <a:lstStyle/>
          <a:p>
            <a:r>
              <a:rPr lang="en-US" altLang="en-US" dirty="0"/>
              <a:t>What is Comdb2?</a:t>
            </a:r>
            <a:endParaRPr lang="en-US" dirty="0"/>
          </a:p>
        </p:txBody>
      </p:sp>
      <p:sp>
        <p:nvSpPr>
          <p:cNvPr id="6" name="Text Placeholder 23">
            <a:extLst>
              <a:ext uri="{FF2B5EF4-FFF2-40B4-BE49-F238E27FC236}">
                <a16:creationId xmlns="" xmlns:a16="http://schemas.microsoft.com/office/drawing/2014/main" id="{23DBB6DF-DB68-9C4A-8181-70DB71B4FDA9}"/>
              </a:ext>
            </a:extLst>
          </p:cNvPr>
          <p:cNvSpPr>
            <a:spLocks noGrp="1"/>
          </p:cNvSpPr>
          <p:nvPr>
            <p:ph type="body" sz="quarter" idx="13"/>
          </p:nvPr>
        </p:nvSpPr>
        <p:spPr>
          <a:xfrm>
            <a:off x="548618" y="1174293"/>
            <a:ext cx="9419313" cy="4251722"/>
          </a:xfr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a:solidFill>
                  <a:schemeClr val="tx1"/>
                </a:solidFill>
              </a:rPr>
              <a:t>Comdb2 is a clustered relational database management system that uses optimistic concurrency control techniques.</a:t>
            </a:r>
          </a:p>
          <a:p>
            <a:endParaRPr lang="en-US" altLang="en-US" sz="2800" dirty="0">
              <a:solidFill>
                <a:schemeClr val="tx1"/>
              </a:solidFill>
            </a:endParaRPr>
          </a:p>
          <a:p>
            <a:r>
              <a:rPr lang="en-US" altLang="en-US" sz="2800" dirty="0">
                <a:solidFill>
                  <a:schemeClr val="tx1"/>
                </a:solidFill>
              </a:rPr>
              <a:t>Comdb2 offers full transactional support, a standard relational model, and the expressivity of </a:t>
            </a:r>
            <a:r>
              <a:rPr lang="en-US" altLang="en-US" sz="2800" dirty="0" smtClean="0">
                <a:solidFill>
                  <a:schemeClr val="tx1"/>
                </a:solidFill>
              </a:rPr>
              <a:t>SQL</a:t>
            </a:r>
            <a:r>
              <a:rPr lang="en-US" altLang="en-US" sz="2800" dirty="0">
                <a:solidFill>
                  <a:schemeClr val="tx1"/>
                </a:solidFill>
              </a:rPr>
              <a:t>.</a:t>
            </a:r>
            <a:endParaRPr lang="en-US" altLang="en-US" sz="1200" dirty="0">
              <a:solidFill>
                <a:schemeClr val="tx1"/>
              </a:solidFill>
            </a:endParaRPr>
          </a:p>
        </p:txBody>
      </p:sp>
    </p:spTree>
    <p:extLst>
      <p:ext uri="{BB962C8B-B14F-4D97-AF65-F5344CB8AC3E}">
        <p14:creationId xmlns:p14="http://schemas.microsoft.com/office/powerpoint/2010/main" val="38180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7693A324-AAFF-204F-98BD-A4D78471A1D4}"/>
              </a:ext>
            </a:extLst>
          </p:cNvPr>
          <p:cNvSpPr>
            <a:spLocks noGrp="1"/>
          </p:cNvSpPr>
          <p:nvPr>
            <p:ph type="title"/>
          </p:nvPr>
        </p:nvSpPr>
        <p:spPr/>
        <p:txBody>
          <a:bodyPr/>
          <a:lstStyle/>
          <a:p>
            <a:r>
              <a:rPr lang="en-US" altLang="en-US" dirty="0"/>
              <a:t>Some Notable Features</a:t>
            </a:r>
            <a:endParaRPr lang="en-US" dirty="0"/>
          </a:p>
        </p:txBody>
      </p:sp>
      <p:sp>
        <p:nvSpPr>
          <p:cNvPr id="5" name="Text Placeholder 23">
            <a:extLst>
              <a:ext uri="{FF2B5EF4-FFF2-40B4-BE49-F238E27FC236}">
                <a16:creationId xmlns="" xmlns:a16="http://schemas.microsoft.com/office/drawing/2014/main" id="{53AE6CF8-65C9-474F-A62C-F92EDB2687F8}"/>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a:lnSpc>
                <a:spcPct val="90000"/>
              </a:lnSpc>
            </a:pPr>
            <a:r>
              <a:rPr lang="en-US" altLang="en-US" sz="2800" dirty="0">
                <a:solidFill>
                  <a:schemeClr val="tx1"/>
                </a:solidFill>
              </a:rPr>
              <a:t>Provides multiple isolation levels, including snapshot and serializable isolation.</a:t>
            </a:r>
          </a:p>
          <a:p>
            <a:pPr>
              <a:lnSpc>
                <a:spcPct val="90000"/>
              </a:lnSpc>
            </a:pPr>
            <a:endParaRPr lang="en-US" altLang="en-US" sz="2800" dirty="0">
              <a:solidFill>
                <a:schemeClr val="tx1"/>
              </a:solidFill>
            </a:endParaRPr>
          </a:p>
          <a:p>
            <a:pPr>
              <a:lnSpc>
                <a:spcPct val="90000"/>
              </a:lnSpc>
            </a:pPr>
            <a:r>
              <a:rPr lang="en-US" altLang="en-US" sz="2800" dirty="0">
                <a:solidFill>
                  <a:schemeClr val="tx1"/>
                </a:solidFill>
              </a:rPr>
              <a:t>Read/Write transactions run on any node, with the client library transparently negotiating connections to lowest cost (latency) node which is available.</a:t>
            </a:r>
          </a:p>
          <a:p>
            <a:pPr>
              <a:lnSpc>
                <a:spcPct val="90000"/>
              </a:lnSpc>
            </a:pPr>
            <a:endParaRPr lang="en-US" altLang="en-US" sz="2800" dirty="0">
              <a:solidFill>
                <a:schemeClr val="tx1"/>
              </a:solidFill>
            </a:endParaRPr>
          </a:p>
          <a:p>
            <a:pPr>
              <a:lnSpc>
                <a:spcPct val="90000"/>
              </a:lnSpc>
            </a:pPr>
            <a:r>
              <a:rPr lang="en-US" altLang="en-US" sz="2800" dirty="0">
                <a:solidFill>
                  <a:schemeClr val="tx1"/>
                </a:solidFill>
              </a:rPr>
              <a:t>The client library provides transparent reconnect and resume.</a:t>
            </a:r>
          </a:p>
          <a:p>
            <a:pPr marL="0" marR="0" lvl="0" indent="0" algn="l" defTabSz="914377" eaLnBrk="1" fontAlgn="auto" latinLnBrk="0" hangingPunct="1">
              <a:lnSpc>
                <a:spcPct val="100000"/>
              </a:lnSpc>
              <a:spcBef>
                <a:spcPts val="0"/>
              </a:spcBef>
              <a:spcAft>
                <a:spcPts val="0"/>
              </a:spcAft>
              <a:buClrTx/>
              <a:buSzTx/>
              <a:buFont typeface=".AppleSystemUIFont"/>
              <a:buNone/>
              <a:tabLst/>
              <a:defRPr/>
            </a:pPr>
            <a:endParaRPr lang="en-US" sz="2400" kern="1200" spc="50" dirty="0">
              <a:solidFill>
                <a:schemeClr val="tx1"/>
              </a:solidFill>
            </a:endParaRPr>
          </a:p>
        </p:txBody>
      </p:sp>
    </p:spTree>
    <p:extLst>
      <p:ext uri="{BB962C8B-B14F-4D97-AF65-F5344CB8AC3E}">
        <p14:creationId xmlns:p14="http://schemas.microsoft.com/office/powerpoint/2010/main" val="339304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BBE774E2-C692-9846-86BC-AE1EBC6709BD}"/>
              </a:ext>
            </a:extLst>
          </p:cNvPr>
          <p:cNvSpPr>
            <a:spLocks noGrp="1"/>
          </p:cNvSpPr>
          <p:nvPr>
            <p:ph type="title"/>
          </p:nvPr>
        </p:nvSpPr>
        <p:spPr/>
        <p:txBody>
          <a:bodyPr/>
          <a:lstStyle/>
          <a:p>
            <a:r>
              <a:rPr lang="en-US" altLang="en-US" dirty="0"/>
              <a:t>Anything else?</a:t>
            </a:r>
            <a:endParaRPr lang="en-US" dirty="0"/>
          </a:p>
        </p:txBody>
      </p:sp>
      <p:sp>
        <p:nvSpPr>
          <p:cNvPr id="4" name="Text Placeholder 23">
            <a:extLst>
              <a:ext uri="{FF2B5EF4-FFF2-40B4-BE49-F238E27FC236}">
                <a16:creationId xmlns="" xmlns:a16="http://schemas.microsoft.com/office/drawing/2014/main" id="{FB549B0A-4969-5E4D-BBF4-8809DC2C9537}"/>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a:solidFill>
                  <a:schemeClr val="tx1"/>
                </a:solidFill>
              </a:rPr>
              <a:t>Stored procedures via a dialect of Lua.</a:t>
            </a:r>
          </a:p>
          <a:p>
            <a:endParaRPr lang="en-US" altLang="en-US" sz="2800" dirty="0">
              <a:solidFill>
                <a:schemeClr val="tx1"/>
              </a:solidFill>
            </a:endParaRPr>
          </a:p>
          <a:p>
            <a:r>
              <a:rPr lang="en-US" altLang="en-US" sz="2800" dirty="0">
                <a:solidFill>
                  <a:schemeClr val="tx1"/>
                </a:solidFill>
              </a:rPr>
              <a:t>Built using a variety of (heavily customized) open source technologies, including but not limited to:</a:t>
            </a:r>
          </a:p>
          <a:p>
            <a:pPr lvl="1"/>
            <a:r>
              <a:rPr lang="en-US" altLang="en-US" sz="2400" dirty="0" smtClean="0">
                <a:solidFill>
                  <a:schemeClr val="tx1"/>
                </a:solidFill>
              </a:rPr>
              <a:t>SQLite</a:t>
            </a:r>
            <a:endParaRPr lang="en-US" altLang="en-US" sz="2400" dirty="0">
              <a:solidFill>
                <a:schemeClr val="tx1"/>
              </a:solidFill>
            </a:endParaRPr>
          </a:p>
          <a:p>
            <a:pPr lvl="1"/>
            <a:r>
              <a:rPr lang="en-US" altLang="en-US" sz="2400" dirty="0" smtClean="0">
                <a:solidFill>
                  <a:schemeClr val="tx1"/>
                </a:solidFill>
              </a:rPr>
              <a:t>BerkeleyDB</a:t>
            </a:r>
            <a:endParaRPr lang="en-US" altLang="en-US" sz="2400" dirty="0">
              <a:solidFill>
                <a:schemeClr val="tx1"/>
              </a:solidFill>
            </a:endParaRPr>
          </a:p>
        </p:txBody>
      </p:sp>
    </p:spTree>
    <p:extLst>
      <p:ext uri="{BB962C8B-B14F-4D97-AF65-F5344CB8AC3E}">
        <p14:creationId xmlns:p14="http://schemas.microsoft.com/office/powerpoint/2010/main" val="2194400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Anything else?</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smtClean="0">
                <a:solidFill>
                  <a:schemeClr val="tx1"/>
                </a:solidFill>
              </a:rPr>
              <a:t>Far </a:t>
            </a:r>
            <a:r>
              <a:rPr lang="en-US" altLang="en-US" sz="2800" dirty="0">
                <a:solidFill>
                  <a:schemeClr val="tx1"/>
                </a:solidFill>
              </a:rPr>
              <a:t>more detailed information can be found in the VLDB 2016 paper, available here:</a:t>
            </a:r>
          </a:p>
          <a:p>
            <a:endParaRPr lang="en-US" altLang="en-US" sz="2800" dirty="0">
              <a:solidFill>
                <a:schemeClr val="tx1"/>
              </a:solidFill>
            </a:endParaRPr>
          </a:p>
          <a:p>
            <a:pPr marL="288925" lvl="1" indent="0">
              <a:buNone/>
            </a:pPr>
            <a:r>
              <a:rPr lang="en-US" altLang="en-US" sz="2800" dirty="0">
                <a:solidFill>
                  <a:schemeClr val="tx1"/>
                </a:solidFill>
                <a:hlinkClick r:id="rId2"/>
              </a:rPr>
              <a:t>http://</a:t>
            </a:r>
            <a:r>
              <a:rPr lang="en-US" altLang="en-US" sz="2800" dirty="0" smtClean="0">
                <a:solidFill>
                  <a:schemeClr val="tx1"/>
                </a:solidFill>
                <a:hlinkClick r:id="rId2"/>
              </a:rPr>
              <a:t>www.vldb.org/pvldb/vol9/p1377-scotti.pdf</a:t>
            </a:r>
            <a:endParaRPr lang="en-US" altLang="en-US" sz="2800" dirty="0">
              <a:solidFill>
                <a:schemeClr val="tx1"/>
              </a:solidFill>
            </a:endParaRPr>
          </a:p>
        </p:txBody>
      </p:sp>
    </p:spTree>
    <p:extLst>
      <p:ext uri="{BB962C8B-B14F-4D97-AF65-F5344CB8AC3E}">
        <p14:creationId xmlns:p14="http://schemas.microsoft.com/office/powerpoint/2010/main" val="2782866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What about Tcl?</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a:solidFill>
                  <a:schemeClr val="tx1"/>
                </a:solidFill>
              </a:rPr>
              <a:t>Tcl bindings are (now) included.</a:t>
            </a:r>
          </a:p>
          <a:p>
            <a:endParaRPr lang="en-US" altLang="en-US" sz="2800" dirty="0">
              <a:solidFill>
                <a:schemeClr val="tx1"/>
              </a:solidFill>
            </a:endParaRPr>
          </a:p>
          <a:p>
            <a:r>
              <a:rPr lang="en-US" altLang="en-US" sz="2800" dirty="0">
                <a:solidFill>
                  <a:schemeClr val="tx1"/>
                </a:solidFill>
              </a:rPr>
              <a:t>One command will be added to the interpreter, named [cdb2].</a:t>
            </a:r>
          </a:p>
          <a:p>
            <a:endParaRPr lang="en-US" altLang="en-US" sz="2800" dirty="0">
              <a:solidFill>
                <a:schemeClr val="tx1"/>
              </a:solidFill>
            </a:endParaRPr>
          </a:p>
          <a:p>
            <a:r>
              <a:rPr lang="en-US" altLang="en-US" sz="2800" dirty="0">
                <a:solidFill>
                  <a:schemeClr val="tx1"/>
                </a:solidFill>
              </a:rPr>
              <a:t>The [cdb2] command has approximately 20 sub-commands</a:t>
            </a:r>
            <a:r>
              <a:rPr lang="en-US" altLang="en-US" sz="2800" dirty="0" smtClean="0">
                <a:solidFill>
                  <a:schemeClr val="tx1"/>
                </a:solidFill>
              </a:rPr>
              <a:t>.</a:t>
            </a:r>
            <a:endParaRPr lang="en-US" altLang="en-US" sz="2800" dirty="0">
              <a:solidFill>
                <a:schemeClr val="tx1"/>
              </a:solidFill>
            </a:endParaRPr>
          </a:p>
        </p:txBody>
      </p:sp>
    </p:spTree>
    <p:extLst>
      <p:ext uri="{BB962C8B-B14F-4D97-AF65-F5344CB8AC3E}">
        <p14:creationId xmlns:p14="http://schemas.microsoft.com/office/powerpoint/2010/main" val="4091464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Server Installation</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smtClean="0">
                <a:solidFill>
                  <a:schemeClr val="tx1"/>
                </a:solidFill>
              </a:rPr>
              <a:t>The </a:t>
            </a:r>
            <a:r>
              <a:rPr lang="en-US" altLang="en-US" sz="2800" dirty="0">
                <a:solidFill>
                  <a:schemeClr val="tx1"/>
                </a:solidFill>
              </a:rPr>
              <a:t>server can be installed using the instructions at:</a:t>
            </a:r>
          </a:p>
          <a:p>
            <a:pPr marL="288925" lvl="1" indent="0">
              <a:buNone/>
            </a:pPr>
            <a:r>
              <a:rPr lang="en-US" altLang="en-US" sz="2800" dirty="0" smtClean="0">
                <a:solidFill>
                  <a:schemeClr val="tx1"/>
                </a:solidFill>
                <a:hlinkClick r:id="rId2"/>
              </a:rPr>
              <a:t>https</a:t>
            </a:r>
            <a:r>
              <a:rPr lang="en-US" altLang="en-US" sz="2800" dirty="0">
                <a:solidFill>
                  <a:schemeClr val="tx1"/>
                </a:solidFill>
                <a:hlinkClick r:id="rId2"/>
              </a:rPr>
              <a:t>://bloomberg.github.io/comdb2/install.html</a:t>
            </a:r>
            <a:endParaRPr lang="en-US" altLang="en-US" sz="2800" dirty="0">
              <a:solidFill>
                <a:schemeClr val="tx1"/>
              </a:solidFill>
            </a:endParaRPr>
          </a:p>
          <a:p>
            <a:pPr lvl="1"/>
            <a:endParaRPr lang="en-US" altLang="en-US" sz="2800" dirty="0">
              <a:solidFill>
                <a:schemeClr val="tx1"/>
              </a:solidFill>
            </a:endParaRPr>
          </a:p>
          <a:p>
            <a:r>
              <a:rPr lang="en-US" altLang="en-US" sz="3200" dirty="0">
                <a:solidFill>
                  <a:schemeClr val="tx1"/>
                </a:solidFill>
              </a:rPr>
              <a:t>The examples that follow assume the initial test database is named “myDb</a:t>
            </a:r>
            <a:r>
              <a:rPr lang="en-US" altLang="en-US" sz="3200" dirty="0" smtClean="0">
                <a:solidFill>
                  <a:schemeClr val="tx1"/>
                </a:solidFill>
              </a:rPr>
              <a:t>”.</a:t>
            </a:r>
            <a:endParaRPr lang="en-US" altLang="en-US" sz="2800" dirty="0">
              <a:solidFill>
                <a:schemeClr val="tx1"/>
              </a:solidFill>
            </a:endParaRPr>
          </a:p>
          <a:p>
            <a:pPr marL="0" marR="0" lvl="0" indent="0" algn="l" defTabSz="914377" eaLnBrk="1" fontAlgn="auto" latinLnBrk="0" hangingPunct="1">
              <a:lnSpc>
                <a:spcPct val="100000"/>
              </a:lnSpc>
              <a:spcBef>
                <a:spcPts val="0"/>
              </a:spcBef>
              <a:spcAft>
                <a:spcPts val="0"/>
              </a:spcAft>
              <a:buClrTx/>
              <a:buSzTx/>
              <a:buFont typeface=".AppleSystemUIFont"/>
              <a:buNone/>
              <a:tabLst/>
              <a:defRPr/>
            </a:pPr>
            <a:endParaRPr lang="en-US" sz="1600" kern="1200" spc="50" dirty="0">
              <a:solidFill>
                <a:schemeClr val="tx1"/>
              </a:solidFill>
            </a:endParaRPr>
          </a:p>
        </p:txBody>
      </p:sp>
    </p:spTree>
    <p:extLst>
      <p:ext uri="{BB962C8B-B14F-4D97-AF65-F5344CB8AC3E}">
        <p14:creationId xmlns:p14="http://schemas.microsoft.com/office/powerpoint/2010/main" val="391050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Bindings Example #1</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a:lnSpc>
                <a:spcPct val="90000"/>
              </a:lnSpc>
              <a:buFontTx/>
              <a:buNone/>
            </a:pPr>
            <a:r>
              <a:rPr lang="en-US" altLang="en-US" sz="2800" dirty="0">
                <a:solidFill>
                  <a:schemeClr val="tx1"/>
                </a:solidFill>
                <a:latin typeface="Courier New" pitchFamily="49" charset="0"/>
              </a:rPr>
              <a:t># load the bindings...</a:t>
            </a:r>
          </a:p>
          <a:p>
            <a:pPr>
              <a:lnSpc>
                <a:spcPct val="90000"/>
              </a:lnSpc>
              <a:buFontTx/>
              <a:buNone/>
            </a:pPr>
            <a:r>
              <a:rPr lang="en-US" altLang="en-US" sz="2800" dirty="0">
                <a:solidFill>
                  <a:schemeClr val="tx1"/>
                </a:solidFill>
                <a:latin typeface="Courier New" pitchFamily="49" charset="0"/>
              </a:rPr>
              <a:t>package require tclcdb2</a:t>
            </a:r>
          </a:p>
          <a:p>
            <a:pPr>
              <a:lnSpc>
                <a:spcPct val="90000"/>
              </a:lnSpc>
              <a:buFontTx/>
              <a:buNone/>
            </a:pPr>
            <a:r>
              <a:rPr lang="en-US" altLang="en-US" sz="2800" dirty="0">
                <a:solidFill>
                  <a:schemeClr val="tx1"/>
                </a:solidFill>
                <a:latin typeface="Courier New" pitchFamily="49" charset="0"/>
              </a:rPr>
              <a:t># open database “myDb”...</a:t>
            </a:r>
          </a:p>
          <a:p>
            <a:pPr>
              <a:lnSpc>
                <a:spcPct val="90000"/>
              </a:lnSpc>
              <a:buFontTx/>
              <a:buNone/>
            </a:pPr>
            <a:r>
              <a:rPr lang="en-US" altLang="en-US" sz="2800" dirty="0">
                <a:solidFill>
                  <a:schemeClr val="tx1"/>
                </a:solidFill>
                <a:latin typeface="Courier New" pitchFamily="49" charset="0"/>
              </a:rPr>
              <a:t>set db [cdb2 open myDb local]</a:t>
            </a:r>
          </a:p>
          <a:p>
            <a:pPr>
              <a:lnSpc>
                <a:spcPct val="90000"/>
              </a:lnSpc>
              <a:buFontTx/>
              <a:buNone/>
            </a:pPr>
            <a:r>
              <a:rPr lang="en-US" altLang="en-US" sz="2800" dirty="0">
                <a:solidFill>
                  <a:schemeClr val="tx1"/>
                </a:solidFill>
                <a:latin typeface="Courier New" pitchFamily="49" charset="0"/>
              </a:rPr>
              <a:t># perform a query...</a:t>
            </a:r>
          </a:p>
          <a:p>
            <a:pPr>
              <a:lnSpc>
                <a:spcPct val="90000"/>
              </a:lnSpc>
              <a:buFontTx/>
              <a:buNone/>
            </a:pPr>
            <a:r>
              <a:rPr lang="en-US" altLang="en-US" sz="2800" dirty="0">
                <a:solidFill>
                  <a:schemeClr val="tx1"/>
                </a:solidFill>
                <a:latin typeface="Courier New" pitchFamily="49" charset="0"/>
              </a:rPr>
              <a:t>cdb2 run $db "SELECT now();"</a:t>
            </a:r>
          </a:p>
          <a:p>
            <a:pPr>
              <a:lnSpc>
                <a:spcPct val="90000"/>
              </a:lnSpc>
              <a:buFontTx/>
              <a:buNone/>
            </a:pPr>
            <a:r>
              <a:rPr lang="en-US" altLang="en-US" sz="2800" dirty="0">
                <a:solidFill>
                  <a:schemeClr val="tx1"/>
                </a:solidFill>
                <a:latin typeface="Courier New" pitchFamily="49" charset="0"/>
              </a:rPr>
              <a:t># close database...</a:t>
            </a:r>
          </a:p>
          <a:p>
            <a:pPr>
              <a:lnSpc>
                <a:spcPct val="90000"/>
              </a:lnSpc>
              <a:buFontTx/>
              <a:buNone/>
            </a:pPr>
            <a:r>
              <a:rPr lang="en-US" altLang="en-US" sz="2800" dirty="0">
                <a:solidFill>
                  <a:schemeClr val="tx1"/>
                </a:solidFill>
                <a:latin typeface="Courier New" pitchFamily="49" charset="0"/>
              </a:rPr>
              <a:t>cdb2 close $db</a:t>
            </a:r>
          </a:p>
          <a:p>
            <a:pPr marL="0" marR="0" lvl="0" indent="0" algn="l" defTabSz="914377" eaLnBrk="1" fontAlgn="auto" latinLnBrk="0" hangingPunct="1">
              <a:lnSpc>
                <a:spcPct val="100000"/>
              </a:lnSpc>
              <a:spcBef>
                <a:spcPts val="0"/>
              </a:spcBef>
              <a:spcAft>
                <a:spcPts val="0"/>
              </a:spcAft>
              <a:buClrTx/>
              <a:buSzTx/>
              <a:buFont typeface=".AppleSystemUIFont"/>
              <a:buNone/>
              <a:tabLst/>
              <a:defRPr/>
            </a:pPr>
            <a:endParaRPr lang="en-US" sz="2400" kern="1200" spc="50" dirty="0">
              <a:solidFill>
                <a:schemeClr val="tx1"/>
              </a:solidFill>
            </a:endParaRPr>
          </a:p>
        </p:txBody>
      </p:sp>
    </p:spTree>
    <p:extLst>
      <p:ext uri="{BB962C8B-B14F-4D97-AF65-F5344CB8AC3E}">
        <p14:creationId xmlns:p14="http://schemas.microsoft.com/office/powerpoint/2010/main" val="1292274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Bindings Example #2, part 1</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a:buFontTx/>
              <a:buNone/>
            </a:pPr>
            <a:r>
              <a:rPr lang="en-US" altLang="en-US" sz="2800" dirty="0" smtClean="0">
                <a:solidFill>
                  <a:schemeClr val="tx1"/>
                </a:solidFill>
                <a:latin typeface="Courier New" pitchFamily="49" charset="0"/>
              </a:rPr>
              <a:t>cdb2 </a:t>
            </a:r>
            <a:r>
              <a:rPr lang="en-US" altLang="en-US" sz="2800" dirty="0">
                <a:solidFill>
                  <a:schemeClr val="tx1"/>
                </a:solidFill>
                <a:latin typeface="Courier New" pitchFamily="49" charset="0"/>
              </a:rPr>
              <a:t>unbind $db</a:t>
            </a:r>
          </a:p>
          <a:p>
            <a:pPr>
              <a:buFontTx/>
              <a:buNone/>
            </a:pPr>
            <a:endParaRPr lang="en-US" altLang="en-US" sz="2800" dirty="0">
              <a:solidFill>
                <a:schemeClr val="tx1"/>
              </a:solidFill>
              <a:latin typeface="Courier New" pitchFamily="49" charset="0"/>
            </a:endParaRPr>
          </a:p>
          <a:p>
            <a:pPr>
              <a:buFontTx/>
              <a:buNone/>
            </a:pPr>
            <a:r>
              <a:rPr lang="en-US" altLang="en-US" sz="2800" dirty="0">
                <a:solidFill>
                  <a:schemeClr val="tx1"/>
                </a:solidFill>
                <a:latin typeface="Courier New" pitchFamily="49" charset="0"/>
              </a:rPr>
              <a:t>cdb2 bind $db 1 cstring two</a:t>
            </a:r>
          </a:p>
          <a:p>
            <a:pPr>
              <a:buFontTx/>
              <a:buNone/>
            </a:pPr>
            <a:endParaRPr lang="en-US" altLang="en-US" sz="2800" dirty="0">
              <a:solidFill>
                <a:schemeClr val="tx1"/>
              </a:solidFill>
              <a:latin typeface="Courier New" pitchFamily="49" charset="0"/>
            </a:endParaRPr>
          </a:p>
          <a:p>
            <a:pPr>
              <a:buFontTx/>
              <a:buNone/>
            </a:pPr>
            <a:r>
              <a:rPr lang="en-US" altLang="en-US" sz="2800" dirty="0">
                <a:solidFill>
                  <a:schemeClr val="tx1"/>
                </a:solidFill>
                <a:latin typeface="Courier New" pitchFamily="49" charset="0"/>
              </a:rPr>
              <a:t>cdb2 run $db \</a:t>
            </a:r>
          </a:p>
          <a:p>
            <a:pPr>
              <a:buFontTx/>
              <a:buNone/>
            </a:pPr>
            <a:r>
              <a:rPr lang="en-US" altLang="en-US" sz="2800" dirty="0">
                <a:solidFill>
                  <a:schemeClr val="tx1"/>
                </a:solidFill>
                <a:latin typeface="Courier New" pitchFamily="49" charset="0"/>
              </a:rPr>
              <a:t>    "SELECT x FROM t1 WHERE x = ?;"</a:t>
            </a:r>
          </a:p>
          <a:p>
            <a:pPr marL="0" marR="0" lvl="0" indent="0" algn="l" defTabSz="914377" eaLnBrk="1" fontAlgn="auto" latinLnBrk="0" hangingPunct="1">
              <a:lnSpc>
                <a:spcPct val="100000"/>
              </a:lnSpc>
              <a:spcBef>
                <a:spcPts val="0"/>
              </a:spcBef>
              <a:spcAft>
                <a:spcPts val="0"/>
              </a:spcAft>
              <a:buClrTx/>
              <a:buSzTx/>
              <a:buFont typeface=".AppleSystemUIFont"/>
              <a:buNone/>
              <a:tabLst/>
              <a:defRPr/>
            </a:pPr>
            <a:endParaRPr lang="en-US" sz="2400" kern="1200" spc="50" dirty="0">
              <a:solidFill>
                <a:schemeClr val="tx1"/>
              </a:solidFill>
            </a:endParaRPr>
          </a:p>
        </p:txBody>
      </p:sp>
    </p:spTree>
    <p:extLst>
      <p:ext uri="{BB962C8B-B14F-4D97-AF65-F5344CB8AC3E}">
        <p14:creationId xmlns:p14="http://schemas.microsoft.com/office/powerpoint/2010/main" val="221178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Bindings Example #2, part 2</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a:lnSpc>
                <a:spcPct val="90000"/>
              </a:lnSpc>
              <a:buFontTx/>
              <a:buNone/>
            </a:pPr>
            <a:r>
              <a:rPr lang="en-US" altLang="en-US" sz="2800" dirty="0">
                <a:solidFill>
                  <a:schemeClr val="tx1"/>
                </a:solidFill>
                <a:latin typeface="Courier New" pitchFamily="49" charset="0"/>
              </a:rPr>
              <a:t># while there are more results...</a:t>
            </a:r>
          </a:p>
          <a:p>
            <a:pPr>
              <a:lnSpc>
                <a:spcPct val="90000"/>
              </a:lnSpc>
              <a:buFontTx/>
              <a:buNone/>
            </a:pPr>
            <a:r>
              <a:rPr lang="en-US" altLang="en-US" sz="2800" dirty="0">
                <a:solidFill>
                  <a:schemeClr val="tx1"/>
                </a:solidFill>
                <a:latin typeface="Courier New" pitchFamily="49" charset="0"/>
              </a:rPr>
              <a:t>while {[cdb2 next $db]} {</a:t>
            </a:r>
          </a:p>
          <a:p>
            <a:pPr>
              <a:lnSpc>
                <a:spcPct val="90000"/>
              </a:lnSpc>
              <a:buFontTx/>
              <a:buNone/>
            </a:pPr>
            <a:r>
              <a:rPr lang="en-US" altLang="en-US" sz="2800" dirty="0">
                <a:solidFill>
                  <a:schemeClr val="tx1"/>
                </a:solidFill>
                <a:latin typeface="Courier New" pitchFamily="49" charset="0"/>
              </a:rPr>
              <a:t>  # get column name, value, etc.</a:t>
            </a:r>
          </a:p>
          <a:p>
            <a:pPr>
              <a:lnSpc>
                <a:spcPct val="90000"/>
              </a:lnSpc>
              <a:buFontTx/>
              <a:buNone/>
            </a:pPr>
            <a:r>
              <a:rPr lang="en-US" altLang="en-US" sz="2800" dirty="0">
                <a:solidFill>
                  <a:schemeClr val="tx1"/>
                </a:solidFill>
                <a:latin typeface="Courier New" pitchFamily="49" charset="0"/>
              </a:rPr>
              <a:t>  puts [cdb2 colcount $db]</a:t>
            </a:r>
          </a:p>
          <a:p>
            <a:pPr>
              <a:lnSpc>
                <a:spcPct val="90000"/>
              </a:lnSpc>
              <a:buFontTx/>
              <a:buNone/>
            </a:pPr>
            <a:r>
              <a:rPr lang="en-US" altLang="en-US" sz="2800" dirty="0">
                <a:solidFill>
                  <a:schemeClr val="tx1"/>
                </a:solidFill>
                <a:latin typeface="Courier New" pitchFamily="49" charset="0"/>
              </a:rPr>
              <a:t>  puts [cdb2 colname $db 0]</a:t>
            </a:r>
          </a:p>
          <a:p>
            <a:pPr>
              <a:lnSpc>
                <a:spcPct val="90000"/>
              </a:lnSpc>
              <a:buFontTx/>
              <a:buNone/>
            </a:pPr>
            <a:r>
              <a:rPr lang="en-US" altLang="en-US" sz="2800" dirty="0">
                <a:solidFill>
                  <a:schemeClr val="tx1"/>
                </a:solidFill>
                <a:latin typeface="Courier New" pitchFamily="49" charset="0"/>
              </a:rPr>
              <a:t>  puts [cdb2 colvalue $db 0]</a:t>
            </a:r>
          </a:p>
          <a:p>
            <a:pPr>
              <a:lnSpc>
                <a:spcPct val="90000"/>
              </a:lnSpc>
              <a:buFontTx/>
              <a:buNone/>
            </a:pPr>
            <a:r>
              <a:rPr lang="en-US" altLang="en-US" sz="2800" dirty="0">
                <a:solidFill>
                  <a:schemeClr val="tx1"/>
                </a:solidFill>
                <a:latin typeface="Courier New" pitchFamily="49" charset="0"/>
              </a:rPr>
              <a:t>  puts [cdb2 coltype $db 0]</a:t>
            </a:r>
          </a:p>
          <a:p>
            <a:pPr>
              <a:lnSpc>
                <a:spcPct val="90000"/>
              </a:lnSpc>
              <a:buFontTx/>
              <a:buNone/>
            </a:pPr>
            <a:r>
              <a:rPr lang="en-US" altLang="en-US" sz="2800" dirty="0">
                <a:solidFill>
                  <a:schemeClr val="tx1"/>
                </a:solidFill>
                <a:latin typeface="Courier New" pitchFamily="49" charset="0"/>
              </a:rPr>
              <a:t>  puts [cdb2 colsize $db 0]</a:t>
            </a:r>
          </a:p>
          <a:p>
            <a:pPr>
              <a:lnSpc>
                <a:spcPct val="90000"/>
              </a:lnSpc>
              <a:buFontTx/>
              <a:buNone/>
            </a:pPr>
            <a:r>
              <a:rPr lang="en-US" altLang="en-US" sz="2800" dirty="0">
                <a:solidFill>
                  <a:schemeClr val="tx1"/>
                </a:solidFill>
                <a:latin typeface="Courier New" pitchFamily="49" charset="0"/>
              </a:rPr>
              <a:t>}</a:t>
            </a:r>
          </a:p>
        </p:txBody>
      </p:sp>
    </p:spTree>
    <p:extLst>
      <p:ext uri="{BB962C8B-B14F-4D97-AF65-F5344CB8AC3E}">
        <p14:creationId xmlns:p14="http://schemas.microsoft.com/office/powerpoint/2010/main" val="563417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What about TDBC?</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r>
              <a:rPr lang="en-US" altLang="en-US" sz="2800" dirty="0">
                <a:solidFill>
                  <a:schemeClr val="tx1"/>
                </a:solidFill>
              </a:rPr>
              <a:t>The thinking </a:t>
            </a:r>
            <a:r>
              <a:rPr lang="en-US" altLang="en-US" sz="2800" dirty="0" smtClean="0">
                <a:solidFill>
                  <a:schemeClr val="tx1"/>
                </a:solidFill>
              </a:rPr>
              <a:t>was that a </a:t>
            </a:r>
            <a:r>
              <a:rPr lang="en-US" altLang="en-US" sz="2800" dirty="0">
                <a:solidFill>
                  <a:schemeClr val="tx1"/>
                </a:solidFill>
              </a:rPr>
              <a:t>TDBC interface for Comdb2 can be built upon the low-level interface exposed via the [cdb2] command.</a:t>
            </a:r>
          </a:p>
        </p:txBody>
      </p:sp>
    </p:spTree>
    <p:extLst>
      <p:ext uri="{BB962C8B-B14F-4D97-AF65-F5344CB8AC3E}">
        <p14:creationId xmlns:p14="http://schemas.microsoft.com/office/powerpoint/2010/main" val="4269679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
            </a:r>
            <a:br>
              <a:rPr lang="en-US" dirty="0"/>
            </a:br>
            <a:r>
              <a:rPr lang="en-US" dirty="0"/>
              <a:t>Questions?</a:t>
            </a:r>
          </a:p>
        </p:txBody>
      </p:sp>
    </p:spTree>
    <p:extLst>
      <p:ext uri="{BB962C8B-B14F-4D97-AF65-F5344CB8AC3E}">
        <p14:creationId xmlns:p14="http://schemas.microsoft.com/office/powerpoint/2010/main" val="2820269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793264D-0703-5D40-BFFE-0DDD92D44F3F}"/>
              </a:ext>
            </a:extLst>
          </p:cNvPr>
          <p:cNvSpPr>
            <a:spLocks noGrp="1"/>
          </p:cNvSpPr>
          <p:nvPr>
            <p:ph type="title"/>
          </p:nvPr>
        </p:nvSpPr>
        <p:spPr/>
        <p:txBody>
          <a:bodyPr/>
          <a:lstStyle/>
          <a:p>
            <a:r>
              <a:rPr lang="en-US" altLang="en-US" dirty="0"/>
              <a:t>Useful Links</a:t>
            </a:r>
            <a:endParaRPr lang="en-US" b="0" dirty="0"/>
          </a:p>
        </p:txBody>
      </p:sp>
      <p:sp>
        <p:nvSpPr>
          <p:cNvPr id="5" name="Text Placeholder 23">
            <a:extLst>
              <a:ext uri="{FF2B5EF4-FFF2-40B4-BE49-F238E27FC236}">
                <a16:creationId xmlns="" xmlns:a16="http://schemas.microsoft.com/office/drawing/2014/main" id="{FA34482C-07C1-514D-A663-7B90E4BDBAC3}"/>
              </a:ext>
            </a:extLst>
          </p:cNvPr>
          <p:cNvSpPr>
            <a:spLocks noGrp="1"/>
          </p:cNvSpPr>
          <p:nvPr>
            <p:ph type="body" sz="quarter" idx="13"/>
          </p:nvPr>
        </p:nvSpPr>
        <p:spPr>
          <a:xfrm>
            <a:off x="548618" y="1174293"/>
            <a:ext cx="11031011" cy="4251722"/>
          </a:xfrm>
        </p:spPr>
        <p:txBody>
          <a:bodyPr anchor="t"/>
          <a:lstStyle>
            <a:lvl1pPr marL="285750" marR="0" indent="-285750" algn="l" defTabSz="914377" eaLnBrk="1" fontAlgn="auto" latinLnBrk="0" hangingPunct="1">
              <a:lnSpc>
                <a:spcPct val="100000"/>
              </a:lnSpc>
              <a:spcBef>
                <a:spcPts val="0"/>
              </a:spcBef>
              <a:spcAft>
                <a:spcPts val="0"/>
              </a:spcAft>
              <a:buClrTx/>
              <a:buSzTx/>
              <a:buFont typeface="Arial" panose="020B0604020202020204" pitchFamily="34" charset="0"/>
              <a:buChar char="•"/>
              <a:tabLst/>
              <a:defRPr sz="2549" b="0" i="0">
                <a:solidFill>
                  <a:schemeClr val="bg1"/>
                </a:solidFill>
                <a:latin typeface="Arial" panose="020B0604020202020204" pitchFamily="34" charset="0"/>
                <a:cs typeface="Arial" panose="020B0604020202020204" pitchFamily="34" charset="0"/>
              </a:defRPr>
            </a:lvl1pPr>
            <a:lvl2pPr marL="344488" marR="0" indent="-55563" defTabSz="914400" eaLnBrk="1" fontAlgn="auto" latinLnBrk="0" hangingPunct="1">
              <a:lnSpc>
                <a:spcPct val="100000"/>
              </a:lnSpc>
              <a:spcBef>
                <a:spcPts val="0"/>
              </a:spcBef>
              <a:spcAft>
                <a:spcPts val="0"/>
              </a:spcAft>
              <a:buClrTx/>
              <a:buSzTx/>
              <a:buFont typeface=".AppleSystemUIFont"/>
              <a:buChar char="—"/>
              <a:tabLst/>
              <a:defRPr sz="1051" b="0" i="0">
                <a:solidFill>
                  <a:schemeClr val="bg1"/>
                </a:solidFill>
                <a:latin typeface="Arial" panose="020B0604020202020204" pitchFamily="34" charset="0"/>
                <a:cs typeface="Arial" panose="020B0604020202020204" pitchFamily="34" charset="0"/>
              </a:defRPr>
            </a:lvl2pPr>
            <a:lvl3pPr marL="800100" indent="-228600">
              <a:buSzPct val="70000"/>
              <a:buFont typeface="Arial" panose="020B0604020202020204" pitchFamily="34" charset="0"/>
              <a:buChar char="•"/>
              <a:tabLst/>
              <a:defRPr sz="1600" baseline="0">
                <a:solidFill>
                  <a:schemeClr val="bg1"/>
                </a:solidFill>
                <a:latin typeface="Arial" panose="020B0604020202020204" pitchFamily="34" charset="0"/>
                <a:cs typeface="Arial" panose="020B0604020202020204" pitchFamily="34" charset="0"/>
              </a:defRPr>
            </a:lvl3pPr>
            <a:lvl4pPr>
              <a:defRPr sz="1051">
                <a:latin typeface="Arial" panose="020B0604020202020204" pitchFamily="34" charset="0"/>
                <a:cs typeface="Arial" panose="020B0604020202020204" pitchFamily="34" charset="0"/>
              </a:defRPr>
            </a:lvl4pPr>
            <a:lvl5pPr>
              <a:defRPr sz="1051">
                <a:latin typeface="Arial" panose="020B0604020202020204" pitchFamily="34" charset="0"/>
                <a:cs typeface="Arial" panose="020B0604020202020204" pitchFamily="34" charset="0"/>
              </a:defRPr>
            </a:lvl5pPr>
          </a:lstStyle>
          <a:p>
            <a:pPr>
              <a:lnSpc>
                <a:spcPct val="80000"/>
              </a:lnSpc>
            </a:pPr>
            <a:r>
              <a:rPr lang="en-US" altLang="en-US" sz="2800" dirty="0" smtClean="0">
                <a:solidFill>
                  <a:schemeClr val="tx1"/>
                </a:solidFill>
              </a:rPr>
              <a:t>Source Code: </a:t>
            </a:r>
            <a:r>
              <a:rPr lang="en-US" altLang="en-US" sz="2800" dirty="0" smtClean="0">
                <a:solidFill>
                  <a:schemeClr val="tx1"/>
                </a:solidFill>
                <a:hlinkClick r:id="rId2"/>
              </a:rPr>
              <a:t>https</a:t>
            </a:r>
            <a:r>
              <a:rPr lang="en-US" altLang="en-US" sz="2800" dirty="0">
                <a:solidFill>
                  <a:schemeClr val="tx1"/>
                </a:solidFill>
                <a:hlinkClick r:id="rId2"/>
              </a:rPr>
              <a:t>://github.com/bloomberg/comdb2</a:t>
            </a:r>
            <a:endParaRPr lang="en-US" altLang="en-US" sz="2800" dirty="0">
              <a:solidFill>
                <a:schemeClr val="tx1"/>
              </a:solidFill>
            </a:endParaRPr>
          </a:p>
          <a:p>
            <a:pPr>
              <a:lnSpc>
                <a:spcPct val="80000"/>
              </a:lnSpc>
            </a:pPr>
            <a:endParaRPr lang="en-US" altLang="en-US" sz="2800" dirty="0">
              <a:solidFill>
                <a:schemeClr val="tx1"/>
              </a:solidFill>
            </a:endParaRPr>
          </a:p>
          <a:p>
            <a:pPr>
              <a:lnSpc>
                <a:spcPct val="80000"/>
              </a:lnSpc>
            </a:pPr>
            <a:r>
              <a:rPr lang="en-US" altLang="en-US" sz="2800" dirty="0">
                <a:solidFill>
                  <a:schemeClr val="tx1"/>
                </a:solidFill>
              </a:rPr>
              <a:t>Documentation</a:t>
            </a:r>
            <a:r>
              <a:rPr lang="en-US" altLang="en-US" sz="2800" dirty="0" smtClean="0">
                <a:solidFill>
                  <a:schemeClr val="tx1"/>
                </a:solidFill>
              </a:rPr>
              <a:t>: </a:t>
            </a:r>
            <a:r>
              <a:rPr lang="en-US" altLang="en-US" sz="2800" dirty="0" smtClean="0">
                <a:solidFill>
                  <a:schemeClr val="tx1"/>
                </a:solidFill>
                <a:hlinkClick r:id="rId3"/>
              </a:rPr>
              <a:t>http</a:t>
            </a:r>
            <a:r>
              <a:rPr lang="en-US" altLang="en-US" sz="2800" dirty="0">
                <a:solidFill>
                  <a:schemeClr val="tx1"/>
                </a:solidFill>
                <a:hlinkClick r:id="rId3"/>
              </a:rPr>
              <a:t>://bloomberg.github.io/comdb2</a:t>
            </a:r>
            <a:endParaRPr lang="en-US" altLang="en-US" sz="2800" dirty="0">
              <a:solidFill>
                <a:schemeClr val="tx1"/>
              </a:solidFill>
            </a:endParaRPr>
          </a:p>
          <a:p>
            <a:pPr>
              <a:lnSpc>
                <a:spcPct val="80000"/>
              </a:lnSpc>
            </a:pPr>
            <a:endParaRPr lang="en-US" altLang="en-US" sz="2800" dirty="0">
              <a:solidFill>
                <a:schemeClr val="tx1"/>
              </a:solidFill>
            </a:endParaRPr>
          </a:p>
          <a:p>
            <a:pPr>
              <a:lnSpc>
                <a:spcPct val="80000"/>
              </a:lnSpc>
            </a:pPr>
            <a:r>
              <a:rPr lang="en-US" altLang="en-US" sz="2800" dirty="0">
                <a:solidFill>
                  <a:schemeClr val="tx1"/>
                </a:solidFill>
              </a:rPr>
              <a:t>VLDB </a:t>
            </a:r>
            <a:r>
              <a:rPr lang="en-US" altLang="en-US" sz="2800" dirty="0" smtClean="0">
                <a:solidFill>
                  <a:schemeClr val="tx1"/>
                </a:solidFill>
              </a:rPr>
              <a:t>2016 Paper: </a:t>
            </a:r>
            <a:r>
              <a:rPr lang="en-US" altLang="en-US" sz="2800" dirty="0" smtClean="0">
                <a:solidFill>
                  <a:schemeClr val="tx1"/>
                </a:solidFill>
                <a:hlinkClick r:id="rId4"/>
              </a:rPr>
              <a:t>http</a:t>
            </a:r>
            <a:r>
              <a:rPr lang="en-US" altLang="en-US" sz="2800" dirty="0">
                <a:solidFill>
                  <a:schemeClr val="tx1"/>
                </a:solidFill>
                <a:hlinkClick r:id="rId4"/>
              </a:rPr>
              <a:t>://</a:t>
            </a:r>
            <a:r>
              <a:rPr lang="en-US" altLang="en-US" sz="2800" dirty="0" smtClean="0">
                <a:solidFill>
                  <a:schemeClr val="tx1"/>
                </a:solidFill>
                <a:hlinkClick r:id="rId4"/>
              </a:rPr>
              <a:t>www.vldb.org/pvldb/vol9/p1377-scotti.pdf</a:t>
            </a:r>
            <a:endParaRPr lang="en-US" altLang="en-US" sz="2800" dirty="0">
              <a:solidFill>
                <a:schemeClr val="tx1"/>
              </a:solidFill>
            </a:endParaRPr>
          </a:p>
        </p:txBody>
      </p:sp>
    </p:spTree>
    <p:extLst>
      <p:ext uri="{BB962C8B-B14F-4D97-AF65-F5344CB8AC3E}">
        <p14:creationId xmlns:p14="http://schemas.microsoft.com/office/powerpoint/2010/main" val="4009505391"/>
      </p:ext>
    </p:extLst>
  </p:cSld>
  <p:clrMapOvr>
    <a:masterClrMapping/>
  </p:clrMapOvr>
</p:sld>
</file>

<file path=ppt/theme/theme1.xml><?xml version="1.0" encoding="utf-8"?>
<a:theme xmlns:a="http://schemas.openxmlformats.org/drawingml/2006/main" name="White Master Slides">
  <a:themeElements>
    <a:clrScheme name="Custom 66">
      <a:dk1>
        <a:srgbClr val="000000"/>
      </a:dk1>
      <a:lt1>
        <a:srgbClr val="FFFFFF"/>
      </a:lt1>
      <a:dk2>
        <a:srgbClr val="4CAA50"/>
      </a:dk2>
      <a:lt2>
        <a:srgbClr val="414042"/>
      </a:lt2>
      <a:accent1>
        <a:srgbClr val="0B9DDB"/>
      </a:accent1>
      <a:accent2>
        <a:srgbClr val="00D1B3"/>
      </a:accent2>
      <a:accent3>
        <a:srgbClr val="8A5DB5"/>
      </a:accent3>
      <a:accent4>
        <a:srgbClr val="FFC91D"/>
      </a:accent4>
      <a:accent5>
        <a:srgbClr val="EA5FA7"/>
      </a:accent5>
      <a:accent6>
        <a:srgbClr val="EC4436"/>
      </a:accent6>
      <a:hlink>
        <a:srgbClr val="0B9DDB"/>
      </a:hlink>
      <a:folHlink>
        <a:srgbClr val="FE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70785180_BLP_16x9_ PPT_Template_White_020317_v9" id="{D5FE3869-6260-034C-876F-6081E34C2E4C}" vid="{478EEFFE-4DDF-5B49-AF95-D17164D9B1E6}"/>
    </a:ext>
  </a:extLst>
</a:theme>
</file>

<file path=docProps/app.xml><?xml version="1.0" encoding="utf-8"?>
<Properties xmlns="http://schemas.openxmlformats.org/officeDocument/2006/extended-properties" xmlns:vt="http://schemas.openxmlformats.org/officeDocument/2006/docPropsVTypes">
  <Template/>
  <TotalTime>6772</TotalTime>
  <Words>428</Words>
  <Application>Microsoft Office PowerPoint</Application>
  <PresentationFormat>Custom</PresentationFormat>
  <Paragraphs>72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White Master Slides</vt:lpstr>
      <vt:lpstr>Comdb2: Bloomberg’s Highly Available Relational Database System    </vt:lpstr>
      <vt:lpstr>What is Comdb2?</vt:lpstr>
      <vt:lpstr>Some Notable Features</vt:lpstr>
      <vt:lpstr>Anything else?</vt:lpstr>
      <vt:lpstr>Anything else?</vt:lpstr>
      <vt:lpstr>What about Tcl?</vt:lpstr>
      <vt:lpstr>Server Installation</vt:lpstr>
      <vt:lpstr>Bindings Example #1</vt:lpstr>
      <vt:lpstr>Bindings Example #2, part 1</vt:lpstr>
      <vt:lpstr>Bindings Example #2, part 2</vt:lpstr>
      <vt:lpstr>What about TDBC?</vt:lpstr>
      <vt:lpstr> Questions?</vt:lpstr>
      <vt:lpstr>Useful Links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jmistachkin</cp:lastModifiedBy>
  <cp:revision>93</cp:revision>
  <dcterms:created xsi:type="dcterms:W3CDTF">2018-03-22T20:24:50Z</dcterms:created>
  <dcterms:modified xsi:type="dcterms:W3CDTF">2018-09-12T15:03:38Z</dcterms:modified>
</cp:coreProperties>
</file>