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89" r:id="rId4"/>
    <p:sldMasterId id="2147484008" r:id="rId5"/>
  </p:sldMasterIdLst>
  <p:notesMasterIdLst>
    <p:notesMasterId r:id="rId49"/>
  </p:notesMasterIdLst>
  <p:handoutMasterIdLst>
    <p:handoutMasterId r:id="rId50"/>
  </p:handoutMasterIdLst>
  <p:sldIdLst>
    <p:sldId id="270" r:id="rId6"/>
    <p:sldId id="271" r:id="rId7"/>
    <p:sldId id="272" r:id="rId8"/>
    <p:sldId id="273" r:id="rId9"/>
    <p:sldId id="310" r:id="rId10"/>
    <p:sldId id="275" r:id="rId11"/>
    <p:sldId id="306" r:id="rId12"/>
    <p:sldId id="276" r:id="rId13"/>
    <p:sldId id="307" r:id="rId14"/>
    <p:sldId id="277" r:id="rId15"/>
    <p:sldId id="298" r:id="rId16"/>
    <p:sldId id="311" r:id="rId17"/>
    <p:sldId id="300" r:id="rId18"/>
    <p:sldId id="301" r:id="rId19"/>
    <p:sldId id="299" r:id="rId20"/>
    <p:sldId id="302" r:id="rId21"/>
    <p:sldId id="308" r:id="rId22"/>
    <p:sldId id="303" r:id="rId23"/>
    <p:sldId id="312" r:id="rId24"/>
    <p:sldId id="304" r:id="rId25"/>
    <p:sldId id="279" r:id="rId26"/>
    <p:sldId id="278" r:id="rId27"/>
    <p:sldId id="314" r:id="rId28"/>
    <p:sldId id="305" r:id="rId29"/>
    <p:sldId id="280" r:id="rId30"/>
    <p:sldId id="282" r:id="rId31"/>
    <p:sldId id="281" r:id="rId32"/>
    <p:sldId id="284" r:id="rId33"/>
    <p:sldId id="285" r:id="rId34"/>
    <p:sldId id="286" r:id="rId35"/>
    <p:sldId id="309" r:id="rId36"/>
    <p:sldId id="287" r:id="rId37"/>
    <p:sldId id="288" r:id="rId38"/>
    <p:sldId id="289" r:id="rId39"/>
    <p:sldId id="290" r:id="rId40"/>
    <p:sldId id="313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9144000" cy="6858000" type="screen4x3"/>
  <p:notesSz cx="6997700" cy="9271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9" userDrawn="1">
          <p15:clr>
            <a:srgbClr val="A4A3A4"/>
          </p15:clr>
        </p15:guide>
        <p15:guide id="2" pos="22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308"/>
    <a:srgbClr val="0F0C8F"/>
    <a:srgbClr val="CC0000"/>
    <a:srgbClr val="FFAE1A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Objects="1">
      <p:cViewPr varScale="1">
        <p:scale>
          <a:sx n="70" d="100"/>
          <a:sy n="70" d="100"/>
        </p:scale>
        <p:origin x="4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3" d="100"/>
          <a:sy n="83" d="100"/>
        </p:scale>
        <p:origin x="-2916" y="-96"/>
      </p:cViewPr>
      <p:guideLst>
        <p:guide orient="horz" pos="2919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x\Desktop\Performance\MPIFitt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x\Desktop\Performance\daqcompute1-fitperformanc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x\Desktop\Performance\SpecTcl6performanc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x\Desktop\Performance\MPISpectc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Event/sec</a:t>
            </a:r>
            <a:r>
              <a:rPr lang="en-US" baseline="0"/>
              <a:t> vs processors</a:t>
            </a:r>
            <a:endParaRPr lang="en-US"/>
          </a:p>
        </c:rich>
      </c:tx>
      <c:layout>
        <c:manualLayout>
          <c:xMode val="edge"/>
          <c:yMode val="edge"/>
          <c:x val="6.5236673002081087E-4"/>
          <c:y val="2.7777766875711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039593326696232"/>
          <c:y val="0.17323841821882002"/>
          <c:w val="0.7262550457054936"/>
          <c:h val="0.69381243759502509"/>
        </c:manualLayout>
      </c:layout>
      <c:scatterChart>
        <c:scatterStyle val="lineMarker"/>
        <c:varyColors val="0"/>
        <c:ser>
          <c:idx val="0"/>
          <c:order val="0"/>
          <c:tx>
            <c:v>Fireside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Sheet1!$A$3:$A$11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</c:numCache>
            </c:numRef>
          </c:xVal>
          <c:yVal>
            <c:numRef>
              <c:f>Sheet1!$E$3:$E$11</c:f>
              <c:numCache>
                <c:formatCode>General</c:formatCode>
                <c:ptCount val="9"/>
                <c:pt idx="0">
                  <c:v>281.06632653061223</c:v>
                </c:pt>
                <c:pt idx="1">
                  <c:v>552.54764292878633</c:v>
                </c:pt>
                <c:pt idx="2">
                  <c:v>1065.5512572533851</c:v>
                </c:pt>
                <c:pt idx="3">
                  <c:v>1960.4626334519571</c:v>
                </c:pt>
                <c:pt idx="4">
                  <c:v>4173.409090909091</c:v>
                </c:pt>
                <c:pt idx="5">
                  <c:v>6189.7752808988762</c:v>
                </c:pt>
                <c:pt idx="6">
                  <c:v>8607.65625</c:v>
                </c:pt>
                <c:pt idx="7">
                  <c:v>15302.5</c:v>
                </c:pt>
                <c:pt idx="8">
                  <c:v>21188.076923076922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2F-42E8-AE52-DD551510374A}"/>
            </c:ext>
          </c:extLst>
        </c:ser>
        <c:ser>
          <c:idx val="7"/>
          <c:order val="7"/>
          <c:tx>
            <c:v>HPCC scratch-&gt;scratch clump 1000</c:v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Sheet1!$H$55:$H$63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</c:numCache>
            </c:numRef>
          </c:xVal>
          <c:yVal>
            <c:numRef>
              <c:f>Sheet1!$L$55:$L$63</c:f>
              <c:numCache>
                <c:formatCode>General</c:formatCode>
                <c:ptCount val="9"/>
                <c:pt idx="0">
                  <c:v>185.04870675176352</c:v>
                </c:pt>
                <c:pt idx="1">
                  <c:v>668.55582524271847</c:v>
                </c:pt>
                <c:pt idx="2">
                  <c:v>856.74961119751163</c:v>
                </c:pt>
                <c:pt idx="3">
                  <c:v>2586.3380281690143</c:v>
                </c:pt>
                <c:pt idx="4">
                  <c:v>4552.8099173553719</c:v>
                </c:pt>
                <c:pt idx="5">
                  <c:v>8607.65625</c:v>
                </c:pt>
                <c:pt idx="6">
                  <c:v>17215.3125</c:v>
                </c:pt>
                <c:pt idx="7">
                  <c:v>21188.076923076922</c:v>
                </c:pt>
                <c:pt idx="8">
                  <c:v>27544.5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2F-42E8-AE52-DD5515103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21638975"/>
        <c:axId val="1521636063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v>HPCC</c:v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Sheet1!$P$3:$P$10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32</c:v>
                      </c:pt>
                      <c:pt idx="6">
                        <c:v>64</c:v>
                      </c:pt>
                      <c:pt idx="7">
                        <c:v>128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Sheet1!$T$3:$T$10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191.88087774294672</c:v>
                      </c:pt>
                      <c:pt idx="1">
                        <c:v>377.58053461274847</c:v>
                      </c:pt>
                      <c:pt idx="2">
                        <c:v>748.49184782608688</c:v>
                      </c:pt>
                      <c:pt idx="3">
                        <c:v>1391.1363636363637</c:v>
                      </c:pt>
                      <c:pt idx="4">
                        <c:v>3279.1071428571427</c:v>
                      </c:pt>
                      <c:pt idx="5">
                        <c:v>5508.9</c:v>
                      </c:pt>
                      <c:pt idx="6">
                        <c:v>6801.1111111111113</c:v>
                      </c:pt>
                      <c:pt idx="7">
                        <c:v>5621.3265306122448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2-7F2F-42E8-AE52-DD551510374A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v>HPCC-Iband</c:v>
                </c:tx>
                <c:spPr>
                  <a:ln w="1905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Sheet1!$P$19:$P$27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32</c:v>
                      </c:pt>
                      <c:pt idx="6">
                        <c:v>64</c:v>
                      </c:pt>
                      <c:pt idx="7">
                        <c:v>128</c:v>
                      </c:pt>
                      <c:pt idx="8">
                        <c:v>255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Sheet1!$T$19:$T$27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213.35786212238574</c:v>
                      </c:pt>
                      <c:pt idx="1">
                        <c:v>418.29157175398637</c:v>
                      </c:pt>
                      <c:pt idx="2">
                        <c:v>843.62940275650851</c:v>
                      </c:pt>
                      <c:pt idx="3">
                        <c:v>1674.4376899696049</c:v>
                      </c:pt>
                      <c:pt idx="4">
                        <c:v>3259.7041420118339</c:v>
                      </c:pt>
                      <c:pt idx="5">
                        <c:v>6189.7752808988762</c:v>
                      </c:pt>
                      <c:pt idx="6">
                        <c:v>7062.6923076923085</c:v>
                      </c:pt>
                      <c:pt idx="7">
                        <c:v>6637.2289156626512</c:v>
                      </c:pt>
                      <c:pt idx="8">
                        <c:v>5508.9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7F2F-42E8-AE52-DD551510374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v>HPCC Iband 1task/node</c:v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Sheet1!$P$31:$P$38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32</c:v>
                      </c:pt>
                      <c:pt idx="6">
                        <c:v>64</c:v>
                      </c:pt>
                      <c:pt idx="7">
                        <c:v>128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Sheet1!$T$31:$T$38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213.6060488561458</c:v>
                      </c:pt>
                      <c:pt idx="1">
                        <c:v>448.60749185667754</c:v>
                      </c:pt>
                      <c:pt idx="2">
                        <c:v>813.7223042836041</c:v>
                      </c:pt>
                      <c:pt idx="3">
                        <c:v>1695.0461538461539</c:v>
                      </c:pt>
                      <c:pt idx="4">
                        <c:v>3338.7272727272725</c:v>
                      </c:pt>
                      <c:pt idx="5">
                        <c:v>8222.2388059701498</c:v>
                      </c:pt>
                      <c:pt idx="6">
                        <c:v>5348.4466019417478</c:v>
                      </c:pt>
                      <c:pt idx="7">
                        <c:v>6121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F2F-42E8-AE52-DD551510374A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v>HPCC scratch-&gt;scratch</c:v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Sheet1!$P$43:$P$51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32</c:v>
                      </c:pt>
                      <c:pt idx="6">
                        <c:v>64</c:v>
                      </c:pt>
                      <c:pt idx="7">
                        <c:v>128</c:v>
                      </c:pt>
                      <c:pt idx="8">
                        <c:v>256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Sheet1!$T$43:$T$51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212.12552945706585</c:v>
                      </c:pt>
                      <c:pt idx="1">
                        <c:v>575.04175365344463</c:v>
                      </c:pt>
                      <c:pt idx="2">
                        <c:v>804.21897810218979</c:v>
                      </c:pt>
                      <c:pt idx="3">
                        <c:v>1705.5417956656347</c:v>
                      </c:pt>
                      <c:pt idx="4">
                        <c:v>3259.7041420118344</c:v>
                      </c:pt>
                      <c:pt idx="5">
                        <c:v>6481.0588235294117</c:v>
                      </c:pt>
                      <c:pt idx="6">
                        <c:v>11242.65306122449</c:v>
                      </c:pt>
                      <c:pt idx="7">
                        <c:v>15739.714285714286</c:v>
                      </c:pt>
                      <c:pt idx="8">
                        <c:v>10594.038461538461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F2F-42E8-AE52-DD551510374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v>HPCC scratch-&gt;scratch clump 100</c:v>
                </c:tx>
                <c:spPr>
                  <a:ln w="190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Sheet1!$P$55:$P$62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32</c:v>
                      </c:pt>
                      <c:pt idx="6">
                        <c:v>64</c:v>
                      </c:pt>
                      <c:pt idx="7">
                        <c:v>128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Sheet1!$T$55:$T$62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214.93952399531798</c:v>
                      </c:pt>
                      <c:pt idx="1">
                        <c:v>425.06944444444446</c:v>
                      </c:pt>
                      <c:pt idx="2">
                        <c:v>1164.6723044397463</c:v>
                      </c:pt>
                      <c:pt idx="3">
                        <c:v>2314.6638655462184</c:v>
                      </c:pt>
                      <c:pt idx="4">
                        <c:v>4590.75</c:v>
                      </c:pt>
                      <c:pt idx="5">
                        <c:v>8475.2307692307695</c:v>
                      </c:pt>
                      <c:pt idx="6">
                        <c:v>14125.384615384615</c:v>
                      </c:pt>
                      <c:pt idx="7">
                        <c:v>15739.714285714286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7F2F-42E8-AE52-DD551510374A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v>HPCC scratch-&gt;scratch clump 500</c:v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Sheet1!$A$55:$A$62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32</c:v>
                      </c:pt>
                      <c:pt idx="6">
                        <c:v>64</c:v>
                      </c:pt>
                      <c:pt idx="7">
                        <c:v>128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Sheet1!$E$55:$E$62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292.87081339712921</c:v>
                      </c:pt>
                      <c:pt idx="1">
                        <c:v>435.83069620253167</c:v>
                      </c:pt>
                      <c:pt idx="2">
                        <c:v>1154.9056603773586</c:v>
                      </c:pt>
                      <c:pt idx="3">
                        <c:v>2314.6638655462184</c:v>
                      </c:pt>
                      <c:pt idx="4">
                        <c:v>3298.7425149700598</c:v>
                      </c:pt>
                      <c:pt idx="5">
                        <c:v>8475.2307692307695</c:v>
                      </c:pt>
                      <c:pt idx="6">
                        <c:v>15739.714285714286</c:v>
                      </c:pt>
                      <c:pt idx="7">
                        <c:v>21188.076923076922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7F2F-42E8-AE52-DD551510374A}"/>
                  </c:ext>
                </c:extLst>
              </c15:ser>
            </c15:filteredScatterSeries>
          </c:ext>
        </c:extLst>
      </c:scatterChart>
      <c:valAx>
        <c:axId val="15216389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Processors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1636063"/>
        <c:crosses val="autoZero"/>
        <c:crossBetween val="midCat"/>
      </c:valAx>
      <c:valAx>
        <c:axId val="1521636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Events/sec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163897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257394131703685"/>
          <c:y val="5.3797283364270298E-3"/>
          <c:w val="0.36879155344478692"/>
          <c:h val="0.19288299483542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Events/sec vs workers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15693350831145"/>
          <c:y val="0.24006675009090245"/>
          <c:w val="0.72821987095363083"/>
          <c:h val="0.5994809931604434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40</c:v>
                </c:pt>
                <c:pt idx="7">
                  <c:v>41</c:v>
                </c:pt>
                <c:pt idx="8">
                  <c:v>42</c:v>
                </c:pt>
                <c:pt idx="9">
                  <c:v>44</c:v>
                </c:pt>
                <c:pt idx="10">
                  <c:v>48</c:v>
                </c:pt>
                <c:pt idx="11">
                  <c:v>56</c:v>
                </c:pt>
                <c:pt idx="12">
                  <c:v>72</c:v>
                </c:pt>
                <c:pt idx="13">
                  <c:v>80</c:v>
                </c:pt>
              </c:numCache>
            </c:numRef>
          </c:xVal>
          <c:yVal>
            <c:numRef>
              <c:f>Sheet1!$E$2:$E$15</c:f>
              <c:numCache>
                <c:formatCode>General</c:formatCode>
                <c:ptCount val="14"/>
                <c:pt idx="0">
                  <c:v>263.15789473684214</c:v>
                </c:pt>
                <c:pt idx="1">
                  <c:v>526.31578947368428</c:v>
                </c:pt>
                <c:pt idx="2">
                  <c:v>1063.8297872340427</c:v>
                </c:pt>
                <c:pt idx="3">
                  <c:v>2127.6595744680853</c:v>
                </c:pt>
                <c:pt idx="4">
                  <c:v>4166.666666666667</c:v>
                </c:pt>
                <c:pt idx="5">
                  <c:v>7692.3076923076924</c:v>
                </c:pt>
                <c:pt idx="6">
                  <c:v>9090.9090909090901</c:v>
                </c:pt>
                <c:pt idx="7">
                  <c:v>10000</c:v>
                </c:pt>
                <c:pt idx="8">
                  <c:v>10000</c:v>
                </c:pt>
                <c:pt idx="9">
                  <c:v>10020.040080160321</c:v>
                </c:pt>
                <c:pt idx="10">
                  <c:v>10593.220338983052</c:v>
                </c:pt>
                <c:pt idx="11">
                  <c:v>10799.136069114471</c:v>
                </c:pt>
                <c:pt idx="12">
                  <c:v>11235.955056179775</c:v>
                </c:pt>
                <c:pt idx="13">
                  <c:v>11764.705882352941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264-4BCD-BF8A-B53055A37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7284560"/>
        <c:axId val="1397275824"/>
      </c:scatterChart>
      <c:valAx>
        <c:axId val="1397284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Workers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7275824"/>
        <c:crosses val="autoZero"/>
        <c:crossBetween val="midCat"/>
      </c:valAx>
      <c:valAx>
        <c:axId val="139727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EVents/sec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7284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45611812135098"/>
          <c:y val="5.5555555555555552E-2"/>
          <c:w val="0.77695465017870968"/>
          <c:h val="0.73887357830271216"/>
        </c:manualLayout>
      </c:layout>
      <c:scatterChart>
        <c:scatterStyle val="smoothMarker"/>
        <c:varyColors val="0"/>
        <c:ser>
          <c:idx val="1"/>
          <c:order val="1"/>
          <c:tx>
            <c:v>INPROC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Sheet1!$A$3:$A$9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24</c:v>
                </c:pt>
                <c:pt idx="5">
                  <c:v>32</c:v>
                </c:pt>
                <c:pt idx="6">
                  <c:v>40</c:v>
                </c:pt>
              </c:numCache>
            </c:numRef>
          </c:xVal>
          <c:yVal>
            <c:numRef>
              <c:f>Sheet1!$H$11:$H$17</c:f>
              <c:numCache>
                <c:formatCode>General</c:formatCode>
                <c:ptCount val="7"/>
                <c:pt idx="0">
                  <c:v>425</c:v>
                </c:pt>
                <c:pt idx="1">
                  <c:v>706</c:v>
                </c:pt>
                <c:pt idx="2">
                  <c:v>1410</c:v>
                </c:pt>
                <c:pt idx="3">
                  <c:v>2416</c:v>
                </c:pt>
                <c:pt idx="4">
                  <c:v>2749</c:v>
                </c:pt>
                <c:pt idx="5">
                  <c:v>3042</c:v>
                </c:pt>
                <c:pt idx="6">
                  <c:v>3062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E27-40E1-95DC-DF6C07FE9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3181664"/>
        <c:axId val="568292368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v>TCP</c:v>
                </c:tx>
                <c:spPr>
                  <a:ln w="190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Sheet1!$A$3:$A$9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</c:v>
                      </c:pt>
                      <c:pt idx="1">
                        <c:v>4</c:v>
                      </c:pt>
                      <c:pt idx="2">
                        <c:v>8</c:v>
                      </c:pt>
                      <c:pt idx="3">
                        <c:v>16</c:v>
                      </c:pt>
                      <c:pt idx="4">
                        <c:v>24</c:v>
                      </c:pt>
                      <c:pt idx="5">
                        <c:v>32</c:v>
                      </c:pt>
                      <c:pt idx="6">
                        <c:v>40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Sheet1!$C$3:$C$9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375</c:v>
                      </c:pt>
                      <c:pt idx="1">
                        <c:v>682</c:v>
                      </c:pt>
                      <c:pt idx="2">
                        <c:v>1190</c:v>
                      </c:pt>
                      <c:pt idx="3">
                        <c:v>2073</c:v>
                      </c:pt>
                      <c:pt idx="4">
                        <c:v>2510</c:v>
                      </c:pt>
                      <c:pt idx="5">
                        <c:v>2535</c:v>
                      </c:pt>
                      <c:pt idx="6">
                        <c:v>2530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1-BE27-40E1-95DC-DF6C07FE92E6}"/>
                  </c:ext>
                </c:extLst>
              </c15:ser>
            </c15:filteredScatterSeries>
          </c:ext>
        </c:extLst>
      </c:scatterChart>
      <c:valAx>
        <c:axId val="433181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Processors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292368"/>
        <c:crosses val="autoZero"/>
        <c:crossBetween val="midCat"/>
      </c:valAx>
      <c:valAx>
        <c:axId val="56829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Processing Speed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816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Events/sec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Sheet1!$A$3:$A$6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xVal>
          <c:yVal>
            <c:numRef>
              <c:f>Sheet1!$D$3:$D$6</c:f>
              <c:numCache>
                <c:formatCode>General</c:formatCode>
                <c:ptCount val="4"/>
                <c:pt idx="0">
                  <c:v>108442.91338582677</c:v>
                </c:pt>
                <c:pt idx="1">
                  <c:v>204033.33333333334</c:v>
                </c:pt>
                <c:pt idx="2">
                  <c:v>417340.90909090912</c:v>
                </c:pt>
                <c:pt idx="3">
                  <c:v>706269.23076923075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38E-4A71-9612-984CD33F48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5659488"/>
        <c:axId val="1265664896"/>
      </c:scatterChart>
      <c:valAx>
        <c:axId val="1265659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workers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664896"/>
        <c:crosses val="autoZero"/>
        <c:crossBetween val="midCat"/>
      </c:valAx>
      <c:valAx>
        <c:axId val="126566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Events/sec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6594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5710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58165478-8271-4537-9DBA-6DB278E2C8C0}" type="datetime1">
              <a:rPr lang="en-US"/>
              <a:pPr>
                <a:defRPr/>
              </a:pPr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00" tIns="46200" rIns="92400" bIns="462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3765"/>
            <a:ext cx="5598160" cy="4171233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74EB2CD8-9047-43A5-BEAD-229CAC8C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316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65" charset="-128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0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64087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sz="260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218136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/>
            <a:r>
              <a:rPr lang="en-US" sz="85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National Science Foundation.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011412" y="415238"/>
            <a:ext cx="2743200" cy="2099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D30A2C6D-39BC-4576-856C-8743CF76CC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0" name="Picture 2" descr="https://www.nscl.msu.edu/_files/images/nscl-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41868"/>
            <a:ext cx="13525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74" name="Picture 2" descr="https://www.nscl.msu.edu/_files/images/nscl-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4514"/>
            <a:ext cx="598978" cy="76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098" name="Picture 2" descr="https://www.nscl.msu.edu/_files/images/nscl-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84970"/>
            <a:ext cx="533400" cy="67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122" name="Picture 2" descr="https://www.nscl.msu.edu/_files/images/nscl-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8" y="6172200"/>
            <a:ext cx="531738" cy="67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146" name="Picture 2" descr="https://www.nscl.msu.edu/_files/images/nscl-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8" y="6214989"/>
            <a:ext cx="397042" cy="50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6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21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53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48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08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07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15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25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Ron Fox Tcl 2019, Houston, 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2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, Slide </a:t>
            </a:r>
            <a:fld id="{D30A2C6D-39BC-4576-856C-8743CF76C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4007" r:id="rId3"/>
    <p:sldLayoutId id="2147483992" r:id="rId4"/>
    <p:sldLayoutId id="2147483993" r:id="rId5"/>
    <p:sldLayoutId id="2147483994" r:id="rId6"/>
    <p:sldLayoutId id="2147483995" r:id="rId7"/>
    <p:sldLayoutId id="2147483996" r:id="rId8"/>
  </p:sldLayoutIdLst>
  <p:hf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Ron Fox Tcl 2019, Houston, 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44648-CDD8-46EB-A3BB-F5256821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8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cl.tk/community/tcl2004/Papers/RonFox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pich.org/" TargetMode="External"/><Relationship Id="rId2" Type="http://schemas.openxmlformats.org/officeDocument/2006/relationships/hyperlink" Target="https://www.open-mpi.or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core.tcl-lang.org/jenglish/gutter/packages/mpi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6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652462"/>
          </a:xfrm>
        </p:spPr>
        <p:txBody>
          <a:bodyPr/>
          <a:lstStyle/>
          <a:p>
            <a:r>
              <a:rPr lang="en-US" dirty="0">
                <a:latin typeface="Arial" pitchFamily="34" charset="0"/>
                <a:ea typeface="ＭＳ Ｐゴシック"/>
                <a:cs typeface="ＭＳ Ｐゴシック"/>
              </a:rPr>
              <a:t>Ron Fox, Giordano Cerizza </a:t>
            </a:r>
            <a:br>
              <a:rPr lang="en-US" dirty="0">
                <a:latin typeface="Arial" pitchFamily="34" charset="0"/>
                <a:ea typeface="ＭＳ Ｐゴシック"/>
                <a:cs typeface="ＭＳ Ｐゴシック"/>
              </a:rPr>
            </a:br>
            <a:r>
              <a:rPr lang="en-US" dirty="0">
                <a:latin typeface="Arial" pitchFamily="34" charset="0"/>
                <a:ea typeface="ＭＳ Ｐゴシック"/>
                <a:cs typeface="ＭＳ Ｐゴシック"/>
              </a:rPr>
              <a:t>Sean Liddick, Aaron Chester</a:t>
            </a:r>
          </a:p>
        </p:txBody>
      </p:sp>
      <p:sp>
        <p:nvSpPr>
          <p:cNvPr id="9219" name="Title 5"/>
          <p:cNvSpPr>
            <a:spLocks noGrp="1"/>
          </p:cNvSpPr>
          <p:nvPr>
            <p:ph type="title"/>
          </p:nvPr>
        </p:nvSpPr>
        <p:spPr>
          <a:xfrm>
            <a:off x="71438" y="2930621"/>
            <a:ext cx="9001124" cy="911935"/>
          </a:xfrm>
        </p:spPr>
        <p:txBody>
          <a:bodyPr/>
          <a:lstStyle/>
          <a:p>
            <a:r>
              <a:rPr lang="en-US" dirty="0">
                <a:latin typeface="Arial" pitchFamily="34" charset="0"/>
                <a:ea typeface="ＭＳ Ｐゴシック"/>
                <a:cs typeface="ＭＳ Ｐゴシック"/>
              </a:rPr>
              <a:t>Modern Dataflow in Experimental Nuclear Science (and Tcl).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bit about me and my Tcl history</a:t>
            </a:r>
          </a:p>
          <a:p>
            <a:r>
              <a:rPr lang="en-US" dirty="0"/>
              <a:t>What is the National Superconducting Cyclotron Laboratory (NSCL)</a:t>
            </a:r>
          </a:p>
          <a:p>
            <a:r>
              <a:rPr lang="en-US" dirty="0"/>
              <a:t>How data taking has evolved in experimental nuclear science </a:t>
            </a:r>
          </a:p>
          <a:p>
            <a:r>
              <a:rPr lang="en-US" dirty="0"/>
              <a:t>E17011 an experiment with modern electronics – why it’s computationally demanding</a:t>
            </a:r>
          </a:p>
          <a:p>
            <a:r>
              <a:rPr lang="en-US" dirty="0"/>
              <a:t>Parallel resources available to us</a:t>
            </a:r>
          </a:p>
          <a:p>
            <a:r>
              <a:rPr lang="en-US" dirty="0"/>
              <a:t>Message Passing Interface (MPI) and Tcl</a:t>
            </a:r>
          </a:p>
          <a:p>
            <a:pPr lvl="1"/>
            <a:r>
              <a:rPr lang="en-US" dirty="0"/>
              <a:t>Intro to MPI</a:t>
            </a:r>
          </a:p>
          <a:p>
            <a:pPr lvl="1"/>
            <a:r>
              <a:rPr lang="en-US" dirty="0"/>
              <a:t>Existing Tcl support</a:t>
            </a:r>
          </a:p>
          <a:p>
            <a:pPr lvl="1"/>
            <a:r>
              <a:rPr lang="en-US" dirty="0"/>
              <a:t>Tcl-</a:t>
            </a:r>
            <a:r>
              <a:rPr lang="en-US" dirty="0" err="1"/>
              <a:t>Ish</a:t>
            </a:r>
            <a:r>
              <a:rPr lang="en-US" dirty="0"/>
              <a:t> support we did.</a:t>
            </a:r>
          </a:p>
          <a:p>
            <a:r>
              <a:rPr lang="en-US" dirty="0"/>
              <a:t>Applying </a:t>
            </a:r>
            <a:r>
              <a:rPr lang="en-US" dirty="0" err="1"/>
              <a:t>MPITcl</a:t>
            </a:r>
            <a:r>
              <a:rPr lang="en-US" dirty="0"/>
              <a:t> to an existing application</a:t>
            </a:r>
          </a:p>
          <a:p>
            <a:r>
              <a:rPr lang="en-US" dirty="0"/>
              <a:t>What this means for experimental nuclear science at the NSCL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2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Introduced Tcl/</a:t>
            </a:r>
            <a:r>
              <a:rPr lang="en-US" dirty="0" err="1"/>
              <a:t>Tk</a:t>
            </a:r>
            <a:r>
              <a:rPr lang="en-US" dirty="0"/>
              <a:t> at the National Superconducting Cyclotron Lab (NSCL) back in the 4.x days.</a:t>
            </a:r>
          </a:p>
          <a:p>
            <a:r>
              <a:rPr lang="en-US" dirty="0"/>
              <a:t>Plugged into the community with a talk in New Orleans (Tcl 2004)</a:t>
            </a:r>
          </a:p>
          <a:p>
            <a:pPr lvl="1"/>
            <a:r>
              <a:rPr lang="en-US" dirty="0">
                <a:hlinkClick r:id="rId2"/>
              </a:rPr>
              <a:t>https://www.tcl.tk/community/tcl2004/Papers/RonFox/</a:t>
            </a:r>
            <a:endParaRPr lang="en-US" dirty="0"/>
          </a:p>
          <a:p>
            <a:pPr lvl="1"/>
            <a:r>
              <a:rPr lang="en-US" dirty="0" err="1"/>
              <a:t>NSCLSpecTcl</a:t>
            </a:r>
            <a:r>
              <a:rPr lang="en-US" dirty="0"/>
              <a:t> – </a:t>
            </a:r>
            <a:r>
              <a:rPr lang="en-US" dirty="0" err="1"/>
              <a:t>Histogramming</a:t>
            </a:r>
            <a:r>
              <a:rPr lang="en-US" dirty="0"/>
              <a:t> package for experimental nuclear science.</a:t>
            </a:r>
          </a:p>
          <a:p>
            <a:r>
              <a:rPr lang="en-US" dirty="0"/>
              <a:t>Tcl/</a:t>
            </a:r>
            <a:r>
              <a:rPr lang="en-US" dirty="0" err="1"/>
              <a:t>Tk</a:t>
            </a:r>
            <a:r>
              <a:rPr lang="en-US" dirty="0"/>
              <a:t> conference proceedings editor from Tcl2005 and on if memory serves.</a:t>
            </a:r>
          </a:p>
          <a:p>
            <a:r>
              <a:rPr lang="en-US" dirty="0"/>
              <a:t>Tcl plays an important role in the NSCL experimental program.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Tcl and me.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2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2" y="67866"/>
            <a:ext cx="8991598" cy="486372"/>
          </a:xfrm>
        </p:spPr>
        <p:txBody>
          <a:bodyPr/>
          <a:lstStyle/>
          <a:p>
            <a:r>
              <a:rPr lang="en-US" dirty="0"/>
              <a:t>The National Superconducting Cyclotron Lab.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Ron Fox Tcl 2019, Houston, 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6" name="Picture 2" descr="Image result for national superconducting cyclotron l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5" y="990600"/>
            <a:ext cx="4330772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2080" y="4121928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Located at Michigan State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Funded by the National Science Foundation as a user facility</a:t>
            </a:r>
          </a:p>
        </p:txBody>
      </p:sp>
      <p:pic>
        <p:nvPicPr>
          <p:cNvPr id="1028" name="Picture 4" descr="A chart of nuclides, which shows observed nuclei and terra incogni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055" y="991518"/>
            <a:ext cx="4236945" cy="291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53000" y="4267200"/>
            <a:ext cx="423064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Explore the properties of nuclear</a:t>
            </a:r>
            <a:br>
              <a:rPr lang="en-US" dirty="0"/>
            </a:br>
            <a:r>
              <a:rPr lang="en-US" dirty="0"/>
              <a:t>unstable </a:t>
            </a:r>
            <a:r>
              <a:rPr lang="en-US" dirty="0" err="1"/>
              <a:t>nucleii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Why and how do certain isotopes </a:t>
            </a:r>
            <a:br>
              <a:rPr lang="en-US" dirty="0"/>
            </a:br>
            <a:r>
              <a:rPr lang="en-US" dirty="0"/>
              <a:t>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Where do the heavy elements come </a:t>
            </a:r>
            <a:br>
              <a:rPr lang="en-US" dirty="0"/>
            </a:br>
            <a:r>
              <a:rPr lang="en-US" dirty="0"/>
              <a:t>from?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http://www.nscl.msu.edu</a:t>
            </a:r>
          </a:p>
        </p:txBody>
      </p:sp>
    </p:spTree>
    <p:extLst>
      <p:ext uri="{BB962C8B-B14F-4D97-AF65-F5344CB8AC3E}">
        <p14:creationId xmlns:p14="http://schemas.microsoft.com/office/powerpoint/2010/main" val="1235443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NSCL Block Diagram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6" name="Picture 2" descr="NSCL Beam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990600"/>
            <a:ext cx="89535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64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drivers for Rare Isotope Research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3074" name="Picture 2" descr="https://fribusers.org/images/BigQuestio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150289"/>
            <a:ext cx="9067799" cy="462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14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2876552"/>
            <a:ext cx="10668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Detector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2876552"/>
            <a:ext cx="12192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Preamp.</a:t>
            </a:r>
          </a:p>
        </p:txBody>
      </p:sp>
      <p:sp>
        <p:nvSpPr>
          <p:cNvPr id="7" name="Rectangle 6"/>
          <p:cNvSpPr/>
          <p:nvPr/>
        </p:nvSpPr>
        <p:spPr>
          <a:xfrm>
            <a:off x="4038600" y="2695576"/>
            <a:ext cx="1345720" cy="81915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Shaping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Amp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42578" y="3968801"/>
            <a:ext cx="1752600" cy="762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Discrimination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Acquisition – old school (analog)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66211" y="3962400"/>
            <a:ext cx="1371600" cy="762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Logic and timing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77000" y="2695577"/>
            <a:ext cx="1371600" cy="838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ADC, TDC, QDC</a:t>
            </a:r>
          </a:p>
        </p:txBody>
      </p:sp>
      <p:cxnSp>
        <p:nvCxnSpPr>
          <p:cNvPr id="15" name="Straight Arrow Connector 14"/>
          <p:cNvCxnSpPr>
            <a:stCxn id="5" idx="3"/>
            <a:endCxn id="6" idx="1"/>
          </p:cNvCxnSpPr>
          <p:nvPr/>
        </p:nvCxnSpPr>
        <p:spPr>
          <a:xfrm>
            <a:off x="1524000" y="3105152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3"/>
            <a:endCxn id="7" idx="1"/>
          </p:cNvCxnSpPr>
          <p:nvPr/>
        </p:nvCxnSpPr>
        <p:spPr>
          <a:xfrm>
            <a:off x="3505200" y="3105152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3"/>
          </p:cNvCxnSpPr>
          <p:nvPr/>
        </p:nvCxnSpPr>
        <p:spPr>
          <a:xfrm>
            <a:off x="5384320" y="3105152"/>
            <a:ext cx="10926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2"/>
            <a:endCxn id="10" idx="0"/>
          </p:cNvCxnSpPr>
          <p:nvPr/>
        </p:nvCxnSpPr>
        <p:spPr>
          <a:xfrm>
            <a:off x="4711460" y="3514728"/>
            <a:ext cx="7418" cy="4540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3"/>
            <a:endCxn id="12" idx="1"/>
          </p:cNvCxnSpPr>
          <p:nvPr/>
        </p:nvCxnSpPr>
        <p:spPr>
          <a:xfrm flipV="1">
            <a:off x="5595178" y="4343400"/>
            <a:ext cx="871033" cy="64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2" idx="0"/>
            <a:endCxn id="13" idx="2"/>
          </p:cNvCxnSpPr>
          <p:nvPr/>
        </p:nvCxnSpPr>
        <p:spPr>
          <a:xfrm flipV="1">
            <a:off x="7152011" y="3533777"/>
            <a:ext cx="10789" cy="4286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24000" y="5184874"/>
            <a:ext cx="671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Important point – dead-times for a conversion are microseconds</a:t>
            </a:r>
          </a:p>
        </p:txBody>
      </p:sp>
    </p:spTree>
    <p:extLst>
      <p:ext uri="{BB962C8B-B14F-4D97-AF65-F5344CB8AC3E}">
        <p14:creationId xmlns:p14="http://schemas.microsoft.com/office/powerpoint/2010/main" val="2309609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Acquisition – old school (analog)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4100" name="Picture 4" descr="Image result for NSCL s800 V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48" y="1066800"/>
            <a:ext cx="590039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48400" y="1447800"/>
            <a:ext cx="26661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Detector signals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Pre-amplification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Shaping/amplification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Timing/triggering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Digitizing modules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63309" y="3496019"/>
            <a:ext cx="29610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Each digitizing module </a:t>
            </a:r>
            <a:br>
              <a:rPr lang="en-US" dirty="0"/>
            </a:br>
            <a:r>
              <a:rPr lang="en-US" dirty="0"/>
              <a:t>Gives one value per input: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Pulse 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Pulse charge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Pulse timing relative to </a:t>
            </a:r>
            <a:br>
              <a:rPr lang="en-US" dirty="0"/>
            </a:br>
            <a:r>
              <a:rPr lang="en-US" dirty="0"/>
              <a:t>some reference time.</a:t>
            </a:r>
          </a:p>
        </p:txBody>
      </p:sp>
    </p:spTree>
    <p:extLst>
      <p:ext uri="{BB962C8B-B14F-4D97-AF65-F5344CB8AC3E}">
        <p14:creationId xmlns:p14="http://schemas.microsoft.com/office/powerpoint/2010/main" val="445728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Data Acquisition (digital)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2876552"/>
            <a:ext cx="10668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Detector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2876552"/>
            <a:ext cx="12192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Preamp.</a:t>
            </a:r>
          </a:p>
        </p:txBody>
      </p:sp>
      <p:cxnSp>
        <p:nvCxnSpPr>
          <p:cNvPr id="8" name="Straight Arrow Connector 7"/>
          <p:cNvCxnSpPr>
            <a:stCxn id="6" idx="3"/>
            <a:endCxn id="7" idx="1"/>
          </p:cNvCxnSpPr>
          <p:nvPr/>
        </p:nvCxnSpPr>
        <p:spPr>
          <a:xfrm>
            <a:off x="1524000" y="3105152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140680" y="2752728"/>
            <a:ext cx="1650520" cy="70484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Flash ADC (100-500MHz)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91000" y="4419600"/>
            <a:ext cx="1600200" cy="762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Large FPGA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29400" y="3581400"/>
            <a:ext cx="1219200" cy="685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Memory</a:t>
            </a:r>
          </a:p>
        </p:txBody>
      </p:sp>
      <p:cxnSp>
        <p:nvCxnSpPr>
          <p:cNvPr id="13" name="Straight Arrow Connector 12"/>
          <p:cNvCxnSpPr>
            <a:stCxn id="7" idx="3"/>
            <a:endCxn id="9" idx="1"/>
          </p:cNvCxnSpPr>
          <p:nvPr/>
        </p:nvCxnSpPr>
        <p:spPr>
          <a:xfrm>
            <a:off x="3505200" y="3105152"/>
            <a:ext cx="6354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2"/>
            <a:endCxn id="10" idx="0"/>
          </p:cNvCxnSpPr>
          <p:nvPr/>
        </p:nvCxnSpPr>
        <p:spPr>
          <a:xfrm>
            <a:off x="4965940" y="3457576"/>
            <a:ext cx="25160" cy="9620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3"/>
            <a:endCxn id="11" idx="0"/>
          </p:cNvCxnSpPr>
          <p:nvPr/>
        </p:nvCxnSpPr>
        <p:spPr>
          <a:xfrm>
            <a:off x="5791200" y="3105152"/>
            <a:ext cx="1447800" cy="4762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3"/>
            <a:endCxn id="11" idx="2"/>
          </p:cNvCxnSpPr>
          <p:nvPr/>
        </p:nvCxnSpPr>
        <p:spPr>
          <a:xfrm flipV="1">
            <a:off x="5791200" y="4267200"/>
            <a:ext cx="1447800" cy="533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7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data acquisition (100MHz – 500MHz)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122" name="Picture 2" descr="Image result for NSCL DDAS electron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" y="984230"/>
            <a:ext cx="5785692" cy="435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1201" y="1602954"/>
            <a:ext cx="21659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Detector Signals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Preamplification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Digitization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2899" y="2667000"/>
            <a:ext cx="344838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Firmware can extract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Pulse ht.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Charge integral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Timing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Keeping waveforms allows </a:t>
            </a:r>
            <a:br>
              <a:rPr lang="en-US" dirty="0"/>
            </a:br>
            <a:r>
              <a:rPr lang="en-US" dirty="0"/>
              <a:t>experiments that can’t be</a:t>
            </a:r>
            <a:br>
              <a:rPr lang="en-US" dirty="0"/>
            </a:br>
            <a:r>
              <a:rPr lang="en-US" dirty="0"/>
              <a:t>done with analog electronics.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Wave form analysis is </a:t>
            </a:r>
            <a:br>
              <a:rPr lang="en-US" dirty="0"/>
            </a:br>
            <a:r>
              <a:rPr lang="en-US" dirty="0"/>
              <a:t>computationally demanding</a:t>
            </a:r>
            <a:br>
              <a:rPr lang="en-US" dirty="0"/>
            </a:br>
            <a:r>
              <a:rPr lang="en-US" dirty="0"/>
              <a:t>Wave forms bloat the data</a:t>
            </a:r>
          </a:p>
        </p:txBody>
      </p:sp>
    </p:spTree>
    <p:extLst>
      <p:ext uri="{BB962C8B-B14F-4D97-AF65-F5344CB8AC3E}">
        <p14:creationId xmlns:p14="http://schemas.microsoft.com/office/powerpoint/2010/main" val="3626654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1371300"/>
          </a:xfrm>
        </p:spPr>
        <p:txBody>
          <a:bodyPr/>
          <a:lstStyle/>
          <a:p>
            <a:r>
              <a:rPr lang="en-US" dirty="0"/>
              <a:t>Scheduled to run in January.</a:t>
            </a:r>
          </a:p>
          <a:p>
            <a:pPr lvl="1"/>
            <a:r>
              <a:rPr lang="en-US" dirty="0"/>
              <a:t>Look at beta decay of 80Ga -&gt; 80Ge</a:t>
            </a:r>
          </a:p>
          <a:p>
            <a:pPr lvl="1"/>
            <a:r>
              <a:rPr lang="en-US" dirty="0"/>
              <a:t>Look at the lifetime of the 0</a:t>
            </a:r>
            <a:r>
              <a:rPr lang="en-US" baseline="-25000" dirty="0"/>
              <a:t>2</a:t>
            </a:r>
            <a:r>
              <a:rPr lang="en-US" baseline="30000" dirty="0"/>
              <a:t>+ </a:t>
            </a:r>
            <a:r>
              <a:rPr lang="en-US" dirty="0"/>
              <a:t> -&gt; 0</a:t>
            </a:r>
            <a:r>
              <a:rPr lang="en-US" baseline="-25000" dirty="0"/>
              <a:t>1</a:t>
            </a:r>
            <a:r>
              <a:rPr lang="en-US" baseline="30000" dirty="0"/>
              <a:t>+</a:t>
            </a:r>
          </a:p>
          <a:p>
            <a:pPr lvl="1"/>
            <a:r>
              <a:rPr lang="en-US" dirty="0"/>
              <a:t>Lifetime tell us something about the difference in the radius of the charge distribution of the two states.</a:t>
            </a:r>
          </a:p>
          <a:p>
            <a:r>
              <a:rPr lang="en-US" dirty="0"/>
              <a:t>200MB/second sustained – though modest trigger rate (~3KHz).</a:t>
            </a:r>
          </a:p>
          <a:p>
            <a:r>
              <a:rPr lang="en-US" dirty="0"/>
              <a:t>Will take 100TB+ of data</a:t>
            </a:r>
          </a:p>
          <a:p>
            <a:r>
              <a:rPr lang="en-US" dirty="0"/>
              <a:t>Need good online and nearline analysis:</a:t>
            </a:r>
          </a:p>
          <a:p>
            <a:pPr lvl="1"/>
            <a:r>
              <a:rPr lang="en-US" dirty="0"/>
              <a:t>Are the detectors working.</a:t>
            </a:r>
          </a:p>
          <a:p>
            <a:pPr lvl="1"/>
            <a:r>
              <a:rPr lang="en-US" dirty="0"/>
              <a:t>Are we seeing what we think we should be seeing.</a:t>
            </a:r>
          </a:p>
          <a:p>
            <a:pPr lvl="1"/>
            <a:r>
              <a:rPr lang="en-US" dirty="0"/>
              <a:t>Should we ask for additional (discretionary time).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E17011</a:t>
            </a:r>
          </a:p>
        </p:txBody>
      </p:sp>
    </p:spTree>
    <p:extLst>
      <p:ext uri="{BB962C8B-B14F-4D97-AF65-F5344CB8AC3E}">
        <p14:creationId xmlns:p14="http://schemas.microsoft.com/office/powerpoint/2010/main" val="382775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E17011 – block diagram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defPPr>
              <a:defRPr lang="en-US"/>
            </a:defPPr>
            <a:lvl1pPr algn="r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04800" y="4267200"/>
            <a:ext cx="16002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285" y="1950653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Sketch of experiment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3758608"/>
            <a:ext cx="147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86Kr primary beam</a:t>
            </a:r>
            <a:br>
              <a:rPr lang="en-US" sz="1200" dirty="0"/>
            </a:br>
            <a:r>
              <a:rPr lang="en-US" sz="1200" dirty="0"/>
              <a:t>104MeV/A</a:t>
            </a:r>
            <a:endParaRPr lang="en-US" sz="1600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1714500" y="3681954"/>
            <a:ext cx="381000" cy="1371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34221" y="4822721"/>
            <a:ext cx="1353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9Be </a:t>
            </a:r>
          </a:p>
          <a:p>
            <a:r>
              <a:rPr lang="en-US" sz="1200" dirty="0"/>
              <a:t>Production target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905000" y="4267200"/>
            <a:ext cx="3657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18099" y="3752150"/>
            <a:ext cx="17203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 80Ga</a:t>
            </a:r>
            <a:br>
              <a:rPr lang="en-US" sz="1100" dirty="0"/>
            </a:br>
            <a:r>
              <a:rPr lang="en-US" sz="1100" dirty="0" err="1"/>
              <a:t>80Ga</a:t>
            </a:r>
            <a:r>
              <a:rPr lang="en-US" sz="1100" dirty="0"/>
              <a:t> </a:t>
            </a:r>
            <a:r>
              <a:rPr lang="el-GR" sz="1100" dirty="0"/>
              <a:t>β</a:t>
            </a:r>
            <a:r>
              <a:rPr lang="en-US" sz="1100" dirty="0"/>
              <a:t>- decays to 80Ge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38600" y="3810000"/>
            <a:ext cx="533061" cy="10127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Si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</a:rPr>
              <a:t>PIN stack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818" y="4931195"/>
            <a:ext cx="10470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Beam particle</a:t>
            </a:r>
            <a:br>
              <a:rPr lang="en-US" sz="1100" dirty="0"/>
            </a:br>
            <a:r>
              <a:rPr lang="en-US" sz="1100" dirty="0"/>
              <a:t>ID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62600" y="3599779"/>
            <a:ext cx="1143000" cy="132467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CeBr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Pixilated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PMT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34100" y="2743200"/>
            <a:ext cx="9525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LaBr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77636" y="4038600"/>
            <a:ext cx="9525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LaBr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10350" y="5264510"/>
            <a:ext cx="9525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LaBr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80095" y="2579132"/>
            <a:ext cx="9525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88650" y="4684983"/>
            <a:ext cx="9525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34250" y="3413198"/>
            <a:ext cx="952500" cy="4572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</a:t>
            </a:r>
          </a:p>
        </p:txBody>
      </p:sp>
      <p:pic>
        <p:nvPicPr>
          <p:cNvPr id="24" name="Picture 2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28126" y="1069619"/>
            <a:ext cx="3439274" cy="22032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7656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Pictures </a:t>
            </a:r>
            <a:r>
              <a:rPr lang="en-US" dirty="0" err="1"/>
              <a:t>pictures</a:t>
            </a:r>
            <a:r>
              <a:rPr lang="en-US" dirty="0"/>
              <a:t> (CeBr</a:t>
            </a:r>
            <a:r>
              <a:rPr lang="en-US" baseline="-25000" dirty="0"/>
              <a:t>3</a:t>
            </a:r>
            <a:r>
              <a:rPr lang="en-US" dirty="0"/>
              <a:t> and LaBr</a:t>
            </a:r>
            <a:r>
              <a:rPr lang="en-US" baseline="-25000" dirty="0"/>
              <a:t>3</a:t>
            </a:r>
            <a:r>
              <a:rPr lang="en-US" dirty="0"/>
              <a:t> array)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0600"/>
            <a:ext cx="8001000" cy="490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85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pictures Ge Array (</a:t>
            </a:r>
            <a:r>
              <a:rPr lang="en-US" dirty="0" err="1"/>
              <a:t>SeGA</a:t>
            </a:r>
            <a:r>
              <a:rPr lang="en-US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66800"/>
            <a:ext cx="8077200" cy="517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6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aseline="30000" dirty="0"/>
              <a:t>80</a:t>
            </a:r>
            <a:r>
              <a:rPr lang="en-US" sz="2000" dirty="0"/>
              <a:t>Ga decays to </a:t>
            </a:r>
            <a:r>
              <a:rPr lang="en-US" sz="2000" baseline="30000" dirty="0"/>
              <a:t>80</a:t>
            </a:r>
            <a:r>
              <a:rPr lang="en-US" sz="2000" dirty="0"/>
              <a:t>Ge by </a:t>
            </a:r>
            <a:r>
              <a:rPr lang="el-GR" sz="2000" dirty="0"/>
              <a:t>β</a:t>
            </a:r>
            <a:r>
              <a:rPr lang="en-US" sz="2000" dirty="0"/>
              <a:t>- decay.</a:t>
            </a:r>
          </a:p>
          <a:p>
            <a:pPr lvl="1"/>
            <a:r>
              <a:rPr lang="en-US" sz="1800" dirty="0"/>
              <a:t>This decay is also detected in the CeBr</a:t>
            </a:r>
            <a:r>
              <a:rPr lang="en-US" sz="1800" baseline="-25000" dirty="0"/>
              <a:t>3</a:t>
            </a:r>
            <a:r>
              <a:rPr lang="en-US" sz="1800" dirty="0"/>
              <a:t> detector</a:t>
            </a:r>
          </a:p>
          <a:p>
            <a:pPr lvl="1"/>
            <a:r>
              <a:rPr lang="en-US" sz="1800" dirty="0"/>
              <a:t>This decay populates several energy levels of </a:t>
            </a:r>
            <a:r>
              <a:rPr lang="en-US" sz="1800" baseline="30000" dirty="0"/>
              <a:t>80</a:t>
            </a:r>
            <a:r>
              <a:rPr lang="en-US" sz="1800" dirty="0"/>
              <a:t>Ge</a:t>
            </a:r>
          </a:p>
          <a:p>
            <a:r>
              <a:rPr lang="en-US" sz="2000" dirty="0"/>
              <a:t>Of interest are the decays that populate the 0</a:t>
            </a:r>
            <a:r>
              <a:rPr lang="en-US" sz="2000" baseline="-25000" dirty="0"/>
              <a:t>2</a:t>
            </a:r>
            <a:r>
              <a:rPr lang="en-US" sz="2000" baseline="30000" dirty="0"/>
              <a:t>+ </a:t>
            </a:r>
            <a:r>
              <a:rPr lang="en-US" sz="2000" dirty="0"/>
              <a:t>state. </a:t>
            </a:r>
          </a:p>
          <a:p>
            <a:pPr lvl="1"/>
            <a:r>
              <a:rPr lang="en-US" sz="1800" dirty="0"/>
              <a:t>This eventually de-excites to the 0</a:t>
            </a:r>
            <a:r>
              <a:rPr lang="en-US" sz="1800" baseline="-25000" dirty="0"/>
              <a:t>1</a:t>
            </a:r>
            <a:r>
              <a:rPr lang="en-US" sz="1800" baseline="30000" dirty="0"/>
              <a:t>+ </a:t>
            </a:r>
            <a:r>
              <a:rPr lang="en-US" sz="1800" dirty="0"/>
              <a:t> state emitting a </a:t>
            </a:r>
            <a:r>
              <a:rPr lang="el-GR" sz="1800" dirty="0"/>
              <a:t>γ</a:t>
            </a:r>
            <a:r>
              <a:rPr lang="en-US" sz="1800" dirty="0"/>
              <a:t>-ray (detected by the LaBr</a:t>
            </a:r>
            <a:r>
              <a:rPr lang="en-US" sz="1800" baseline="-25000" dirty="0"/>
              <a:t>3</a:t>
            </a:r>
            <a:r>
              <a:rPr lang="en-US" sz="1800" dirty="0"/>
              <a:t> array and/or </a:t>
            </a:r>
            <a:r>
              <a:rPr lang="en-US" sz="1800" dirty="0" err="1"/>
              <a:t>SeGA</a:t>
            </a:r>
            <a:r>
              <a:rPr lang="en-US" sz="1800" dirty="0"/>
              <a:t>) and and a conversion electron.</a:t>
            </a:r>
          </a:p>
          <a:p>
            <a:pPr lvl="1"/>
            <a:r>
              <a:rPr lang="en-US" sz="1800" dirty="0"/>
              <a:t> The conversion electron produced by that decay is sensed  by the CeBr</a:t>
            </a:r>
            <a:r>
              <a:rPr lang="en-US" sz="1800" baseline="-25000" dirty="0"/>
              <a:t>3</a:t>
            </a:r>
            <a:endParaRPr lang="en-US" sz="1800" dirty="0"/>
          </a:p>
          <a:p>
            <a:r>
              <a:rPr lang="en-US" sz="2000" dirty="0"/>
              <a:t>Well it’s not actually eventually.</a:t>
            </a:r>
          </a:p>
          <a:p>
            <a:pPr lvl="1"/>
            <a:r>
              <a:rPr lang="en-US" sz="1800" dirty="0"/>
              <a:t>Similar de-excitations have half lives of about 50ns.</a:t>
            </a:r>
          </a:p>
          <a:p>
            <a:pPr lvl="1"/>
            <a:r>
              <a:rPr lang="en-US" sz="1800" dirty="0"/>
              <a:t>We want the actual ½ life.</a:t>
            </a:r>
          </a:p>
          <a:p>
            <a:r>
              <a:rPr lang="en-US" sz="2000" dirty="0"/>
              <a:t>This is a short ½ life.  How to measure it.</a:t>
            </a:r>
          </a:p>
          <a:p>
            <a:pPr lvl="1"/>
            <a:r>
              <a:rPr lang="en-US" sz="1800" dirty="0"/>
              <a:t>Digitize the pulses in the CeBr</a:t>
            </a:r>
            <a:r>
              <a:rPr lang="en-US" sz="1800" baseline="-25000" dirty="0"/>
              <a:t>3</a:t>
            </a:r>
            <a:endParaRPr lang="en-US" sz="1800" dirty="0"/>
          </a:p>
          <a:p>
            <a:pPr lvl="2"/>
            <a:r>
              <a:rPr lang="en-US" sz="1600" dirty="0"/>
              <a:t>Sum signal at 500MHz</a:t>
            </a:r>
          </a:p>
          <a:p>
            <a:pPr lvl="2"/>
            <a:r>
              <a:rPr lang="en-US" sz="1600" dirty="0"/>
              <a:t>pixels at 250MHz</a:t>
            </a:r>
          </a:p>
          <a:p>
            <a:pPr lvl="2"/>
            <a:r>
              <a:rPr lang="en-US" sz="1600" dirty="0"/>
              <a:t>Trace lengths of a few microseconds (on order 100 samples).</a:t>
            </a:r>
          </a:p>
          <a:p>
            <a:pPr marL="211709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to the implanted 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Ron Fox Tcl 2019, Houston, TX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19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trace from a similar experiment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944" r="2017" b="3049"/>
          <a:stretch/>
        </p:blipFill>
        <p:spPr>
          <a:xfrm>
            <a:off x="533400" y="1020803"/>
            <a:ext cx="7848600" cy="484659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3581400" y="2667000"/>
            <a:ext cx="23622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6247" y="2639275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Decay time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096000" y="1600200"/>
            <a:ext cx="0" cy="3276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19800" y="3213268"/>
            <a:ext cx="1649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Conversion e</a:t>
            </a:r>
            <a:r>
              <a:rPr lang="en-US" sz="1200" baseline="30000" dirty="0"/>
              <a:t>-</a:t>
            </a:r>
            <a:r>
              <a:rPr lang="en-US" sz="1200" dirty="0"/>
              <a:t> energy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4CB0D4-D6EE-47A3-9956-8BA8C108E109}"/>
              </a:ext>
            </a:extLst>
          </p:cNvPr>
          <p:cNvSpPr/>
          <p:nvPr/>
        </p:nvSpPr>
        <p:spPr>
          <a:xfrm>
            <a:off x="6172200" y="2209800"/>
            <a:ext cx="1649801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04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most of the CeBr3 detector lights up for a hit we about 200traces/event (maximal pixel is ‘where’ the event occurred).</a:t>
            </a:r>
          </a:p>
          <a:p>
            <a:r>
              <a:rPr lang="en-US" dirty="0"/>
              <a:t>The data rate is dominated by traces from the CeBr3.</a:t>
            </a:r>
          </a:p>
          <a:p>
            <a:r>
              <a:rPr lang="en-US" dirty="0"/>
              <a:t>Trigger rates may be 3KHz (modest)</a:t>
            </a:r>
          </a:p>
          <a:p>
            <a:r>
              <a:rPr lang="en-US" dirty="0"/>
              <a:t>Data transfer rates will be a sustained 200MB/seconds.</a:t>
            </a:r>
          </a:p>
          <a:p>
            <a:r>
              <a:rPr lang="en-US" dirty="0"/>
              <a:t>To see if the experiment is “working” we need to do some processing on all this stuff.</a:t>
            </a:r>
          </a:p>
          <a:p>
            <a:pPr lvl="1"/>
            <a:r>
              <a:rPr lang="en-US" dirty="0"/>
              <a:t>Determine if traces are single or double pulses.</a:t>
            </a:r>
          </a:p>
          <a:p>
            <a:pPr lvl="1"/>
            <a:r>
              <a:rPr lang="en-US" dirty="0"/>
              <a:t>Determine the characteristics of the pulse(s) – time and height.</a:t>
            </a:r>
          </a:p>
          <a:p>
            <a:r>
              <a:rPr lang="en-US" dirty="0"/>
              <a:t>Good news though: Taking traces </a:t>
            </a:r>
            <a:r>
              <a:rPr lang="en-US" dirty="0" err="1"/>
              <a:t>meas</a:t>
            </a:r>
            <a:r>
              <a:rPr lang="en-US" dirty="0"/>
              <a:t> we can do the experiment.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that 200MB/sec come from?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82BECE-5E0B-4126-B843-157869E66D08}"/>
              </a:ext>
            </a:extLst>
          </p:cNvPr>
          <p:cNvSpPr txBox="1"/>
          <p:nvPr/>
        </p:nvSpPr>
        <p:spPr>
          <a:xfrm>
            <a:off x="2057400" y="5334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This experiment is </a:t>
            </a:r>
            <a:r>
              <a:rPr lang="en-US" i="1" dirty="0">
                <a:solidFill>
                  <a:srgbClr val="FF0000"/>
                </a:solidFill>
              </a:rPr>
              <a:t>really hard</a:t>
            </a:r>
            <a:r>
              <a:rPr lang="en-US" dirty="0">
                <a:solidFill>
                  <a:srgbClr val="FF0000"/>
                </a:solidFill>
              </a:rPr>
              <a:t> to do with old school electronics.</a:t>
            </a:r>
          </a:p>
        </p:txBody>
      </p:sp>
    </p:spTree>
    <p:extLst>
      <p:ext uri="{BB962C8B-B14F-4D97-AF65-F5344CB8AC3E}">
        <p14:creationId xmlns:p14="http://schemas.microsoft.com/office/powerpoint/2010/main" val="3421513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1828800"/>
            <a:ext cx="11430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XIA digitizers Crate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8956" y="3106756"/>
            <a:ext cx="113364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XIA </a:t>
            </a:r>
          </a:p>
          <a:p>
            <a:r>
              <a:rPr lang="en-US" dirty="0"/>
              <a:t>Digitizers</a:t>
            </a:r>
          </a:p>
          <a:p>
            <a:r>
              <a:rPr lang="en-US" dirty="0"/>
              <a:t>Crate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4267200"/>
            <a:ext cx="19030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emitted</a:t>
            </a:r>
          </a:p>
          <a:p>
            <a:r>
              <a:rPr lang="en-US" dirty="0"/>
              <a:t>Have 50Mhz </a:t>
            </a:r>
            <a:br>
              <a:rPr lang="en-US" dirty="0"/>
            </a:br>
            <a:r>
              <a:rPr lang="en-US" dirty="0"/>
              <a:t>timestamps</a:t>
            </a:r>
          </a:p>
          <a:p>
            <a:r>
              <a:rPr lang="en-US" dirty="0"/>
              <a:t>Synchronized to </a:t>
            </a:r>
            <a:br>
              <a:rPr lang="en-US" dirty="0"/>
            </a:br>
            <a:r>
              <a:rPr lang="en-US" dirty="0"/>
              <a:t>&lt; 1ns.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2590800"/>
            <a:ext cx="91440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Event builder</a:t>
            </a:r>
          </a:p>
        </p:txBody>
      </p:sp>
      <p:cxnSp>
        <p:nvCxnSpPr>
          <p:cNvPr id="11" name="Straight Arrow Connector 10"/>
          <p:cNvCxnSpPr>
            <a:stCxn id="5" idx="3"/>
            <a:endCxn id="9" idx="1"/>
          </p:cNvCxnSpPr>
          <p:nvPr/>
        </p:nvCxnSpPr>
        <p:spPr>
          <a:xfrm>
            <a:off x="1752600" y="2290465"/>
            <a:ext cx="1219200" cy="6235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3"/>
            <a:endCxn id="9" idx="1"/>
          </p:cNvCxnSpPr>
          <p:nvPr/>
        </p:nvCxnSpPr>
        <p:spPr>
          <a:xfrm flipV="1">
            <a:off x="1752600" y="2913966"/>
            <a:ext cx="1219200" cy="6544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00917" y="2544634"/>
            <a:ext cx="1160895" cy="738664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Event</a:t>
            </a:r>
            <a:br>
              <a:rPr lang="en-US" sz="1400" dirty="0"/>
            </a:br>
            <a:r>
              <a:rPr lang="en-US" sz="1400" dirty="0"/>
              <a:t>Selection</a:t>
            </a:r>
          </a:p>
          <a:p>
            <a:r>
              <a:rPr lang="en-US" sz="1400" dirty="0"/>
              <a:t>(PIN Based)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9" idx="3"/>
            <a:endCxn id="17" idx="1"/>
          </p:cNvCxnSpPr>
          <p:nvPr/>
        </p:nvCxnSpPr>
        <p:spPr>
          <a:xfrm>
            <a:off x="3886200" y="2913966"/>
            <a:ext cx="41471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67763" y="2313800"/>
            <a:ext cx="1390124" cy="120032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Append</a:t>
            </a:r>
            <a:br>
              <a:rPr lang="en-US" dirty="0"/>
            </a:br>
            <a:r>
              <a:rPr lang="en-US" dirty="0"/>
              <a:t>Fits for 1,</a:t>
            </a:r>
          </a:p>
          <a:p>
            <a:r>
              <a:rPr lang="en-US" dirty="0"/>
              <a:t>2 pulses to</a:t>
            </a:r>
          </a:p>
          <a:p>
            <a:r>
              <a:rPr lang="en-US" dirty="0"/>
              <a:t>Sum signal.</a:t>
            </a:r>
          </a:p>
        </p:txBody>
      </p:sp>
      <p:cxnSp>
        <p:nvCxnSpPr>
          <p:cNvPr id="24" name="Straight Arrow Connector 23"/>
          <p:cNvCxnSpPr>
            <a:stCxn id="17" idx="3"/>
            <a:endCxn id="22" idx="1"/>
          </p:cNvCxnSpPr>
          <p:nvPr/>
        </p:nvCxnSpPr>
        <p:spPr>
          <a:xfrm flipV="1">
            <a:off x="5461812" y="2913965"/>
            <a:ext cx="405951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n 24"/>
          <p:cNvSpPr/>
          <p:nvPr/>
        </p:nvSpPr>
        <p:spPr>
          <a:xfrm>
            <a:off x="7924800" y="1676400"/>
            <a:ext cx="1066799" cy="1216152"/>
          </a:xfrm>
          <a:prstGeom prst="can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Online storage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100TB</a:t>
            </a:r>
          </a:p>
        </p:txBody>
      </p:sp>
      <p:cxnSp>
        <p:nvCxnSpPr>
          <p:cNvPr id="27" name="Straight Arrow Connector 26"/>
          <p:cNvCxnSpPr>
            <a:stCxn id="22" idx="3"/>
            <a:endCxn id="25" idx="2"/>
          </p:cNvCxnSpPr>
          <p:nvPr/>
        </p:nvCxnSpPr>
        <p:spPr>
          <a:xfrm flipV="1">
            <a:off x="7257887" y="2284476"/>
            <a:ext cx="666913" cy="6294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n 27"/>
          <p:cNvSpPr/>
          <p:nvPr/>
        </p:nvSpPr>
        <p:spPr>
          <a:xfrm>
            <a:off x="7010401" y="4232152"/>
            <a:ext cx="914400" cy="1216152"/>
          </a:xfrm>
          <a:prstGeom prst="can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130 TB </a:t>
            </a:r>
            <a:r>
              <a:rPr lang="en-US" sz="1400" dirty="0" err="1">
                <a:solidFill>
                  <a:schemeClr val="tx1"/>
                </a:solidFill>
              </a:rPr>
              <a:t>Cephs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Analysis Storage</a:t>
            </a:r>
          </a:p>
        </p:txBody>
      </p:sp>
      <p:cxnSp>
        <p:nvCxnSpPr>
          <p:cNvPr id="30" name="Straight Arrow Connector 29"/>
          <p:cNvCxnSpPr>
            <a:stCxn id="25" idx="3"/>
            <a:endCxn id="28" idx="0"/>
          </p:cNvCxnSpPr>
          <p:nvPr/>
        </p:nvCxnSpPr>
        <p:spPr>
          <a:xfrm flipH="1">
            <a:off x="7467601" y="2892552"/>
            <a:ext cx="990599" cy="1568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006922" y="3539088"/>
            <a:ext cx="832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Periodic</a:t>
            </a:r>
          </a:p>
          <a:p>
            <a:r>
              <a:rPr lang="en-US" sz="1400" dirty="0" err="1"/>
              <a:t>rsync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620564" y="5454134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Near-line analysis</a:t>
            </a:r>
          </a:p>
        </p:txBody>
      </p:sp>
      <p:cxnSp>
        <p:nvCxnSpPr>
          <p:cNvPr id="37" name="Straight Arrow Connector 36"/>
          <p:cNvCxnSpPr>
            <a:stCxn id="22" idx="2"/>
            <a:endCxn id="38" idx="0"/>
          </p:cNvCxnSpPr>
          <p:nvPr/>
        </p:nvCxnSpPr>
        <p:spPr>
          <a:xfrm flipH="1">
            <a:off x="5803961" y="3514129"/>
            <a:ext cx="758864" cy="9954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130920" y="4509620"/>
            <a:ext cx="134608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Threaded</a:t>
            </a:r>
          </a:p>
          <a:p>
            <a:r>
              <a:rPr lang="en-US" sz="1400" dirty="0" err="1"/>
              <a:t>NSCLSpecTcl</a:t>
            </a:r>
            <a:endParaRPr lang="en-US" sz="1400" dirty="0"/>
          </a:p>
          <a:p>
            <a:r>
              <a:rPr lang="en-US" sz="1400" dirty="0"/>
              <a:t>(see later)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4934664" y="1595698"/>
                <a:ext cx="2532937" cy="683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begChr m:val="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begChr m:val="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664" y="1595698"/>
                <a:ext cx="2532937" cy="6839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933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Fit the sum traces from the CeBr3.</a:t>
            </a:r>
          </a:p>
          <a:p>
            <a:pPr lvl="1"/>
            <a:r>
              <a:rPr lang="en-US" dirty="0"/>
              <a:t>Fit for both single and double pulses.</a:t>
            </a:r>
          </a:p>
          <a:p>
            <a:pPr lvl="1"/>
            <a:r>
              <a:rPr lang="en-US" dirty="0"/>
              <a:t>Use a heuristic to determine if the pulses are single or double.</a:t>
            </a:r>
          </a:p>
          <a:p>
            <a:r>
              <a:rPr lang="en-US" dirty="0"/>
              <a:t>Make a pile of histograms (</a:t>
            </a:r>
            <a:r>
              <a:rPr lang="en-US" dirty="0" err="1"/>
              <a:t>NSCLSpecTcl</a:t>
            </a:r>
            <a:r>
              <a:rPr lang="en-US" dirty="0"/>
              <a:t>) and look at them online</a:t>
            </a:r>
          </a:p>
          <a:p>
            <a:r>
              <a:rPr lang="en-US" dirty="0"/>
              <a:t>Keep up with the incoming data rate.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NOTE:  Each fit costs 3.5ms to do using GSL’s </a:t>
            </a:r>
            <a:r>
              <a:rPr lang="en-US" dirty="0" err="1"/>
              <a:t>Levenberg</a:t>
            </a:r>
            <a:r>
              <a:rPr lang="en-US" dirty="0"/>
              <a:t>-Marquardt.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Serial code isn’t going to cut it.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analysis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45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Fit the remaining traces in the CeBr</a:t>
            </a:r>
            <a:r>
              <a:rPr lang="en-US" baseline="-25000" dirty="0"/>
              <a:t>3</a:t>
            </a:r>
          </a:p>
          <a:p>
            <a:pPr lvl="1"/>
            <a:r>
              <a:rPr lang="en-US" dirty="0"/>
              <a:t>Are they single or double pulses (heuristic)?</a:t>
            </a:r>
          </a:p>
          <a:p>
            <a:pPr lvl="1"/>
            <a:r>
              <a:rPr lang="en-US" dirty="0"/>
              <a:t>If double pulses extract the time difference as a parameter for </a:t>
            </a:r>
            <a:r>
              <a:rPr lang="en-US" dirty="0" err="1"/>
              <a:t>histogramming</a:t>
            </a:r>
            <a:r>
              <a:rPr lang="en-US" dirty="0"/>
              <a:t>.</a:t>
            </a:r>
          </a:p>
          <a:p>
            <a:r>
              <a:rPr lang="en-US" dirty="0"/>
              <a:t>Correlate implantation events with decay events.</a:t>
            </a:r>
          </a:p>
          <a:p>
            <a:pPr lvl="1"/>
            <a:r>
              <a:rPr lang="en-US" dirty="0"/>
              <a:t>Using position and particle ID information</a:t>
            </a:r>
          </a:p>
          <a:p>
            <a:pPr lvl="1"/>
            <a:r>
              <a:rPr lang="en-US" dirty="0"/>
              <a:t>Timing between implantation and decay.</a:t>
            </a:r>
          </a:p>
          <a:p>
            <a:r>
              <a:rPr lang="en-US" dirty="0"/>
              <a:t>These are computationally intensive (e.g. the fit is about 3.5ms/event). To make decisions about the experiment we need to analyze the data already taken faster than acquisition.</a:t>
            </a:r>
          </a:p>
          <a:p>
            <a:r>
              <a:rPr lang="en-US" dirty="0"/>
              <a:t> Serial code isn’t going to cut it ~2500 cores just for fitting all traces.</a:t>
            </a:r>
          </a:p>
          <a:p>
            <a:pPr marL="211709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Near-line Analysis – want to keep up with incoming data rate or better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95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high core count systems:</a:t>
            </a:r>
          </a:p>
          <a:p>
            <a:pPr lvl="1"/>
            <a:r>
              <a:rPr lang="en-US" dirty="0"/>
              <a:t>1 26 core system.  (</a:t>
            </a:r>
            <a:r>
              <a:rPr lang="pt-BR" dirty="0"/>
              <a:t>Xeon E5-2690 v4 @ 2.60GHz)</a:t>
            </a:r>
            <a:endParaRPr lang="en-US" dirty="0"/>
          </a:p>
          <a:p>
            <a:pPr lvl="1"/>
            <a:r>
              <a:rPr lang="en-US" dirty="0"/>
              <a:t>2 40 core systems (Xeon Gold 6148 @ 2.4GHz) – bought for this experiment</a:t>
            </a:r>
          </a:p>
          <a:p>
            <a:pPr lvl="1"/>
            <a:r>
              <a:rPr lang="en-US" dirty="0"/>
              <a:t>Used for online data flow and interactive ‘near-line’ analysis.</a:t>
            </a:r>
          </a:p>
          <a:p>
            <a:r>
              <a:rPr lang="en-US" dirty="0"/>
              <a:t>Modest Linux cluster</a:t>
            </a:r>
          </a:p>
          <a:p>
            <a:pPr lvl="1"/>
            <a:r>
              <a:rPr lang="en-US" dirty="0"/>
              <a:t>360 cores of various ages </a:t>
            </a:r>
          </a:p>
          <a:p>
            <a:pPr lvl="1"/>
            <a:r>
              <a:rPr lang="en-US" dirty="0"/>
              <a:t>Used for non-interactive ‘near-line’ partial analysis.</a:t>
            </a:r>
          </a:p>
          <a:p>
            <a:r>
              <a:rPr lang="en-US" dirty="0"/>
              <a:t>That’s not going to be enough (to do the fitting of all signals at data rates needs about 2500cores).</a:t>
            </a:r>
          </a:p>
          <a:p>
            <a:r>
              <a:rPr lang="en-US" dirty="0"/>
              <a:t>no GPU coprocessors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Parallel resources at the NSCL available to E17011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46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MSU Institute for Cyber Enabled Research (ICER)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9085" t="17102" r="29595" b="2315"/>
          <a:stretch/>
        </p:blipFill>
        <p:spPr>
          <a:xfrm>
            <a:off x="-1" y="1097459"/>
            <a:ext cx="5486401" cy="48244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320886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Cores</a:t>
            </a:r>
            <a:br>
              <a:rPr lang="en-US" sz="1200" dirty="0"/>
            </a:br>
            <a:r>
              <a:rPr lang="en-US" sz="1200" dirty="0"/>
              <a:t>23,126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9400" y="4427951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Storage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8158" y="4792149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 PB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13256" y="2193205"/>
            <a:ext cx="398057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Naturally we’ve </a:t>
            </a:r>
            <a:r>
              <a:rPr lang="en-US" strike="dblStrike" dirty="0"/>
              <a:t>lusted after</a:t>
            </a:r>
            <a:br>
              <a:rPr lang="en-US" strike="dblStrike" dirty="0"/>
            </a:br>
            <a:r>
              <a:rPr lang="en-US" dirty="0"/>
              <a:t>sought ways to leverage this</a:t>
            </a:r>
            <a:br>
              <a:rPr lang="en-US" strike="sngStrike" dirty="0"/>
            </a:br>
            <a:r>
              <a:rPr lang="en-US" dirty="0"/>
              <a:t>resource for near-line and maybe</a:t>
            </a:r>
            <a:br>
              <a:rPr lang="en-US" dirty="0"/>
            </a:br>
            <a:r>
              <a:rPr lang="en-US" dirty="0"/>
              <a:t>even online analysis.</a:t>
            </a:r>
          </a:p>
          <a:p>
            <a:endParaRPr lang="en-US" dirty="0"/>
          </a:p>
          <a:p>
            <a:r>
              <a:rPr lang="en-US" dirty="0"/>
              <a:t>Work to containerize our apps is</a:t>
            </a:r>
            <a:br>
              <a:rPr lang="en-US" dirty="0"/>
            </a:br>
            <a:r>
              <a:rPr lang="en-US" dirty="0"/>
              <a:t>done (thank you singularity)</a:t>
            </a:r>
          </a:p>
          <a:p>
            <a:endParaRPr lang="en-US" dirty="0"/>
          </a:p>
          <a:p>
            <a:r>
              <a:rPr lang="en-US" dirty="0"/>
              <a:t>    Scheduling, however can be an</a:t>
            </a:r>
            <a:br>
              <a:rPr lang="en-US" dirty="0"/>
            </a:br>
            <a:r>
              <a:rPr lang="en-US" dirty="0"/>
              <a:t>     issue:  NSCL resources can be </a:t>
            </a:r>
            <a:br>
              <a:rPr lang="en-US" dirty="0"/>
            </a:br>
            <a:r>
              <a:rPr lang="en-US" dirty="0"/>
              <a:t>     dedicated to E17011, ICER is </a:t>
            </a:r>
            <a:br>
              <a:rPr lang="en-US" dirty="0"/>
            </a:br>
            <a:r>
              <a:rPr lang="en-US" dirty="0"/>
              <a:t>     shared across all university users.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71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127E35-9E0C-41D5-A1E5-F4C9A61D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event analysis parallel programs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2D867-9759-4C0B-BAFB-9EB46ED6EF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CDB34-6C40-4166-8799-05DB4D7B6C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Flowchart: Direct Access Storage 5">
            <a:extLst>
              <a:ext uri="{FF2B5EF4-FFF2-40B4-BE49-F238E27FC236}">
                <a16:creationId xmlns:a16="http://schemas.microsoft.com/office/drawing/2014/main" id="{000AB83F-E59D-44CB-9AA1-862605DB46D0}"/>
              </a:ext>
            </a:extLst>
          </p:cNvPr>
          <p:cNvSpPr/>
          <p:nvPr/>
        </p:nvSpPr>
        <p:spPr>
          <a:xfrm>
            <a:off x="292005" y="3429000"/>
            <a:ext cx="1143000" cy="990600"/>
          </a:xfrm>
          <a:prstGeom prst="flowChartMagneticDru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src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D9304C-5BF5-4651-8E5A-2DCED9069368}"/>
              </a:ext>
            </a:extLst>
          </p:cNvPr>
          <p:cNvSpPr/>
          <p:nvPr/>
        </p:nvSpPr>
        <p:spPr>
          <a:xfrm>
            <a:off x="2133600" y="3429000"/>
            <a:ext cx="1371600" cy="838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distribution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25D65C-F494-4805-A0AD-0B7FF9BD2875}"/>
              </a:ext>
            </a:extLst>
          </p:cNvPr>
          <p:cNvSpPr/>
          <p:nvPr/>
        </p:nvSpPr>
        <p:spPr>
          <a:xfrm>
            <a:off x="4419600" y="1676400"/>
            <a:ext cx="1143000" cy="485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D89800-7F63-4812-820E-9CFB685AAABA}"/>
              </a:ext>
            </a:extLst>
          </p:cNvPr>
          <p:cNvSpPr/>
          <p:nvPr/>
        </p:nvSpPr>
        <p:spPr>
          <a:xfrm>
            <a:off x="4419600" y="4813405"/>
            <a:ext cx="1143000" cy="485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02A9EE-0741-4CDF-AEF5-59F3C5442115}"/>
              </a:ext>
            </a:extLst>
          </p:cNvPr>
          <p:cNvSpPr txBox="1"/>
          <p:nvPr/>
        </p:nvSpPr>
        <p:spPr>
          <a:xfrm>
            <a:off x="4771884" y="3412524"/>
            <a:ext cx="248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703936-DB89-4241-93C2-8E37E523D9DD}"/>
              </a:ext>
            </a:extLst>
          </p:cNvPr>
          <p:cNvSpPr/>
          <p:nvPr/>
        </p:nvSpPr>
        <p:spPr>
          <a:xfrm>
            <a:off x="6019800" y="3124784"/>
            <a:ext cx="1206260" cy="609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5F7FF0-AFE9-4A67-B501-1D6B1E70CC39}"/>
              </a:ext>
            </a:extLst>
          </p:cNvPr>
          <p:cNvSpPr/>
          <p:nvPr/>
        </p:nvSpPr>
        <p:spPr>
          <a:xfrm>
            <a:off x="7772400" y="3124784"/>
            <a:ext cx="914400" cy="609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13" name="Flowchart: Direct Access Storage 12">
            <a:extLst>
              <a:ext uri="{FF2B5EF4-FFF2-40B4-BE49-F238E27FC236}">
                <a16:creationId xmlns:a16="http://schemas.microsoft.com/office/drawing/2014/main" id="{7250E16A-8E4B-47C8-B7D3-720FF671B5F6}"/>
              </a:ext>
            </a:extLst>
          </p:cNvPr>
          <p:cNvSpPr/>
          <p:nvPr/>
        </p:nvSpPr>
        <p:spPr>
          <a:xfrm>
            <a:off x="7581900" y="4654602"/>
            <a:ext cx="1295400" cy="803380"/>
          </a:xfrm>
          <a:prstGeom prst="flowChartMagneticDru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Sink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EB05A8D-3FAC-40E6-AC10-E43236304F3C}"/>
              </a:ext>
            </a:extLst>
          </p:cNvPr>
          <p:cNvCxnSpPr>
            <a:stCxn id="6" idx="4"/>
            <a:endCxn id="7" idx="1"/>
          </p:cNvCxnSpPr>
          <p:nvPr/>
        </p:nvCxnSpPr>
        <p:spPr>
          <a:xfrm flipV="1">
            <a:off x="1435005" y="3848100"/>
            <a:ext cx="698595" cy="76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560BFFB-3B71-489E-8F33-1AAB7637DBC0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3505200" y="1919288"/>
            <a:ext cx="914400" cy="19288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15F226C-ADCE-4224-91B9-8FC2EF6F4B02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3505200" y="3848100"/>
            <a:ext cx="914400" cy="12081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E03B041-7E6C-46B8-963C-7931E8101A28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5562600" y="3429584"/>
            <a:ext cx="457200" cy="16267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0767FD8-327A-4C5C-8920-81912731905F}"/>
              </a:ext>
            </a:extLst>
          </p:cNvPr>
          <p:cNvCxnSpPr>
            <a:stCxn id="8" idx="3"/>
            <a:endCxn id="11" idx="1"/>
          </p:cNvCxnSpPr>
          <p:nvPr/>
        </p:nvCxnSpPr>
        <p:spPr>
          <a:xfrm>
            <a:off x="5562600" y="1919288"/>
            <a:ext cx="457200" cy="1510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3F7E9D1-AE91-4ECC-AF3C-CF8831128074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7226060" y="3429584"/>
            <a:ext cx="5463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07325BF-7DA1-4019-B2CC-3B9380E11F41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>
            <a:off x="8229600" y="3734384"/>
            <a:ext cx="0" cy="9202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655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067100"/>
            <a:ext cx="9067800" cy="5027414"/>
          </a:xfrm>
        </p:spPr>
        <p:txBody>
          <a:bodyPr/>
          <a:lstStyle/>
          <a:p>
            <a:r>
              <a:rPr lang="en-US" sz="1800" dirty="0"/>
              <a:t>Different types of parallelism</a:t>
            </a:r>
          </a:p>
          <a:p>
            <a:pPr lvl="1"/>
            <a:r>
              <a:rPr lang="en-US" sz="1400" dirty="0"/>
              <a:t>Threaded parallelism for the online/interactive stuff.</a:t>
            </a:r>
          </a:p>
          <a:p>
            <a:pPr lvl="1"/>
            <a:r>
              <a:rPr lang="en-US" sz="1600" dirty="0"/>
              <a:t>Distributed parallelism for near-line non-interactive stuff.</a:t>
            </a:r>
          </a:p>
          <a:p>
            <a:r>
              <a:rPr lang="en-US" sz="1800" dirty="0"/>
              <a:t>Tools to make parallelization simpler</a:t>
            </a:r>
          </a:p>
          <a:p>
            <a:r>
              <a:rPr lang="en-US" sz="1800" dirty="0"/>
              <a:t>Fitting:</a:t>
            </a:r>
          </a:p>
          <a:p>
            <a:pPr lvl="1"/>
            <a:r>
              <a:rPr lang="en-US" sz="1600" dirty="0"/>
              <a:t>Support for GPU ‘accelerated’ fitting residual and Jacobian computation </a:t>
            </a:r>
            <a:r>
              <a:rPr lang="en-US" sz="1600" dirty="0">
                <a:sym typeface="Wingdings" panose="05000000000000000000" pitchFamily="2" charset="2"/>
              </a:rPr>
              <a:t></a:t>
            </a:r>
          </a:p>
          <a:p>
            <a:pPr lvl="1"/>
            <a:r>
              <a:rPr lang="en-US" sz="1800" dirty="0"/>
              <a:t>Machine learning for single/double pulse determination – most traces are single pulses </a:t>
            </a:r>
          </a:p>
          <a:p>
            <a:pPr marL="0" indent="0">
              <a:buNone/>
            </a:pPr>
            <a:r>
              <a:rPr lang="en-US" sz="1800" dirty="0"/>
              <a:t>Example trace fitting the sum signal: same program threaded/cluster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these needs.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793420"/>
              </p:ext>
            </p:extLst>
          </p:nvPr>
        </p:nvGraphicFramePr>
        <p:xfrm>
          <a:off x="4038600" y="3733800"/>
          <a:ext cx="5105400" cy="2360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7219357"/>
              </p:ext>
            </p:extLst>
          </p:nvPr>
        </p:nvGraphicFramePr>
        <p:xfrm>
          <a:off x="-10789" y="3872039"/>
          <a:ext cx="3657600" cy="2339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7795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MPI  - Message Passing Interface standard for writing distributed parallel programs.</a:t>
            </a:r>
          </a:p>
          <a:p>
            <a:pPr lvl="1"/>
            <a:r>
              <a:rPr lang="en-US" sz="1800" dirty="0" err="1"/>
              <a:t>OpenMPI</a:t>
            </a:r>
            <a:r>
              <a:rPr lang="en-US" sz="1800" dirty="0"/>
              <a:t> </a:t>
            </a:r>
            <a:r>
              <a:rPr lang="en-US" sz="1800" dirty="0">
                <a:hlinkClick r:id="rId2"/>
              </a:rPr>
              <a:t>https://www.open-mpi.org/</a:t>
            </a:r>
            <a:endParaRPr lang="en-US" sz="1800" dirty="0"/>
          </a:p>
          <a:p>
            <a:pPr lvl="1"/>
            <a:r>
              <a:rPr lang="en-US" sz="1800" dirty="0"/>
              <a:t>MPICH </a:t>
            </a:r>
            <a:r>
              <a:rPr lang="en-US" sz="1800" dirty="0">
                <a:hlinkClick r:id="rId3"/>
              </a:rPr>
              <a:t>https://www.mpich.org/</a:t>
            </a:r>
            <a:endParaRPr lang="en-US" sz="1800" dirty="0"/>
          </a:p>
          <a:p>
            <a:r>
              <a:rPr lang="en-US" sz="2000" dirty="0"/>
              <a:t>Multiple instances of the same process run in parallel.</a:t>
            </a:r>
          </a:p>
          <a:p>
            <a:pPr lvl="1"/>
            <a:r>
              <a:rPr lang="en-US" sz="1800" dirty="0"/>
              <a:t>Each process as a </a:t>
            </a:r>
            <a:r>
              <a:rPr lang="en-US" sz="1800" i="1" dirty="0"/>
              <a:t>rank</a:t>
            </a:r>
            <a:r>
              <a:rPr lang="en-US" sz="1800" dirty="0"/>
              <a:t> identifying it.</a:t>
            </a:r>
          </a:p>
          <a:p>
            <a:pPr lvl="1"/>
            <a:r>
              <a:rPr lang="en-US" sz="1800" dirty="0"/>
              <a:t>Processes can target messages to specific ranks.</a:t>
            </a:r>
          </a:p>
          <a:p>
            <a:pPr lvl="1"/>
            <a:r>
              <a:rPr lang="en-US" sz="1800" dirty="0"/>
              <a:t>Communicators can be formed to link groups of processes together.</a:t>
            </a:r>
          </a:p>
          <a:p>
            <a:r>
              <a:rPr lang="en-US" sz="2000" dirty="0"/>
              <a:t>Messages require:</a:t>
            </a:r>
          </a:p>
          <a:p>
            <a:pPr lvl="1"/>
            <a:r>
              <a:rPr lang="en-US" sz="1800" dirty="0"/>
              <a:t>Rank – who we’re sending to but:</a:t>
            </a:r>
          </a:p>
          <a:p>
            <a:pPr lvl="1"/>
            <a:r>
              <a:rPr lang="en-US" sz="1800" dirty="0"/>
              <a:t>Communicator – defines the process group in which the rank has meaning (MPI_COMM_WORLD – the entire application is pre-defined).</a:t>
            </a:r>
          </a:p>
          <a:p>
            <a:pPr lvl="1"/>
            <a:r>
              <a:rPr lang="en-US" sz="1800" dirty="0"/>
              <a:t>A Tag (integer)</a:t>
            </a:r>
          </a:p>
          <a:p>
            <a:pPr lvl="1"/>
            <a:r>
              <a:rPr lang="en-US" sz="1800" dirty="0"/>
              <a:t>Message data.</a:t>
            </a:r>
          </a:p>
          <a:p>
            <a:pPr lvl="1"/>
            <a:r>
              <a:rPr lang="en-US" sz="1800" dirty="0"/>
              <a:t>Type of data in the message (message data are strongly typed)</a:t>
            </a:r>
          </a:p>
          <a:p>
            <a:pPr lvl="1"/>
            <a:r>
              <a:rPr lang="en-US" sz="1800" dirty="0"/>
              <a:t>Number of items of that type being sent.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MPI – cluster distributed parallel computing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45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MPI API is large and complex: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616" t="22314" r="12799" b="1241"/>
          <a:stretch/>
        </p:blipFill>
        <p:spPr>
          <a:xfrm>
            <a:off x="0" y="1066800"/>
            <a:ext cx="5334000" cy="3915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8528" t="8038" r="34086"/>
          <a:stretch/>
        </p:blipFill>
        <p:spPr>
          <a:xfrm>
            <a:off x="4876800" y="1080961"/>
            <a:ext cx="4038600" cy="47493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0" y="5867400"/>
            <a:ext cx="533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 and there’s more…much more.</a:t>
            </a:r>
          </a:p>
        </p:txBody>
      </p:sp>
    </p:spTree>
    <p:extLst>
      <p:ext uri="{BB962C8B-B14F-4D97-AF65-F5344CB8AC3E}">
        <p14:creationId xmlns:p14="http://schemas.microsoft.com/office/powerpoint/2010/main" val="3253899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Straight encapsulation of the MPI function interface.</a:t>
            </a:r>
          </a:p>
          <a:p>
            <a:pPr lvl="1"/>
            <a:r>
              <a:rPr lang="en-US" dirty="0"/>
              <a:t>Approach taken by Axel </a:t>
            </a:r>
            <a:r>
              <a:rPr lang="en-US" dirty="0" err="1"/>
              <a:t>Kohlmeyer</a:t>
            </a:r>
            <a:r>
              <a:rPr lang="en-US" dirty="0"/>
              <a:t> for the </a:t>
            </a:r>
            <a:r>
              <a:rPr lang="en-US" dirty="0" err="1"/>
              <a:t>mpi</a:t>
            </a:r>
            <a:r>
              <a:rPr lang="en-US" dirty="0"/>
              <a:t> package</a:t>
            </a:r>
          </a:p>
          <a:p>
            <a:pPr lvl="1"/>
            <a:r>
              <a:rPr lang="en-US" dirty="0"/>
              <a:t>See e.g.</a:t>
            </a:r>
            <a:r>
              <a:rPr lang="en-US" dirty="0">
                <a:hlinkClick r:id="rId2"/>
              </a:rPr>
              <a:t> https://core.tcl-lang.org/jenglish/gutter/packages/mpi.html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Approaches for encapsulating MPI</a:t>
            </a:r>
            <a:br>
              <a:rPr lang="en-US" dirty="0"/>
            </a:br>
            <a:r>
              <a:rPr lang="en-US" dirty="0"/>
              <a:t>Subset wrapping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5000" t="23024" r="3750" b="35495"/>
          <a:stretch/>
        </p:blipFill>
        <p:spPr>
          <a:xfrm>
            <a:off x="457200" y="2209800"/>
            <a:ext cx="3886200" cy="426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28700" y="3069031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Still captures the flavor of the MPI API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Still exposes explicitly the MPI API subset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Still exposes the complexity.</a:t>
            </a:r>
          </a:p>
        </p:txBody>
      </p:sp>
    </p:spTree>
    <p:extLst>
      <p:ext uri="{BB962C8B-B14F-4D97-AF65-F5344CB8AC3E}">
        <p14:creationId xmlns:p14="http://schemas.microsoft.com/office/powerpoint/2010/main" val="203068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 scripts executed in other ranks.</a:t>
            </a:r>
          </a:p>
          <a:p>
            <a:pPr lvl="1"/>
            <a:r>
              <a:rPr lang="en-US" dirty="0"/>
              <a:t>Special case of send to all or all others.</a:t>
            </a:r>
          </a:p>
          <a:p>
            <a:r>
              <a:rPr lang="en-US" dirty="0"/>
              <a:t>Send data that can be handled by other ranks via callbacks.</a:t>
            </a:r>
          </a:p>
          <a:p>
            <a:pPr lvl="1"/>
            <a:r>
              <a:rPr lang="en-US" dirty="0"/>
              <a:t>Again special case of send to all or to others.</a:t>
            </a:r>
          </a:p>
          <a:p>
            <a:r>
              <a:rPr lang="en-US" dirty="0"/>
              <a:t>Tcl – We know in advance: Everything has a string representation.</a:t>
            </a:r>
          </a:p>
          <a:p>
            <a:r>
              <a:rPr lang="en-US" dirty="0"/>
              <a:t>Binary data – may be sent around by the C/C++ part of the application for C/C++ parts of the application to work on needs a way for that code to shove the </a:t>
            </a:r>
            <a:r>
              <a:rPr lang="en-US" dirty="0" err="1"/>
              <a:t>TclMPI</a:t>
            </a:r>
            <a:r>
              <a:rPr lang="en-US" dirty="0"/>
              <a:t> event handling stuff aside and take over.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89331"/>
            <a:ext cx="8991600" cy="478624"/>
          </a:xfrm>
        </p:spPr>
        <p:txBody>
          <a:bodyPr/>
          <a:lstStyle/>
          <a:p>
            <a:r>
              <a:rPr lang="en-US" dirty="0"/>
              <a:t>What do Tcl MPI applications want to do: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8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Provides MPI aware </a:t>
            </a:r>
            <a:r>
              <a:rPr lang="en-US" dirty="0" err="1"/>
              <a:t>tclsh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Must be run from </a:t>
            </a:r>
            <a:r>
              <a:rPr lang="en-US" dirty="0" err="1"/>
              <a:t>mpirun</a:t>
            </a:r>
            <a:r>
              <a:rPr lang="en-US" dirty="0"/>
              <a:t>.</a:t>
            </a:r>
          </a:p>
          <a:p>
            <a:r>
              <a:rPr lang="en-US" dirty="0"/>
              <a:t>All ranks run this.</a:t>
            </a:r>
          </a:p>
          <a:p>
            <a:r>
              <a:rPr lang="en-US" dirty="0"/>
              <a:t>Rank 0 is special – the ‘master’ interpreter it takes input from </a:t>
            </a:r>
            <a:r>
              <a:rPr lang="en-US" dirty="0" err="1"/>
              <a:t>stdin</a:t>
            </a:r>
            <a:r>
              <a:rPr lang="en-US" dirty="0"/>
              <a:t> (normally a file for cluster batch jobs).</a:t>
            </a:r>
          </a:p>
          <a:p>
            <a:r>
              <a:rPr lang="en-US" dirty="0"/>
              <a:t>Provides all processes with the </a:t>
            </a:r>
            <a:r>
              <a:rPr lang="en-US" dirty="0" err="1"/>
              <a:t>mpi</a:t>
            </a:r>
            <a:r>
              <a:rPr lang="en-US" dirty="0"/>
              <a:t> namespace in which the </a:t>
            </a:r>
            <a:r>
              <a:rPr lang="en-US" dirty="0" err="1"/>
              <a:t>mpi</a:t>
            </a:r>
            <a:r>
              <a:rPr lang="en-US" dirty="0"/>
              <a:t> command ensemble lives.</a:t>
            </a:r>
          </a:p>
          <a:p>
            <a:r>
              <a:rPr lang="en-US" dirty="0"/>
              <a:t>Rank 0 runs a thread to hoist MPI messages received to the event loop (</a:t>
            </a:r>
            <a:r>
              <a:rPr lang="en-US" dirty="0" err="1"/>
              <a:t>vwait</a:t>
            </a:r>
            <a:r>
              <a:rPr lang="en-US" dirty="0"/>
              <a:t>).</a:t>
            </a:r>
          </a:p>
          <a:p>
            <a:r>
              <a:rPr lang="en-US" dirty="0"/>
              <a:t>Ranks other than zero run a main loop that accepts MPI messages and act on them under the assumption they come from </a:t>
            </a:r>
            <a:r>
              <a:rPr lang="en-US" dirty="0" err="1"/>
              <a:t>mpitcl</a:t>
            </a:r>
            <a:r>
              <a:rPr lang="en-US" dirty="0"/>
              <a:t>.</a:t>
            </a:r>
          </a:p>
          <a:p>
            <a:r>
              <a:rPr lang="en-US" dirty="0"/>
              <a:t> MPI Tags are used to transparently dispatch messages to appropriate handlers.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mpitcl</a:t>
            </a:r>
            <a:r>
              <a:rPr lang="en-US" dirty="0"/>
              <a:t> -  MPI aware </a:t>
            </a:r>
            <a:r>
              <a:rPr lang="en-US" dirty="0" err="1"/>
              <a:t>tcl</a:t>
            </a:r>
            <a:r>
              <a:rPr lang="en-US" dirty="0"/>
              <a:t> shell.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796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mpi</a:t>
            </a:r>
            <a:r>
              <a:rPr lang="en-US" dirty="0"/>
              <a:t>::</a:t>
            </a:r>
            <a:r>
              <a:rPr lang="en-US" dirty="0" err="1"/>
              <a:t>mpi</a:t>
            </a:r>
            <a:r>
              <a:rPr lang="en-US" dirty="0"/>
              <a:t> command ensemble subcommands: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1371600"/>
            <a:ext cx="8458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                           -  How many processes are in the application.</a:t>
            </a:r>
          </a:p>
          <a:p>
            <a:r>
              <a:rPr lang="en-US" dirty="0"/>
              <a:t>rank                           – What is my rank in MPI_COMM_WORLD</a:t>
            </a:r>
          </a:p>
          <a:p>
            <a:r>
              <a:rPr lang="en-US" dirty="0"/>
              <a:t>execute </a:t>
            </a:r>
            <a:r>
              <a:rPr lang="en-US" i="1" dirty="0"/>
              <a:t>where script</a:t>
            </a:r>
            <a:r>
              <a:rPr lang="en-US" dirty="0"/>
              <a:t> – Executes a </a:t>
            </a:r>
            <a:r>
              <a:rPr lang="en-US" i="1" dirty="0"/>
              <a:t>script</a:t>
            </a:r>
            <a:r>
              <a:rPr lang="en-US" dirty="0"/>
              <a:t> in the rank(s) defined by </a:t>
            </a:r>
            <a:r>
              <a:rPr lang="en-US" i="1" dirty="0"/>
              <a:t>where</a:t>
            </a:r>
            <a:r>
              <a:rPr lang="en-US" dirty="0"/>
              <a:t> </a:t>
            </a:r>
            <a:r>
              <a:rPr lang="en-US" dirty="0" err="1"/>
              <a:t>where</a:t>
            </a:r>
            <a:r>
              <a:rPr lang="en-US" dirty="0"/>
              <a:t> is</a:t>
            </a:r>
          </a:p>
          <a:p>
            <a:r>
              <a:rPr lang="en-US" dirty="0"/>
              <a:t>                                     a rank number “all” or “others”</a:t>
            </a:r>
          </a:p>
          <a:p>
            <a:r>
              <a:rPr lang="en-US" dirty="0"/>
              <a:t>send </a:t>
            </a:r>
            <a:r>
              <a:rPr lang="en-US" i="1" dirty="0"/>
              <a:t>where data</a:t>
            </a:r>
            <a:r>
              <a:rPr lang="en-US" dirty="0"/>
              <a:t>       - sends the </a:t>
            </a:r>
            <a:r>
              <a:rPr lang="en-US" i="1" dirty="0"/>
              <a:t>data</a:t>
            </a:r>
            <a:r>
              <a:rPr lang="en-US" dirty="0"/>
              <a:t> to</a:t>
            </a:r>
            <a:r>
              <a:rPr lang="en-US" i="1" dirty="0"/>
              <a:t> where</a:t>
            </a:r>
            <a:endParaRPr lang="en-US" dirty="0"/>
          </a:p>
          <a:p>
            <a:r>
              <a:rPr lang="en-US" dirty="0"/>
              <a:t>handle </a:t>
            </a:r>
            <a:r>
              <a:rPr lang="en-US" i="1" dirty="0"/>
              <a:t>script             - </a:t>
            </a:r>
            <a:r>
              <a:rPr lang="en-US" dirty="0"/>
              <a:t> specifies </a:t>
            </a:r>
            <a:r>
              <a:rPr lang="en-US" i="1" dirty="0"/>
              <a:t>script</a:t>
            </a:r>
            <a:r>
              <a:rPr lang="en-US" dirty="0"/>
              <a:t> to handle data received.  The script     </a:t>
            </a:r>
          </a:p>
          <a:p>
            <a:r>
              <a:rPr lang="en-US" dirty="0"/>
              <a:t>                                    receives two parameters: sender rank and the data.</a:t>
            </a:r>
          </a:p>
          <a:p>
            <a:r>
              <a:rPr lang="en-US" dirty="0" err="1"/>
              <a:t>stopnotifier</a:t>
            </a:r>
            <a:r>
              <a:rPr lang="en-US" dirty="0"/>
              <a:t>                - only legal in rank 0 – stops the event </a:t>
            </a:r>
            <a:r>
              <a:rPr lang="en-US" dirty="0" err="1"/>
              <a:t>notifier</a:t>
            </a:r>
            <a:r>
              <a:rPr lang="en-US" dirty="0"/>
              <a:t> thread.</a:t>
            </a:r>
          </a:p>
          <a:p>
            <a:r>
              <a:rPr lang="en-US" dirty="0" err="1"/>
              <a:t>startnotifier</a:t>
            </a:r>
            <a:r>
              <a:rPr lang="en-US" dirty="0"/>
              <a:t>                - only legal in rank 0 – starts the </a:t>
            </a:r>
            <a:r>
              <a:rPr lang="en-US" dirty="0" err="1"/>
              <a:t>notifier</a:t>
            </a:r>
            <a:r>
              <a:rPr lang="en-US" dirty="0"/>
              <a:t> thread again.</a:t>
            </a:r>
          </a:p>
        </p:txBody>
      </p:sp>
    </p:spTree>
    <p:extLst>
      <p:ext uri="{BB962C8B-B14F-4D97-AF65-F5344CB8AC3E}">
        <p14:creationId xmlns:p14="http://schemas.microsoft.com/office/powerpoint/2010/main" val="2322547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</a:t>
            </a:r>
            <a:r>
              <a:rPr lang="en-US" dirty="0" err="1"/>
              <a:t>mpitcl</a:t>
            </a:r>
            <a:r>
              <a:rPr lang="en-US" dirty="0"/>
              <a:t> scripts: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52400" y="3276600"/>
            <a:ext cx="3408770" cy="1279411"/>
            <a:chOff x="152400" y="3276600"/>
            <a:chExt cx="3408770" cy="1279411"/>
          </a:xfrm>
        </p:grpSpPr>
        <p:sp>
          <p:nvSpPr>
            <p:cNvPr id="6" name="TextBox 5"/>
            <p:cNvSpPr txBox="1"/>
            <p:nvPr/>
          </p:nvSpPr>
          <p:spPr>
            <a:xfrm>
              <a:off x="152400" y="3276600"/>
              <a:ext cx="3408770" cy="646331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mpi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::</a:t>
              </a:r>
              <a:r>
                <a:rPr lang="en-US" dirty="0" err="1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mpi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stop </a:t>
              </a:r>
              <a:r>
                <a:rPr lang="en-US" dirty="0" err="1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notifier</a:t>
              </a:r>
              <a:endParaRPr lang="en-US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dirty="0" err="1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mpi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::</a:t>
              </a:r>
              <a:r>
                <a:rPr lang="en-US" dirty="0" err="1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mpi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send all exit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69219" y="4032791"/>
              <a:ext cx="13405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/>
                <a:t>Mimimal</a:t>
              </a:r>
              <a:r>
                <a:rPr lang="en-US" sz="1400" dirty="0"/>
                <a:t> MPI </a:t>
              </a:r>
            </a:p>
            <a:p>
              <a:pPr algn="ctr"/>
              <a:r>
                <a:rPr lang="en-US" sz="1400" dirty="0"/>
                <a:t>script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038600" y="1118982"/>
            <a:ext cx="4267200" cy="5347838"/>
            <a:chOff x="4038600" y="1118982"/>
            <a:chExt cx="4267200" cy="5347838"/>
          </a:xfrm>
        </p:grpSpPr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4038600" y="1118982"/>
              <a:ext cx="4267200" cy="4824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proc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receiver {rank data} {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   puts "Received from $rank '$data'"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   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incr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::slaves -1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set slaves [</a:t>
              </a:r>
              <a:r>
                <a:rPr lang="en-US" sz="14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::</a:t>
              </a:r>
              <a:r>
                <a:rPr lang="en-US" sz="14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size]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err="1">
                  <a:latin typeface="Times New Roman" panose="02020603050405020304" pitchFamily="18" charset="0"/>
                  <a:ea typeface="Times New Roman" panose="02020603050405020304" pitchFamily="18" charset="0"/>
                </a:rPr>
                <a:t>incr</a:t>
              </a:r>
              <a:r>
                <a:rPr lang="en-US" sz="14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slaves -1;           # number of slave processes.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endPara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::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handle receiver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::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execute others {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   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::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send 0 "Rank [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::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rank] is alive"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while {$slaves} {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   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vwait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slaves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}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::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stopnotifier</a:t>
              </a:r>
              <a:endPara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::</a:t>
              </a:r>
              <a:r>
                <a:rPr lang="en-US" sz="14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mpi</a:t>
              </a:r>
              <a:r>
                <a: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execute all exit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24400" y="5943600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Soliciting/getting data from workers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997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NSCLSpectcl</a:t>
            </a:r>
            <a:r>
              <a:rPr lang="en-US" dirty="0"/>
              <a:t> </a:t>
            </a:r>
          </a:p>
          <a:p>
            <a:r>
              <a:rPr lang="en-US" dirty="0"/>
              <a:t>Structure</a:t>
            </a:r>
          </a:p>
          <a:p>
            <a:r>
              <a:rPr lang="en-US" dirty="0"/>
              <a:t>Parallelization of the interactive version (threaded).</a:t>
            </a:r>
          </a:p>
          <a:p>
            <a:r>
              <a:rPr lang="en-US" dirty="0"/>
              <a:t>Creating a batch </a:t>
            </a:r>
            <a:r>
              <a:rPr lang="en-US" dirty="0" err="1"/>
              <a:t>NSCLSpecTcl</a:t>
            </a:r>
            <a:r>
              <a:rPr lang="en-US" dirty="0"/>
              <a:t> and using it with </a:t>
            </a:r>
            <a:r>
              <a:rPr lang="en-US" dirty="0" err="1"/>
              <a:t>tclmpi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</a:t>
            </a:r>
            <a:r>
              <a:rPr lang="en-US" dirty="0" err="1"/>
              <a:t>tclmpi</a:t>
            </a:r>
            <a:r>
              <a:rPr lang="en-US" dirty="0"/>
              <a:t> – The Circle is complete.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51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NSCLSpecTcl</a:t>
            </a:r>
            <a:r>
              <a:rPr lang="en-US" dirty="0"/>
              <a:t> is highly interactive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000" r="1874"/>
          <a:stretch/>
        </p:blipFill>
        <p:spPr>
          <a:xfrm>
            <a:off x="237450" y="1029174"/>
            <a:ext cx="8669099" cy="506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83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Simplified </a:t>
            </a:r>
            <a:r>
              <a:rPr lang="en-US" dirty="0" err="1"/>
              <a:t>NSCLSpecTcl</a:t>
            </a:r>
            <a:r>
              <a:rPr lang="en-US" dirty="0"/>
              <a:t> structure and parallelization approaches.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453828" y="1021705"/>
            <a:ext cx="6908921" cy="4823520"/>
            <a:chOff x="453828" y="1021705"/>
            <a:chExt cx="6908921" cy="4823520"/>
          </a:xfrm>
        </p:grpSpPr>
        <p:sp>
          <p:nvSpPr>
            <p:cNvPr id="6" name="Rectangle 5"/>
            <p:cNvSpPr/>
            <p:nvPr/>
          </p:nvSpPr>
          <p:spPr>
            <a:xfrm>
              <a:off x="453828" y="1752600"/>
              <a:ext cx="1524000" cy="37338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Extended</a:t>
              </a:r>
              <a:br>
                <a:rPr lang="en-US" dirty="0"/>
              </a:br>
              <a:r>
                <a:rPr lang="en-US" dirty="0"/>
                <a:t>Tcl/</a:t>
              </a:r>
              <a:r>
                <a:rPr lang="en-US" dirty="0" err="1"/>
                <a:t>Tk</a:t>
              </a:r>
              <a:br>
                <a:rPr lang="en-US" dirty="0"/>
              </a:br>
              <a:r>
                <a:rPr lang="en-US" dirty="0"/>
                <a:t>Interpreter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962400" y="1021705"/>
              <a:ext cx="1752600" cy="914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 Source</a:t>
              </a:r>
            </a:p>
            <a:p>
              <a:pPr algn="ctr"/>
              <a:r>
                <a:rPr lang="en-US" dirty="0"/>
                <a:t>(File or pipe)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962400" y="2356589"/>
              <a:ext cx="17526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High level </a:t>
              </a:r>
              <a:br>
                <a:rPr lang="en-US" dirty="0"/>
              </a:br>
              <a:r>
                <a:rPr lang="en-US" dirty="0"/>
                <a:t>Buffer Decoding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62400" y="3581400"/>
              <a:ext cx="1752600" cy="914400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User Event</a:t>
              </a:r>
            </a:p>
            <a:p>
              <a:pPr algn="ctr"/>
              <a:r>
                <a:rPr lang="en-US" dirty="0"/>
                <a:t>Processing </a:t>
              </a:r>
            </a:p>
            <a:p>
              <a:pPr algn="ctr"/>
              <a:r>
                <a:rPr lang="en-US" dirty="0"/>
                <a:t>pipeline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000837" y="5007025"/>
              <a:ext cx="17526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Gating and</a:t>
              </a:r>
            </a:p>
            <a:p>
              <a:pPr algn="ctr"/>
              <a:r>
                <a:rPr lang="en-US" dirty="0" err="1"/>
                <a:t>Histogramming</a:t>
              </a:r>
              <a:endParaRPr lang="en-US" dirty="0"/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4724400" y="1936105"/>
              <a:ext cx="381000" cy="420484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40163" y="1990911"/>
              <a:ext cx="11496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Blocks of data</a:t>
              </a:r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4724400" y="3194789"/>
              <a:ext cx="304800" cy="386611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05400" y="3203428"/>
              <a:ext cx="9861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Raw events</a:t>
              </a:r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4724400" y="4495800"/>
              <a:ext cx="381000" cy="51122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05400" y="4637900"/>
              <a:ext cx="22573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Raw and synthetic parameters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378720" y="4529815"/>
              <a:ext cx="1222572" cy="89631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Analysis</a:t>
              </a:r>
              <a:br>
                <a:rPr lang="en-US" dirty="0"/>
              </a:br>
              <a:r>
                <a:rPr lang="en-US" dirty="0" err="1"/>
                <a:t>config</a:t>
              </a:r>
              <a:r>
                <a:rPr lang="en-US" dirty="0"/>
                <a:t>.</a:t>
              </a:r>
            </a:p>
          </p:txBody>
        </p:sp>
        <p:cxnSp>
          <p:nvCxnSpPr>
            <p:cNvPr id="28" name="Straight Arrow Connector 27"/>
            <p:cNvCxnSpPr>
              <a:stCxn id="6" idx="3"/>
              <a:endCxn id="26" idx="1"/>
            </p:cNvCxnSpPr>
            <p:nvPr/>
          </p:nvCxnSpPr>
          <p:spPr>
            <a:xfrm>
              <a:off x="1977828" y="3619500"/>
              <a:ext cx="400892" cy="135847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249918" y="4021385"/>
              <a:ext cx="67839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Creates</a:t>
              </a:r>
            </a:p>
          </p:txBody>
        </p:sp>
        <p:cxnSp>
          <p:nvCxnSpPr>
            <p:cNvPr id="31" name="Straight Arrow Connector 30"/>
            <p:cNvCxnSpPr>
              <a:stCxn id="6" idx="3"/>
              <a:endCxn id="8" idx="1"/>
            </p:cNvCxnSpPr>
            <p:nvPr/>
          </p:nvCxnSpPr>
          <p:spPr>
            <a:xfrm flipV="1">
              <a:off x="1977828" y="1478905"/>
              <a:ext cx="1984572" cy="21405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012253" y="2146347"/>
              <a:ext cx="10374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Configures</a:t>
              </a:r>
            </a:p>
            <a:p>
              <a:r>
                <a:rPr lang="en-US" sz="1200" dirty="0"/>
                <a:t>And controls</a:t>
              </a:r>
            </a:p>
          </p:txBody>
        </p:sp>
        <p:cxnSp>
          <p:nvCxnSpPr>
            <p:cNvPr id="34" name="Straight Arrow Connector 33"/>
            <p:cNvCxnSpPr>
              <a:stCxn id="26" idx="3"/>
              <a:endCxn id="12" idx="1"/>
            </p:cNvCxnSpPr>
            <p:nvPr/>
          </p:nvCxnSpPr>
          <p:spPr>
            <a:xfrm>
              <a:off x="3601292" y="4977970"/>
              <a:ext cx="399545" cy="44815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8158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5756"/>
            <a:ext cx="8991600" cy="478624"/>
          </a:xfrm>
        </p:spPr>
        <p:txBody>
          <a:bodyPr/>
          <a:lstStyle/>
          <a:p>
            <a:r>
              <a:rPr lang="en-US" dirty="0"/>
              <a:t>Threaded Parallelism (Giordano Cerizza)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53828" y="1752600"/>
            <a:ext cx="1524000" cy="3733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Extended</a:t>
            </a:r>
            <a:br>
              <a:rPr lang="en-US" dirty="0"/>
            </a:br>
            <a:r>
              <a:rPr lang="en-US" dirty="0"/>
              <a:t>Tcl/</a:t>
            </a:r>
            <a:r>
              <a:rPr lang="en-US" dirty="0" err="1"/>
              <a:t>Tk</a:t>
            </a:r>
            <a:br>
              <a:rPr lang="en-US" dirty="0"/>
            </a:br>
            <a:r>
              <a:rPr lang="en-US" dirty="0"/>
              <a:t>Interpreter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62400" y="1021705"/>
            <a:ext cx="17526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Source</a:t>
            </a:r>
          </a:p>
          <a:p>
            <a:pPr algn="ctr"/>
            <a:r>
              <a:rPr lang="en-US" dirty="0"/>
              <a:t>(File or pipe)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00837" y="5007025"/>
            <a:ext cx="1752600" cy="838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Gating and</a:t>
            </a:r>
          </a:p>
          <a:p>
            <a:pPr algn="ctr"/>
            <a:r>
              <a:rPr lang="en-US" dirty="0" err="1"/>
              <a:t>Histogramming</a:t>
            </a:r>
            <a:endParaRPr lang="en-US" dirty="0"/>
          </a:p>
        </p:txBody>
      </p:sp>
      <p:sp>
        <p:nvSpPr>
          <p:cNvPr id="50" name="Down Arrow 49"/>
          <p:cNvSpPr/>
          <p:nvPr/>
        </p:nvSpPr>
        <p:spPr>
          <a:xfrm>
            <a:off x="4724400" y="1936105"/>
            <a:ext cx="381000" cy="42048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5140163" y="1990911"/>
            <a:ext cx="1149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Blocks of data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3962400" y="2356589"/>
            <a:ext cx="1752600" cy="2139211"/>
            <a:chOff x="3962400" y="2356589"/>
            <a:chExt cx="1752600" cy="2139211"/>
          </a:xfrm>
        </p:grpSpPr>
        <p:sp>
          <p:nvSpPr>
            <p:cNvPr id="47" name="Rectangle 46"/>
            <p:cNvSpPr/>
            <p:nvPr/>
          </p:nvSpPr>
          <p:spPr>
            <a:xfrm>
              <a:off x="3962400" y="2356589"/>
              <a:ext cx="17526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High level </a:t>
              </a:r>
              <a:br>
                <a:rPr lang="en-US" dirty="0"/>
              </a:br>
              <a:r>
                <a:rPr lang="en-US" dirty="0"/>
                <a:t>Buffer Decoding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962400" y="3581400"/>
              <a:ext cx="1752600" cy="914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User Event</a:t>
              </a:r>
            </a:p>
            <a:p>
              <a:pPr algn="ctr"/>
              <a:r>
                <a:rPr lang="en-US" dirty="0"/>
                <a:t>Processing </a:t>
              </a:r>
            </a:p>
            <a:p>
              <a:pPr algn="ctr"/>
              <a:r>
                <a:rPr lang="en-US" dirty="0"/>
                <a:t>pipeline</a:t>
              </a:r>
            </a:p>
          </p:txBody>
        </p:sp>
        <p:sp>
          <p:nvSpPr>
            <p:cNvPr id="52" name="Down Arrow 51"/>
            <p:cNvSpPr/>
            <p:nvPr/>
          </p:nvSpPr>
          <p:spPr>
            <a:xfrm>
              <a:off x="4724400" y="3194789"/>
              <a:ext cx="304800" cy="386611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105400" y="3203428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Raw events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105400" y="4637900"/>
            <a:ext cx="2563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Decoded and synthetic parameters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378720" y="4529815"/>
            <a:ext cx="1222572" cy="8963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Analysis</a:t>
            </a:r>
            <a:br>
              <a:rPr lang="en-US" dirty="0"/>
            </a:br>
            <a:r>
              <a:rPr lang="en-US" dirty="0" err="1"/>
              <a:t>config</a:t>
            </a:r>
            <a:r>
              <a:rPr lang="en-US" dirty="0"/>
              <a:t>.</a:t>
            </a:r>
          </a:p>
        </p:txBody>
      </p:sp>
      <p:cxnSp>
        <p:nvCxnSpPr>
          <p:cNvPr id="57" name="Straight Arrow Connector 56"/>
          <p:cNvCxnSpPr>
            <a:stCxn id="45" idx="3"/>
            <a:endCxn id="56" idx="1"/>
          </p:cNvCxnSpPr>
          <p:nvPr/>
        </p:nvCxnSpPr>
        <p:spPr>
          <a:xfrm>
            <a:off x="1977828" y="3619500"/>
            <a:ext cx="400892" cy="1358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249918" y="4021385"/>
            <a:ext cx="6783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Creates</a:t>
            </a:r>
          </a:p>
        </p:txBody>
      </p:sp>
      <p:cxnSp>
        <p:nvCxnSpPr>
          <p:cNvPr id="59" name="Straight Arrow Connector 58"/>
          <p:cNvCxnSpPr>
            <a:stCxn id="45" idx="3"/>
            <a:endCxn id="46" idx="1"/>
          </p:cNvCxnSpPr>
          <p:nvPr/>
        </p:nvCxnSpPr>
        <p:spPr>
          <a:xfrm flipV="1">
            <a:off x="1977828" y="1478905"/>
            <a:ext cx="1984572" cy="21405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012253" y="2146347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Configures</a:t>
            </a:r>
          </a:p>
          <a:p>
            <a:r>
              <a:rPr lang="en-US" sz="1200" dirty="0"/>
              <a:t>And starts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6167767" y="2317321"/>
            <a:ext cx="1752600" cy="2139211"/>
            <a:chOff x="3962400" y="2356589"/>
            <a:chExt cx="1752600" cy="2139211"/>
          </a:xfrm>
        </p:grpSpPr>
        <p:sp>
          <p:nvSpPr>
            <p:cNvPr id="63" name="Rectangle 62"/>
            <p:cNvSpPr/>
            <p:nvPr/>
          </p:nvSpPr>
          <p:spPr>
            <a:xfrm>
              <a:off x="3962400" y="2356589"/>
              <a:ext cx="17526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High level </a:t>
              </a:r>
              <a:br>
                <a:rPr lang="en-US" dirty="0"/>
              </a:br>
              <a:r>
                <a:rPr lang="en-US" dirty="0"/>
                <a:t>Buffer Decoding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962400" y="3581400"/>
              <a:ext cx="1752600" cy="914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User Event</a:t>
              </a:r>
            </a:p>
            <a:p>
              <a:pPr algn="ctr"/>
              <a:r>
                <a:rPr lang="en-US" dirty="0"/>
                <a:t>Processing </a:t>
              </a:r>
            </a:p>
            <a:p>
              <a:pPr algn="ctr"/>
              <a:r>
                <a:rPr lang="en-US" dirty="0"/>
                <a:t>pipeline</a:t>
              </a:r>
            </a:p>
          </p:txBody>
        </p:sp>
        <p:sp>
          <p:nvSpPr>
            <p:cNvPr id="65" name="Down Arrow 64"/>
            <p:cNvSpPr/>
            <p:nvPr/>
          </p:nvSpPr>
          <p:spPr>
            <a:xfrm>
              <a:off x="4724400" y="3194789"/>
              <a:ext cx="304800" cy="386611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8153400" y="334882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cxnSp>
        <p:nvCxnSpPr>
          <p:cNvPr id="68" name="Straight Arrow Connector 67"/>
          <p:cNvCxnSpPr>
            <a:stCxn id="46" idx="3"/>
            <a:endCxn id="63" idx="0"/>
          </p:cNvCxnSpPr>
          <p:nvPr/>
        </p:nvCxnSpPr>
        <p:spPr>
          <a:xfrm>
            <a:off x="5715000" y="1478905"/>
            <a:ext cx="1329067" cy="838416"/>
          </a:xfrm>
          <a:prstGeom prst="straightConnector1">
            <a:avLst/>
          </a:prstGeom>
          <a:ln w="133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3810000" y="2232018"/>
            <a:ext cx="2133600" cy="240588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91567" y="2232018"/>
            <a:ext cx="2061833" cy="240588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810000" y="914400"/>
            <a:ext cx="2057400" cy="107651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156294" y="1335053"/>
            <a:ext cx="6230867" cy="4766209"/>
          </a:xfrm>
          <a:custGeom>
            <a:avLst/>
            <a:gdLst>
              <a:gd name="connsiteX0" fmla="*/ 0 w 6230867"/>
              <a:gd name="connsiteY0" fmla="*/ 24276 h 4766209"/>
              <a:gd name="connsiteX1" fmla="*/ 40460 w 6230867"/>
              <a:gd name="connsiteY1" fmla="*/ 4766209 h 4766209"/>
              <a:gd name="connsiteX2" fmla="*/ 6230867 w 6230867"/>
              <a:gd name="connsiteY2" fmla="*/ 4620552 h 4766209"/>
              <a:gd name="connsiteX3" fmla="*/ 6222775 w 6230867"/>
              <a:gd name="connsiteY3" fmla="*/ 3511944 h 4766209"/>
              <a:gd name="connsiteX4" fmla="*/ 3584771 w 6230867"/>
              <a:gd name="connsiteY4" fmla="*/ 3511944 h 4766209"/>
              <a:gd name="connsiteX5" fmla="*/ 3511943 w 6230867"/>
              <a:gd name="connsiteY5" fmla="*/ 0 h 4766209"/>
              <a:gd name="connsiteX6" fmla="*/ 0 w 6230867"/>
              <a:gd name="connsiteY6" fmla="*/ 24276 h 476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30867" h="4766209">
                <a:moveTo>
                  <a:pt x="0" y="24276"/>
                </a:moveTo>
                <a:lnTo>
                  <a:pt x="40460" y="4766209"/>
                </a:lnTo>
                <a:lnTo>
                  <a:pt x="6230867" y="4620552"/>
                </a:lnTo>
                <a:cubicBezTo>
                  <a:pt x="6228170" y="4251016"/>
                  <a:pt x="6225472" y="3881480"/>
                  <a:pt x="6222775" y="3511944"/>
                </a:cubicBezTo>
                <a:lnTo>
                  <a:pt x="3584771" y="3511944"/>
                </a:lnTo>
                <a:lnTo>
                  <a:pt x="3511943" y="0"/>
                </a:lnTo>
                <a:lnTo>
                  <a:pt x="0" y="24276"/>
                </a:lnTo>
                <a:close/>
              </a:path>
            </a:pathLst>
          </a:cu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/>
          <p:cNvCxnSpPr>
            <a:stCxn id="56" idx="3"/>
            <a:endCxn id="49" idx="1"/>
          </p:cNvCxnSpPr>
          <p:nvPr/>
        </p:nvCxnSpPr>
        <p:spPr>
          <a:xfrm>
            <a:off x="3601292" y="4977970"/>
            <a:ext cx="399545" cy="448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378681" y="6175962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 code must be thread-safe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4A321B3-420F-47B1-8D23-F1BAFBD33774}"/>
              </a:ext>
            </a:extLst>
          </p:cNvPr>
          <p:cNvCxnSpPr>
            <a:stCxn id="48" idx="2"/>
            <a:endCxn id="49" idx="0"/>
          </p:cNvCxnSpPr>
          <p:nvPr/>
        </p:nvCxnSpPr>
        <p:spPr>
          <a:xfrm>
            <a:off x="4838700" y="4495800"/>
            <a:ext cx="38437" cy="511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48E58C3-D7D8-41BC-8C39-C7D6CC5B4EF3}"/>
              </a:ext>
            </a:extLst>
          </p:cNvPr>
          <p:cNvCxnSpPr>
            <a:stCxn id="64" idx="2"/>
            <a:endCxn id="49" idx="0"/>
          </p:cNvCxnSpPr>
          <p:nvPr/>
        </p:nvCxnSpPr>
        <p:spPr>
          <a:xfrm flipH="1">
            <a:off x="4877137" y="4456532"/>
            <a:ext cx="2166930" cy="5504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077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Threaded </a:t>
            </a:r>
            <a:r>
              <a:rPr lang="en-US" dirty="0" err="1"/>
              <a:t>Spectcl</a:t>
            </a:r>
            <a:r>
              <a:rPr lang="en-US" dirty="0"/>
              <a:t> performance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7662685"/>
              </p:ext>
            </p:extLst>
          </p:nvPr>
        </p:nvGraphicFramePr>
        <p:xfrm>
          <a:off x="76200" y="1447800"/>
          <a:ext cx="5232082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1752600"/>
            <a:ext cx="32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Roll off is at the performance limit of the SSD that contained the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pipeline for this case is simple compared with E17011’s.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scaling up until SSD transfer limits.</a:t>
            </a:r>
          </a:p>
        </p:txBody>
      </p:sp>
    </p:spTree>
    <p:extLst>
      <p:ext uri="{BB962C8B-B14F-4D97-AF65-F5344CB8AC3E}">
        <p14:creationId xmlns:p14="http://schemas.microsoft.com/office/powerpoint/2010/main" val="28683079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recruit more cores if the application scales.</a:t>
            </a:r>
          </a:p>
          <a:p>
            <a:r>
              <a:rPr lang="en-US" dirty="0"/>
              <a:t>We don’t have to worry about thread safety since it’s process parallelism.</a:t>
            </a:r>
          </a:p>
          <a:p>
            <a:r>
              <a:rPr lang="en-US" dirty="0"/>
              <a:t>With an assist from container technology (e.g. singularity) we can get outside the NSCL to supercomputer centers (or ICER e.g.) with even more cores.</a:t>
            </a:r>
          </a:p>
          <a:p>
            <a:r>
              <a:rPr lang="en-US" dirty="0"/>
              <a:t>BUT In almost all cases cluster computing doesn’t allow dynamic interactivity.</a:t>
            </a:r>
          </a:p>
          <a:p>
            <a:pPr lvl="1"/>
            <a:r>
              <a:rPr lang="en-US" dirty="0"/>
              <a:t>Needed to turn </a:t>
            </a:r>
            <a:r>
              <a:rPr lang="en-US" dirty="0" err="1"/>
              <a:t>NSCLSpecTcl</a:t>
            </a:r>
            <a:r>
              <a:rPr lang="en-US" dirty="0"/>
              <a:t> into a batch program.</a:t>
            </a:r>
          </a:p>
          <a:p>
            <a:pPr lvl="1"/>
            <a:r>
              <a:rPr lang="en-US" dirty="0"/>
              <a:t>Needed to figure out how to easily parallelize it.</a:t>
            </a:r>
          </a:p>
          <a:p>
            <a:pPr lvl="1"/>
            <a:r>
              <a:rPr lang="en-US" dirty="0"/>
              <a:t>This is the original target of </a:t>
            </a:r>
            <a:r>
              <a:rPr lang="en-US" dirty="0" err="1"/>
              <a:t>mpitcl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MPI parallelism?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1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Each process is a complete batch </a:t>
            </a:r>
            <a:r>
              <a:rPr lang="en-US" sz="1800" dirty="0" err="1"/>
              <a:t>NSCLSpecTcl</a:t>
            </a:r>
            <a:endParaRPr lang="en-US" sz="1800" dirty="0"/>
          </a:p>
          <a:p>
            <a:pPr lvl="1"/>
            <a:r>
              <a:rPr lang="en-US" sz="1600" dirty="0"/>
              <a:t>Batch </a:t>
            </a:r>
            <a:r>
              <a:rPr lang="en-US" sz="1600" dirty="0" err="1"/>
              <a:t>NSCLSpecTcl</a:t>
            </a:r>
            <a:r>
              <a:rPr lang="en-US" sz="1600" dirty="0"/>
              <a:t> is three packages</a:t>
            </a:r>
          </a:p>
          <a:p>
            <a:pPr lvl="2"/>
            <a:r>
              <a:rPr lang="en-US" sz="1400" dirty="0" err="1"/>
              <a:t>spectcl</a:t>
            </a:r>
            <a:r>
              <a:rPr lang="en-US" sz="1400" dirty="0"/>
              <a:t> – the base application code.</a:t>
            </a:r>
          </a:p>
          <a:p>
            <a:pPr lvl="2"/>
            <a:r>
              <a:rPr lang="en-US" sz="1400" dirty="0" err="1"/>
              <a:t>mpispectcl</a:t>
            </a:r>
            <a:r>
              <a:rPr lang="en-US" sz="1400" dirty="0"/>
              <a:t>  MPI data sources and sinks.</a:t>
            </a:r>
          </a:p>
          <a:p>
            <a:pPr lvl="2"/>
            <a:r>
              <a:rPr lang="en-US" sz="1400" dirty="0"/>
              <a:t>A user supplied package implementing the processing pipeline.</a:t>
            </a:r>
          </a:p>
          <a:p>
            <a:pPr lvl="1"/>
            <a:r>
              <a:rPr lang="en-US" sz="1600" dirty="0"/>
              <a:t>Batch/MPI </a:t>
            </a:r>
            <a:r>
              <a:rPr lang="en-US" sz="1600" dirty="0" err="1"/>
              <a:t>NSCLSpecTcl</a:t>
            </a:r>
            <a:r>
              <a:rPr lang="en-US" sz="1600" dirty="0"/>
              <a:t> has generalized data sources and sinks. </a:t>
            </a:r>
            <a:r>
              <a:rPr lang="en-US" sz="1600" b="1" dirty="0"/>
              <a:t>analyze </a:t>
            </a:r>
            <a:r>
              <a:rPr lang="en-US" sz="1600" dirty="0"/>
              <a:t>command sends blocks of events from source to sink. I’ve implemented:</a:t>
            </a:r>
          </a:p>
          <a:p>
            <a:pPr lvl="2"/>
            <a:r>
              <a:rPr lang="en-US" sz="1400" dirty="0"/>
              <a:t>Source –file.</a:t>
            </a:r>
          </a:p>
          <a:p>
            <a:pPr lvl="2"/>
            <a:r>
              <a:rPr lang="en-US" sz="1400" dirty="0"/>
              <a:t>Source – MPI (for workers – requests block of data from rank 0).</a:t>
            </a:r>
          </a:p>
          <a:p>
            <a:pPr lvl="2"/>
            <a:r>
              <a:rPr lang="en-US" sz="1400" dirty="0"/>
              <a:t>Sink  -- Analysis</a:t>
            </a:r>
          </a:p>
          <a:p>
            <a:pPr lvl="2"/>
            <a:r>
              <a:rPr lang="en-US" sz="1400" dirty="0"/>
              <a:t>Sink – MPI (Distributes blocks of data to workers using MPI source).</a:t>
            </a:r>
          </a:p>
          <a:p>
            <a:r>
              <a:rPr lang="en-US" sz="1800" dirty="0"/>
              <a:t>Rank 0 :</a:t>
            </a:r>
          </a:p>
          <a:p>
            <a:pPr lvl="1"/>
            <a:r>
              <a:rPr lang="en-US" sz="1600" dirty="0"/>
              <a:t>Tells each process (including itself) to read in the configuration scripts.</a:t>
            </a:r>
          </a:p>
          <a:p>
            <a:pPr lvl="1"/>
            <a:r>
              <a:rPr lang="en-US" sz="1600" dirty="0"/>
              <a:t>Tells other process to use an MPI Source and Analysis sink</a:t>
            </a:r>
          </a:p>
          <a:p>
            <a:pPr lvl="1"/>
            <a:r>
              <a:rPr lang="en-US" sz="1600" dirty="0"/>
              <a:t>Tells itself to use a file data source and MPI sink.</a:t>
            </a:r>
          </a:p>
          <a:p>
            <a:pPr lvl="1"/>
            <a:r>
              <a:rPr lang="en-US" sz="1600" dirty="0"/>
              <a:t>Tells everyone to start analyzing data.</a:t>
            </a:r>
          </a:p>
          <a:p>
            <a:r>
              <a:rPr lang="en-US" sz="1800" dirty="0"/>
              <a:t>When analysis is complete Rank 0</a:t>
            </a:r>
          </a:p>
          <a:p>
            <a:pPr lvl="1"/>
            <a:r>
              <a:rPr lang="en-US" sz="1600" dirty="0"/>
              <a:t>Tells all other processes to send it spectrum data.</a:t>
            </a:r>
          </a:p>
          <a:p>
            <a:pPr lvl="1"/>
            <a:r>
              <a:rPr lang="en-US" sz="1600" dirty="0"/>
              <a:t>Sums the spectra into total spectra</a:t>
            </a:r>
          </a:p>
          <a:p>
            <a:pPr lvl="1"/>
            <a:r>
              <a:rPr lang="en-US" sz="1600" dirty="0"/>
              <a:t>Writes them out for visualization.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MPI </a:t>
            </a:r>
            <a:r>
              <a:rPr lang="en-US" dirty="0" err="1"/>
              <a:t>NSCLSpecTcl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Ron Fox Tcl 2019, Houston, TX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15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looks like: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179272"/>
            <a:ext cx="8382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execute all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package require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spectcl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package require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mpispectcl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package require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MyPipeline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   # User event processing code is here.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source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defs.tcl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execute others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mpisource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analysissink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filesource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run-0003-00.evt</a:t>
            </a:r>
          </a:p>
          <a:p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mpisink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stopnotifier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execute others analyze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analyze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startnotifier</a:t>
            </a: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433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the data back: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143000"/>
            <a:ext cx="8915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set l [spectrum -list]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set f [open spectra.dat w]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foreach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spectrum $l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set name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lindex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$spectrum 1]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getSpectrumFromWorkers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$name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swrite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-format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ascii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$f $name;   # Writes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to file.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close $f</a:t>
            </a:r>
          </a:p>
        </p:txBody>
      </p:sp>
    </p:spTree>
    <p:extLst>
      <p:ext uri="{BB962C8B-B14F-4D97-AF65-F5344CB8AC3E}">
        <p14:creationId xmlns:p14="http://schemas.microsoft.com/office/powerpoint/2010/main" val="22515138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72" y="152400"/>
            <a:ext cx="8991600" cy="486372"/>
          </a:xfrm>
        </p:spPr>
        <p:txBody>
          <a:bodyPr/>
          <a:lstStyle/>
          <a:p>
            <a:r>
              <a:rPr lang="en-US" dirty="0"/>
              <a:t>Summing a spectrum from worker nodes.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278137"/>
            <a:ext cx="9067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addData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{name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data} {;         # sums the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histo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from 1 worker into the local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histo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foreach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datum $data {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set value [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lindex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$datum end]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set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coords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lrange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$datum 0 end-1]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set current [channel -get $name $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coords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current $value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channel -set $name $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coords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$current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::expected -1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getSpectrumFromWorkers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name {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handle [list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addData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$name]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set ::expected [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size]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::expected -1;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set script "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send 0;   # Care must be taken to ensure substitutions are done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append script "\[“         ;   # in the right process.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append script "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scontents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$name]"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execute others $script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 {$::expected &gt; 0} {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vwait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::expected;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21146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this work?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241122"/>
              </p:ext>
            </p:extLst>
          </p:nvPr>
        </p:nvGraphicFramePr>
        <p:xfrm>
          <a:off x="59342" y="1143000"/>
          <a:ext cx="4360258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8265">
                  <a:extLst>
                    <a:ext uri="{9D8B030D-6E8A-4147-A177-3AD203B41FA5}">
                      <a16:colId xmlns:a16="http://schemas.microsoft.com/office/drawing/2014/main" val="2012560695"/>
                    </a:ext>
                  </a:extLst>
                </a:gridCol>
                <a:gridCol w="708265">
                  <a:extLst>
                    <a:ext uri="{9D8B030D-6E8A-4147-A177-3AD203B41FA5}">
                      <a16:colId xmlns:a16="http://schemas.microsoft.com/office/drawing/2014/main" val="3505584868"/>
                    </a:ext>
                  </a:extLst>
                </a:gridCol>
                <a:gridCol w="708265">
                  <a:extLst>
                    <a:ext uri="{9D8B030D-6E8A-4147-A177-3AD203B41FA5}">
                      <a16:colId xmlns:a16="http://schemas.microsoft.com/office/drawing/2014/main" val="101128121"/>
                    </a:ext>
                  </a:extLst>
                </a:gridCol>
                <a:gridCol w="818933">
                  <a:extLst>
                    <a:ext uri="{9D8B030D-6E8A-4147-A177-3AD203B41FA5}">
                      <a16:colId xmlns:a16="http://schemas.microsoft.com/office/drawing/2014/main" val="3590120906"/>
                    </a:ext>
                  </a:extLst>
                </a:gridCol>
                <a:gridCol w="708265">
                  <a:extLst>
                    <a:ext uri="{9D8B030D-6E8A-4147-A177-3AD203B41FA5}">
                      <a16:colId xmlns:a16="http://schemas.microsoft.com/office/drawing/2014/main" val="3753573191"/>
                    </a:ext>
                  </a:extLst>
                </a:gridCol>
                <a:gridCol w="708265">
                  <a:extLst>
                    <a:ext uri="{9D8B030D-6E8A-4147-A177-3AD203B41FA5}">
                      <a16:colId xmlns:a16="http://schemas.microsoft.com/office/drawing/2014/main" val="101824699"/>
                    </a:ext>
                  </a:extLst>
                </a:gridCol>
              </a:tblGrid>
              <a:tr h="190500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10Gbyte file with 2,754,450 events.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917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Workers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Time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MB/sec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Events/sec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455138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25.4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403.1496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108442.91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296910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13.5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758.5185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204033.33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737465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6.6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1551.515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417340.91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653943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3.9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2625.641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706269.23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85012811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630385"/>
              </p:ext>
            </p:extLst>
          </p:nvPr>
        </p:nvGraphicFramePr>
        <p:xfrm>
          <a:off x="228600" y="3429000"/>
          <a:ext cx="838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606" y="2518591"/>
            <a:ext cx="5040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2.6Gbytes/sec is interconnect saturation (dual 10GBit/sec ethernet)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Event processing in the actual experiment</a:t>
            </a:r>
            <a:br>
              <a:rPr lang="en-US" sz="1200" dirty="0"/>
            </a:br>
            <a:r>
              <a:rPr lang="en-US" sz="1200" dirty="0"/>
              <a:t>will be more complex but we </a:t>
            </a:r>
            <a:r>
              <a:rPr lang="en-US" sz="1200"/>
              <a:t>can scale </a:t>
            </a:r>
            <a:r>
              <a:rPr lang="en-US" sz="1200" dirty="0"/>
              <a:t>to more workers.</a:t>
            </a:r>
          </a:p>
        </p:txBody>
      </p:sp>
    </p:spTree>
    <p:extLst>
      <p:ext uri="{BB962C8B-B14F-4D97-AF65-F5344CB8AC3E}">
        <p14:creationId xmlns:p14="http://schemas.microsoft.com/office/powerpoint/2010/main" val="754261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NSCL’s Transition to modern, digital nuclear electronics poses problems for online and near-line data analysis.</a:t>
            </a:r>
          </a:p>
          <a:p>
            <a:r>
              <a:rPr lang="en-US" sz="2000" dirty="0"/>
              <a:t>Experiments will increasingly require parallelism in online and near-line data handling:</a:t>
            </a:r>
          </a:p>
          <a:p>
            <a:pPr lvl="1"/>
            <a:r>
              <a:rPr lang="en-US" sz="1800" dirty="0"/>
              <a:t>Software tools to make it easy for naïve users to make use of parallelism by plugging in their event analysis code.</a:t>
            </a:r>
          </a:p>
          <a:p>
            <a:pPr lvl="1"/>
            <a:r>
              <a:rPr lang="en-US" sz="1800" dirty="0"/>
              <a:t>Large core count systems for interactive,  online analysis (threaded parallel).</a:t>
            </a:r>
          </a:p>
          <a:p>
            <a:pPr lvl="1"/>
            <a:r>
              <a:rPr lang="en-US" sz="1800" dirty="0"/>
              <a:t>Clusters dedicated to the running experiment for near-line analysis (distributed parallel).</a:t>
            </a:r>
          </a:p>
          <a:p>
            <a:pPr lvl="1"/>
            <a:r>
              <a:rPr lang="en-US" sz="1800" dirty="0"/>
              <a:t>High speed interconnects to support the data flow bandwidth.</a:t>
            </a:r>
          </a:p>
          <a:p>
            <a:pPr lvl="1"/>
            <a:r>
              <a:rPr lang="en-US" sz="1800" dirty="0"/>
              <a:t>Large, multi-petabyte storage that’s fast with fast interconnects.</a:t>
            </a:r>
          </a:p>
          <a:p>
            <a:r>
              <a:rPr lang="en-US" sz="2000" dirty="0"/>
              <a:t>E17011 provides a laboratory to explore the techniques we’ll need to apply to modern experiments.</a:t>
            </a:r>
          </a:p>
          <a:p>
            <a:r>
              <a:rPr lang="en-US" sz="2000" dirty="0" err="1"/>
              <a:t>mpitcl</a:t>
            </a:r>
            <a:r>
              <a:rPr lang="en-US" sz="2000" dirty="0"/>
              <a:t> is one technique to simplify parallel programming for “the masses”</a:t>
            </a:r>
          </a:p>
          <a:p>
            <a:pPr lvl="1"/>
            <a:r>
              <a:rPr lang="en-US" sz="1800" dirty="0" err="1"/>
              <a:t>Easly</a:t>
            </a:r>
            <a:r>
              <a:rPr lang="en-US" sz="1800" dirty="0"/>
              <a:t> retrofitted a highly interactive, complex serial analysis program (2 days work)</a:t>
            </a:r>
          </a:p>
          <a:p>
            <a:pPr lvl="1"/>
            <a:r>
              <a:rPr lang="en-US" sz="1800" dirty="0"/>
              <a:t>Got scaling up to the interconnect bandwidth.</a:t>
            </a:r>
          </a:p>
          <a:p>
            <a:pPr marL="0" indent="0">
              <a:buNone/>
            </a:pPr>
            <a:endParaRPr lang="en-US" sz="2000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Ron Fox Tcl 2019, Houston, 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9442"/>
      </p:ext>
    </p:extLst>
  </p:cSld>
  <p:clrMapOvr>
    <a:masterClrMapping/>
  </p:clrMapOvr>
</p:sld>
</file>

<file path=ppt/theme/theme1.xml><?xml version="1.0" encoding="utf-8"?>
<a:theme xmlns:a="http://schemas.openxmlformats.org/drawingml/2006/main" name="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 PowerPoint Template.pptx" id="{F9D8EFE4-3DAD-43E2-85D0-715CB6229C22}" vid="{1E1D846A-C59C-4820-B358-E1CB3089F23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Archive_x0020_Date xmlns="31ac3772-10db-466f-87b2-5ca6a813de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4DF16FCCCF749A492E2DE668CBA73" ma:contentTypeVersion="0" ma:contentTypeDescription="Create a new document." ma:contentTypeScope="" ma:versionID="f11b005dc8872c88b00b1ad0ffe935cc">
  <xsd:schema xmlns:xsd="http://www.w3.org/2001/XMLSchema" xmlns:xs="http://www.w3.org/2001/XMLSchema" xmlns:p="http://schemas.microsoft.com/office/2006/metadata/properties" xmlns:ns2="31ac3772-10db-466f-87b2-5ca6a813de61" targetNamespace="http://schemas.microsoft.com/office/2006/metadata/properties" ma:root="true" ma:fieldsID="77eef069fec2dffc09ef7e510e0025d1" ns2:_="">
    <xsd:import namespace="31ac3772-10db-466f-87b2-5ca6a813de61"/>
    <xsd:element name="properties">
      <xsd:complexType>
        <xsd:sequence>
          <xsd:element name="documentManagement">
            <xsd:complexType>
              <xsd:all>
                <xsd:element ref="ns2:Archive_x0020_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c3772-10db-466f-87b2-5ca6a813de61" elementFormDefault="qualified">
    <xsd:import namespace="http://schemas.microsoft.com/office/2006/documentManagement/types"/>
    <xsd:import namespace="http://schemas.microsoft.com/office/infopath/2007/PartnerControls"/>
    <xsd:element name="Archive_x0020_Date" ma:index="8" nillable="true" ma:displayName="Archive Date" ma:format="DateOnly" ma:internalName="Archive_x0020_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BA702D-F6E6-4314-8945-369A109C75F9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31ac3772-10db-466f-87b2-5ca6a813de61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elements/1.1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4AF447C-2E41-40F3-A887-A3CB67B282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ac3772-10db-466f-87b2-5ca6a813d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76CD61-6042-403B-B3F6-04E51A8FF7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FRIB PowerPoint Template</Template>
  <TotalTime>849</TotalTime>
  <Words>3521</Words>
  <Application>Microsoft Office PowerPoint</Application>
  <PresentationFormat>On-screen Show (4:3)</PresentationFormat>
  <Paragraphs>552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Courier New</vt:lpstr>
      <vt:lpstr>Helvetica</vt:lpstr>
      <vt:lpstr>Lucida Grande</vt:lpstr>
      <vt:lpstr>Times New Roman</vt:lpstr>
      <vt:lpstr>Wingdings</vt:lpstr>
      <vt:lpstr>FRIB3</vt:lpstr>
      <vt:lpstr>Custom Design</vt:lpstr>
      <vt:lpstr>Modern Dataflow in Experimental Nuclear Science (and Tcl).</vt:lpstr>
      <vt:lpstr>Talk Outline</vt:lpstr>
      <vt:lpstr>Tcl and me.</vt:lpstr>
      <vt:lpstr>The National Superconducting Cyclotron Lab.</vt:lpstr>
      <vt:lpstr>NSCL Block Diagram</vt:lpstr>
      <vt:lpstr>Science drivers for Rare Isotope Research</vt:lpstr>
      <vt:lpstr>Data Acquisition – old school (analog)</vt:lpstr>
      <vt:lpstr>Data Acquisition – old school (analog)</vt:lpstr>
      <vt:lpstr>Modern Data Acquisition (digital)</vt:lpstr>
      <vt:lpstr>Modern data acquisition (100MHz – 500MHz)</vt:lpstr>
      <vt:lpstr>E17011</vt:lpstr>
      <vt:lpstr>E17011 – block diagram</vt:lpstr>
      <vt:lpstr>Pictures pictures (CeBr3 and LaBr3 array)</vt:lpstr>
      <vt:lpstr>More pictures Ge Array (SeGA)</vt:lpstr>
      <vt:lpstr>What happens to the implanted ions.</vt:lpstr>
      <vt:lpstr>Sample trace from a similar experiment</vt:lpstr>
      <vt:lpstr>Where does that 200MB/sec come from?</vt:lpstr>
      <vt:lpstr>Data Flow:</vt:lpstr>
      <vt:lpstr>Online analysis</vt:lpstr>
      <vt:lpstr>Near-line Analysis – want to keep up with incoming data rate or better</vt:lpstr>
      <vt:lpstr>Parallel resources at the NSCL available to E17011</vt:lpstr>
      <vt:lpstr>MSU Institute for Cyber Enabled Research (ICER)</vt:lpstr>
      <vt:lpstr>Structure of event analysis parallel programs</vt:lpstr>
      <vt:lpstr>Meeting these needs.</vt:lpstr>
      <vt:lpstr>MPI – cluster distributed parallel computing</vt:lpstr>
      <vt:lpstr>The MPI API is large and complex:</vt:lpstr>
      <vt:lpstr>Approaches for encapsulating MPI Subset wrapping</vt:lpstr>
      <vt:lpstr>What do Tcl MPI applications want to do:</vt:lpstr>
      <vt:lpstr>mpitcl -  MPI aware tcl shell.</vt:lpstr>
      <vt:lpstr>mpi::mpi command ensemble subcommands:</vt:lpstr>
      <vt:lpstr>Sample mpitcl scripts:</vt:lpstr>
      <vt:lpstr>Applying tclmpi – The Circle is complete.</vt:lpstr>
      <vt:lpstr>NSCLSpecTcl is highly interactive</vt:lpstr>
      <vt:lpstr>Simplified NSCLSpecTcl structure and parallelization approaches.</vt:lpstr>
      <vt:lpstr>Threaded Parallelism (Giordano Cerizza)</vt:lpstr>
      <vt:lpstr>Threaded Spectcl performance</vt:lpstr>
      <vt:lpstr>MPI parallelism?</vt:lpstr>
      <vt:lpstr>MPI NSCLSpecTcl</vt:lpstr>
      <vt:lpstr>What this looks like:</vt:lpstr>
      <vt:lpstr>Getting the data back:</vt:lpstr>
      <vt:lpstr>Summing a spectrum from worker nodes.</vt:lpstr>
      <vt:lpstr>Does this work?</vt:lpstr>
      <vt:lpstr>Conclusions </vt:lpstr>
    </vt:vector>
  </TitlesOfParts>
  <Company>MSU NSCL/FRIB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Transitioning from the NSCL to FRIB with E17011</dc:title>
  <dc:creator>Fox, Ron</dc:creator>
  <cp:lastModifiedBy>Ronald Fox</cp:lastModifiedBy>
  <cp:revision>186</cp:revision>
  <cp:lastPrinted>2013-06-17T20:20:32Z</cp:lastPrinted>
  <dcterms:created xsi:type="dcterms:W3CDTF">2019-09-30T14:32:19Z</dcterms:created>
  <dcterms:modified xsi:type="dcterms:W3CDTF">2019-11-06T03:28:48Z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0x0101005034DF16FCCCF749A492E2DE668CBA73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</Properties>
</file>