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256" r:id="rId2"/>
    <p:sldId id="258" r:id="rId3"/>
    <p:sldId id="293" r:id="rId4"/>
    <p:sldId id="290" r:id="rId5"/>
    <p:sldId id="291" r:id="rId6"/>
    <p:sldId id="292" r:id="rId7"/>
    <p:sldId id="257" r:id="rId8"/>
    <p:sldId id="259" r:id="rId9"/>
    <p:sldId id="282" r:id="rId10"/>
    <p:sldId id="261" r:id="rId11"/>
    <p:sldId id="262" r:id="rId12"/>
    <p:sldId id="263" r:id="rId13"/>
    <p:sldId id="287" r:id="rId14"/>
    <p:sldId id="267" r:id="rId15"/>
    <p:sldId id="310" r:id="rId16"/>
    <p:sldId id="311" r:id="rId17"/>
    <p:sldId id="312" r:id="rId18"/>
    <p:sldId id="313" r:id="rId19"/>
    <p:sldId id="314" r:id="rId20"/>
    <p:sldId id="315" r:id="rId21"/>
    <p:sldId id="270" r:id="rId22"/>
    <p:sldId id="271" r:id="rId23"/>
    <p:sldId id="307" r:id="rId24"/>
    <p:sldId id="272" r:id="rId25"/>
    <p:sldId id="284" r:id="rId26"/>
    <p:sldId id="273" r:id="rId27"/>
    <p:sldId id="288" r:id="rId28"/>
    <p:sldId id="277" r:id="rId29"/>
    <p:sldId id="308" r:id="rId30"/>
    <p:sldId id="276" r:id="rId31"/>
    <p:sldId id="279" r:id="rId32"/>
    <p:sldId id="280" r:id="rId33"/>
    <p:sldId id="278" r:id="rId34"/>
    <p:sldId id="285" r:id="rId35"/>
    <p:sldId id="289" r:id="rId36"/>
    <p:sldId id="294" r:id="rId37"/>
    <p:sldId id="297" r:id="rId38"/>
    <p:sldId id="296" r:id="rId39"/>
    <p:sldId id="298" r:id="rId40"/>
    <p:sldId id="299" r:id="rId41"/>
    <p:sldId id="300" r:id="rId42"/>
    <p:sldId id="301" r:id="rId43"/>
    <p:sldId id="286" r:id="rId44"/>
    <p:sldId id="302" r:id="rId45"/>
    <p:sldId id="304" r:id="rId46"/>
    <p:sldId id="306" r:id="rId47"/>
    <p:sldId id="305" r:id="rId48"/>
    <p:sldId id="303" r:id="rId49"/>
    <p:sldId id="26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4"/>
    <p:restoredTop sz="73352"/>
  </p:normalViewPr>
  <p:slideViewPr>
    <p:cSldViewPr snapToGrid="0" snapToObjects="1">
      <p:cViewPr varScale="1">
        <p:scale>
          <a:sx n="91" d="100"/>
          <a:sy n="91" d="100"/>
        </p:scale>
        <p:origin x="16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3C5C1-2E89-9A46-928C-15CEB3F94AC5}" type="datetimeFigureOut">
              <a:rPr lang="en-US" smtClean="0"/>
              <a:t>11/5/19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13180-BEFE-7E42-AEE9-299E544BEAB5}" type="slidenum">
              <a:rPr lang="en-US" smtClean="0"/>
              <a:t>‹#›</a:t>
            </a:fld>
            <a:endParaRPr lang="en-US"/>
          </a:p>
        </p:txBody>
      </p:sp>
    </p:spTree>
    <p:extLst>
      <p:ext uri="{BB962C8B-B14F-4D97-AF65-F5344CB8AC3E}">
        <p14:creationId xmlns:p14="http://schemas.microsoft.com/office/powerpoint/2010/main" val="2778773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TCL, as we all know, is implemented in C.  </a:t>
            </a:r>
          </a:p>
          <a:p>
            <a:endParaRPr lang="en-US" dirty="0"/>
          </a:p>
          <a:p>
            <a:r>
              <a:rPr lang="en-US" dirty="0"/>
              <a:t>That was originally a strength; in this talk I'm going to argue that it has become a weakness,</a:t>
            </a:r>
          </a:p>
          <a:p>
            <a:r>
              <a:rPr lang="en-US" dirty="0"/>
              <a:t>and that the Rust programming language offers a potentially stronger way forward.</a:t>
            </a:r>
          </a:p>
          <a:p>
            <a:endParaRPr lang="en-US" dirty="0"/>
          </a:p>
          <a:p>
            <a:endParaRPr lang="en-US" dirty="0"/>
          </a:p>
        </p:txBody>
      </p:sp>
      <p:sp>
        <p:nvSpPr>
          <p:cNvPr id="4" name="Slide Number Placeholder 3"/>
          <p:cNvSpPr>
            <a:spLocks noGrp="1"/>
          </p:cNvSpPr>
          <p:nvPr>
            <p:ph type="sldNum" sz="quarter" idx="10"/>
          </p:nvPr>
        </p:nvSpPr>
        <p:spPr/>
        <p:txBody>
          <a:bodyPr/>
          <a:lstStyle/>
          <a:p>
            <a:fld id="{6F613180-BEFE-7E42-AEE9-299E544BEAB5}" type="slidenum">
              <a:rPr lang="en-US" smtClean="0"/>
              <a:t>1</a:t>
            </a:fld>
            <a:endParaRPr lang="en-US"/>
          </a:p>
        </p:txBody>
      </p:sp>
    </p:spTree>
    <p:extLst>
      <p:ext uri="{BB962C8B-B14F-4D97-AF65-F5344CB8AC3E}">
        <p14:creationId xmlns:p14="http://schemas.microsoft.com/office/powerpoint/2010/main" val="310069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experience with C:</a:t>
            </a:r>
          </a:p>
          <a:p>
            <a:endParaRPr lang="en-US" dirty="0"/>
          </a:p>
          <a:p>
            <a:pPr marL="171450" indent="-171450">
              <a:buFont typeface="Arial" panose="020B0604020202020204" pitchFamily="34" charset="0"/>
              <a:buChar char="•"/>
            </a:pPr>
            <a:r>
              <a:rPr lang="en-US" dirty="0"/>
              <a:t>Written large systems and libraries in C.  In production in the DSN these past decades.  Robust and reliable.</a:t>
            </a:r>
          </a:p>
          <a:p>
            <a:pPr marL="171450" indent="-171450">
              <a:buFont typeface="Arial" panose="020B0604020202020204" pitchFamily="34" charset="0"/>
              <a:buChar char="•"/>
            </a:pPr>
            <a:r>
              <a:rPr lang="en-US" dirty="0"/>
              <a:t>Written TCL extensions in C and C++, using both the string-based API and the </a:t>
            </a:r>
            <a:r>
              <a:rPr lang="en-US" dirty="0" err="1"/>
              <a:t>Tcl_Obj</a:t>
            </a:r>
            <a:r>
              <a:rPr lang="en-US" dirty="0"/>
              <a:t> API.</a:t>
            </a:r>
          </a:p>
          <a:p>
            <a:pPr marL="171450" indent="-171450">
              <a:buFont typeface="Arial" panose="020B0604020202020204" pitchFamily="34" charset="0"/>
              <a:buChar char="•"/>
            </a:pPr>
            <a:r>
              <a:rPr lang="en-US" dirty="0"/>
              <a:t>Not a fun language:</a:t>
            </a:r>
          </a:p>
          <a:p>
            <a:pPr marL="628650" lvl="1" indent="-171450">
              <a:buFont typeface="Arial" panose="020B0604020202020204" pitchFamily="34" charset="0"/>
              <a:buChar char="•"/>
            </a:pPr>
            <a:r>
              <a:rPr lang="en-US" dirty="0"/>
              <a:t>Standard library is extremely limited by modern day standards</a:t>
            </a:r>
          </a:p>
          <a:p>
            <a:pPr marL="628650" lvl="1" indent="-171450">
              <a:buFont typeface="Arial" panose="020B0604020202020204" pitchFamily="34" charset="0"/>
              <a:buChar char="•"/>
            </a:pPr>
            <a:r>
              <a:rPr lang="en-US" dirty="0"/>
              <a:t>Dangling pointers, buffer overruns, memory leaks, core dumps, etc.....</a:t>
            </a:r>
          </a:p>
          <a:p>
            <a:pPr marL="628650" lvl="1" indent="-171450">
              <a:buFont typeface="Arial" panose="020B0604020202020204" pitchFamily="34" charset="0"/>
              <a:buChar char="•"/>
            </a:pPr>
            <a:r>
              <a:rPr lang="en-US" dirty="0"/>
              <a:t>It's easy to make mistakes and not discover that you made them until much later.</a:t>
            </a:r>
          </a:p>
          <a:p>
            <a:pPr marL="171450" lvl="0" indent="-171450">
              <a:buFont typeface="Arial" panose="020B0604020202020204" pitchFamily="34" charset="0"/>
              <a:buChar char="•"/>
            </a:pPr>
            <a:r>
              <a:rPr lang="en-US" dirty="0"/>
              <a:t>C used to be a good match to the hardware: if you knew assembler, you could mentally translate from the C code to assembler and have a good idea what performance would be like.  This, I'm told, is no longer true.</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2</a:t>
            </a:fld>
            <a:endParaRPr lang="en-US"/>
          </a:p>
        </p:txBody>
      </p:sp>
    </p:spTree>
    <p:extLst>
      <p:ext uri="{BB962C8B-B14F-4D97-AF65-F5344CB8AC3E}">
        <p14:creationId xmlns:p14="http://schemas.microsoft.com/office/powerpoint/2010/main" val="24132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TCL was designed to be a complement to C.  Let’s look at some ways it does that.</a:t>
            </a:r>
          </a:p>
        </p:txBody>
      </p:sp>
      <p:sp>
        <p:nvSpPr>
          <p:cNvPr id="4" name="Slide Number Placeholder 3"/>
          <p:cNvSpPr>
            <a:spLocks noGrp="1"/>
          </p:cNvSpPr>
          <p:nvPr>
            <p:ph type="sldNum" sz="quarter" idx="10"/>
          </p:nvPr>
        </p:nvSpPr>
        <p:spPr/>
        <p:txBody>
          <a:bodyPr/>
          <a:lstStyle/>
          <a:p>
            <a:fld id="{6F613180-BEFE-7E42-AEE9-299E544BEAB5}" type="slidenum">
              <a:rPr lang="en-US" smtClean="0"/>
              <a:t>3</a:t>
            </a:fld>
            <a:endParaRPr lang="en-US"/>
          </a:p>
        </p:txBody>
      </p:sp>
    </p:spTree>
    <p:extLst>
      <p:ext uri="{BB962C8B-B14F-4D97-AF65-F5344CB8AC3E}">
        <p14:creationId xmlns:p14="http://schemas.microsoft.com/office/powerpoint/2010/main" val="447585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ways of using TCL: Convenience</a:t>
            </a:r>
          </a:p>
          <a:p>
            <a:endParaRPr lang="en-US" dirty="0"/>
          </a:p>
          <a:p>
            <a:r>
              <a:rPr lang="en-US" dirty="0"/>
              <a:t>Add a little TCL API to an application or library written in C:</a:t>
            </a:r>
          </a:p>
          <a:p>
            <a:endParaRPr lang="en-US" dirty="0"/>
          </a:p>
          <a:p>
            <a:pPr marL="171450" indent="-171450">
              <a:buFont typeface="Arial" panose="020B0604020202020204" pitchFamily="34" charset="0"/>
              <a:buChar char="•"/>
            </a:pPr>
            <a:r>
              <a:rPr lang="en-US" dirty="0"/>
              <a:t>As a way of scripting the system</a:t>
            </a:r>
          </a:p>
          <a:p>
            <a:pPr marL="171450" indent="-171450">
              <a:buFont typeface="Arial" panose="020B0604020202020204" pitchFamily="34" charset="0"/>
              <a:buChar char="•"/>
            </a:pPr>
            <a:r>
              <a:rPr lang="en-US" dirty="0"/>
              <a:t>As a way of implementing part of the system as scripts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This is TCL’s origin.  As a language and API, TCL works quite well for this.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BUT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TCL is now quite a large system; it doesn’t feel like a lightweight addition.</a:t>
            </a:r>
          </a:p>
          <a:p>
            <a:pPr marL="171450" indent="-171450">
              <a:buFont typeface="Arial" panose="020B0604020202020204" pitchFamily="34" charset="0"/>
              <a:buChar char="•"/>
            </a:pPr>
            <a:r>
              <a:rPr lang="en-US" dirty="0"/>
              <a:t>One more thing to add to your build.</a:t>
            </a:r>
          </a:p>
          <a:p>
            <a:pPr marL="171450" indent="-171450">
              <a:buFont typeface="Arial" panose="020B0604020202020204" pitchFamily="34" charset="0"/>
              <a:buChar char="•"/>
            </a:pPr>
            <a:r>
              <a:rPr lang="en-US" dirty="0"/>
              <a:t>Easy enough if you know what you’re doing and the environment is constrained (e.g., back-end software) </a:t>
            </a:r>
          </a:p>
          <a:p>
            <a:pPr marL="171450" indent="-171450">
              <a:buFont typeface="Arial" panose="020B0604020202020204" pitchFamily="34" charset="0"/>
              <a:buChar char="•"/>
            </a:pPr>
            <a:r>
              <a:rPr lang="en-US" dirty="0"/>
              <a:t>Hard to get started with, and a barrier to distribution if it isn’t back-end software.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Speaking as an open source programmer: if I were working on an app of modest size in C, </a:t>
            </a:r>
          </a:p>
          <a:p>
            <a:pPr marL="0" indent="0">
              <a:buFont typeface="Arial" panose="020B0604020202020204" pitchFamily="34" charset="0"/>
              <a:buNone/>
            </a:pPr>
            <a:r>
              <a:rPr lang="en-US" dirty="0"/>
              <a:t>for release into the wild, I simply can’t see adding TCL to it for this kind of use case, simply because</a:t>
            </a:r>
          </a:p>
          <a:p>
            <a:pPr marL="0" indent="0">
              <a:buFont typeface="Arial" panose="020B0604020202020204" pitchFamily="34" charset="0"/>
              <a:buNone/>
            </a:pPr>
            <a:r>
              <a:rPr lang="en-US" dirty="0"/>
              <a:t>of how it complicates the distribution and increases the footprint.  It may have made sense when you could assume</a:t>
            </a:r>
          </a:p>
          <a:p>
            <a:pPr marL="0" indent="0">
              <a:buFont typeface="Arial" panose="020B0604020202020204" pitchFamily="34" charset="0"/>
              <a:buNone/>
            </a:pPr>
            <a:r>
              <a:rPr lang="en-US" dirty="0"/>
              <a:t>that TCL was installed on the target host, but not any more.</a:t>
            </a:r>
          </a:p>
          <a:p>
            <a:endParaRPr lang="en-US" dirty="0"/>
          </a:p>
        </p:txBody>
      </p:sp>
      <p:sp>
        <p:nvSpPr>
          <p:cNvPr id="4" name="Slide Number Placeholder 3"/>
          <p:cNvSpPr>
            <a:spLocks noGrp="1"/>
          </p:cNvSpPr>
          <p:nvPr>
            <p:ph type="sldNum" sz="quarter" idx="10"/>
          </p:nvPr>
        </p:nvSpPr>
        <p:spPr/>
        <p:txBody>
          <a:bodyPr/>
          <a:lstStyle/>
          <a:p>
            <a:fld id="{6F613180-BEFE-7E42-AEE9-299E544BEAB5}" type="slidenum">
              <a:rPr lang="en-US" smtClean="0"/>
              <a:t>4</a:t>
            </a:fld>
            <a:endParaRPr lang="en-US"/>
          </a:p>
        </p:txBody>
      </p:sp>
    </p:spTree>
    <p:extLst>
      <p:ext uri="{BB962C8B-B14F-4D97-AF65-F5344CB8AC3E}">
        <p14:creationId xmlns:p14="http://schemas.microsoft.com/office/powerpoint/2010/main" val="1660065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ways of using C and TCL:</a:t>
            </a:r>
          </a:p>
          <a:p>
            <a:endParaRPr lang="en-US" dirty="0"/>
          </a:p>
          <a:p>
            <a:r>
              <a:rPr lang="en-US" dirty="0"/>
              <a:t>Add speed or utility to a system written in TCL</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I’ve done this on projects at work.  I picked up TCL’s C API on my own, with TCL 7.5, and then moved up to </a:t>
            </a:r>
            <a:r>
              <a:rPr lang="en-US" dirty="0" err="1"/>
              <a:t>Tcl_Obj</a:t>
            </a:r>
            <a:r>
              <a:rPr lang="en-US" dirty="0"/>
              <a:t> with TCL 8.0.</a:t>
            </a:r>
          </a:p>
          <a:p>
            <a:pPr marL="171450" indent="-171450">
              <a:buFont typeface="Arial" panose="020B0604020202020204" pitchFamily="34" charset="0"/>
              <a:buChar char="•"/>
            </a:pPr>
            <a:r>
              <a:rPr lang="en-US" dirty="0"/>
              <a:t>Not as obvious a choice as it used to be.</a:t>
            </a:r>
          </a:p>
          <a:p>
            <a:pPr marL="171450" indent="-171450">
              <a:buFont typeface="Arial" panose="020B0604020202020204" pitchFamily="34" charset="0"/>
              <a:buChar char="•"/>
            </a:pPr>
            <a:r>
              <a:rPr lang="en-US" dirty="0"/>
              <a:t>Easy if you’re working primarily in C</a:t>
            </a:r>
          </a:p>
          <a:p>
            <a:pPr marL="171450" indent="-171450">
              <a:buFont typeface="Arial" panose="020B0604020202020204" pitchFamily="34" charset="0"/>
              <a:buChar char="•"/>
            </a:pPr>
            <a:r>
              <a:rPr lang="en-US" dirty="0"/>
              <a:t>A big barrier to entry if you’re not</a:t>
            </a:r>
          </a:p>
          <a:p>
            <a:pPr marL="171450" indent="-171450">
              <a:buFont typeface="Arial" panose="020B0604020202020204" pitchFamily="34" charset="0"/>
              <a:buChar char="•"/>
            </a:pPr>
            <a:r>
              <a:rPr lang="en-US" dirty="0"/>
              <a:t>And again, distribution is a nuisance, even if you’re using binary extensions written by others.</a:t>
            </a:r>
          </a:p>
        </p:txBody>
      </p:sp>
      <p:sp>
        <p:nvSpPr>
          <p:cNvPr id="4" name="Slide Number Placeholder 3"/>
          <p:cNvSpPr>
            <a:spLocks noGrp="1"/>
          </p:cNvSpPr>
          <p:nvPr>
            <p:ph type="sldNum" sz="quarter" idx="10"/>
          </p:nvPr>
        </p:nvSpPr>
        <p:spPr/>
        <p:txBody>
          <a:bodyPr/>
          <a:lstStyle/>
          <a:p>
            <a:fld id="{6F613180-BEFE-7E42-AEE9-299E544BEAB5}" type="slidenum">
              <a:rPr lang="en-US" smtClean="0"/>
              <a:t>5</a:t>
            </a:fld>
            <a:endParaRPr lang="en-US"/>
          </a:p>
        </p:txBody>
      </p:sp>
    </p:spTree>
    <p:extLst>
      <p:ext uri="{BB962C8B-B14F-4D97-AF65-F5344CB8AC3E}">
        <p14:creationId xmlns:p14="http://schemas.microsoft.com/office/powerpoint/2010/main" val="2433081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ways of using C and TCL:</a:t>
            </a:r>
          </a:p>
          <a:p>
            <a:endParaRPr lang="en-US" dirty="0"/>
          </a:p>
          <a:p>
            <a:r>
              <a:rPr lang="en-US" dirty="0"/>
              <a:t>Don’t use C explicitly.  Just write everything in TCL.</a:t>
            </a:r>
          </a:p>
          <a:p>
            <a:endParaRPr lang="en-US" dirty="0"/>
          </a:p>
          <a:p>
            <a:r>
              <a:rPr lang="en-US" dirty="0"/>
              <a:t>But delivering a large multi-file TCL app is painful: </a:t>
            </a:r>
            <a:r>
              <a:rPr lang="en-US" dirty="0" err="1"/>
              <a:t>kbs</a:t>
            </a:r>
            <a:r>
              <a:rPr lang="en-US" dirty="0"/>
              <a:t> vs </a:t>
            </a:r>
            <a:r>
              <a:rPr lang="en-US" dirty="0" err="1"/>
              <a:t>freewrap</a:t>
            </a:r>
            <a:r>
              <a:rPr lang="en-US" dirty="0"/>
              <a:t> vs tclapp, </a:t>
            </a:r>
          </a:p>
          <a:p>
            <a:r>
              <a:rPr lang="en-US" dirty="0"/>
              <a:t>plus the TCL Compiler for code shrouding.</a:t>
            </a:r>
          </a:p>
          <a:p>
            <a:r>
              <a:rPr lang="en-US" dirty="0"/>
              <a:t>Plus the “virus” problem if you’re including binary DLLs.</a:t>
            </a:r>
          </a:p>
          <a:p>
            <a:endParaRPr lang="en-US" dirty="0"/>
          </a:p>
          <a:p>
            <a:r>
              <a:rPr lang="en-US" dirty="0"/>
              <a:t>Again, this is doable if you know what you are doing; but it’s neither simple nor obvious.</a:t>
            </a:r>
          </a:p>
          <a:p>
            <a:endParaRPr lang="en-US" dirty="0"/>
          </a:p>
          <a:p>
            <a:r>
              <a:rPr lang="en-US" dirty="0"/>
              <a:t>Do we have solutions to all of these problems?  Of course we do.  We’re problem solvers.</a:t>
            </a:r>
          </a:p>
          <a:p>
            <a:r>
              <a:rPr lang="en-US" dirty="0"/>
              <a:t>But what if we didn’t need quite so many solutions?</a:t>
            </a:r>
          </a:p>
          <a:p>
            <a:endParaRPr lang="en-US" dirty="0"/>
          </a:p>
        </p:txBody>
      </p:sp>
      <p:sp>
        <p:nvSpPr>
          <p:cNvPr id="4" name="Slide Number Placeholder 3"/>
          <p:cNvSpPr>
            <a:spLocks noGrp="1"/>
          </p:cNvSpPr>
          <p:nvPr>
            <p:ph type="sldNum" sz="quarter" idx="10"/>
          </p:nvPr>
        </p:nvSpPr>
        <p:spPr/>
        <p:txBody>
          <a:bodyPr/>
          <a:lstStyle/>
          <a:p>
            <a:fld id="{6F613180-BEFE-7E42-AEE9-299E544BEAB5}" type="slidenum">
              <a:rPr lang="en-US" smtClean="0"/>
              <a:t>6</a:t>
            </a:fld>
            <a:endParaRPr lang="en-US"/>
          </a:p>
        </p:txBody>
      </p:sp>
    </p:spTree>
    <p:extLst>
      <p:ext uri="{BB962C8B-B14F-4D97-AF65-F5344CB8AC3E}">
        <p14:creationId xmlns:p14="http://schemas.microsoft.com/office/powerpoint/2010/main" val="556244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Memory Safety and Cyber-security</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Uninitialized pointers</a:t>
            </a:r>
          </a:p>
          <a:p>
            <a:pPr marL="171450" indent="-171450">
              <a:buFont typeface="Arial" panose="020B0604020202020204" pitchFamily="34" charset="0"/>
              <a:buChar char="•"/>
            </a:pPr>
            <a:r>
              <a:rPr lang="en-US" dirty="0"/>
              <a:t>Buffer overruns</a:t>
            </a:r>
          </a:p>
          <a:p>
            <a:pPr marL="171450" indent="-171450">
              <a:buFont typeface="Arial" panose="020B0604020202020204" pitchFamily="34" charset="0"/>
              <a:buChar char="•"/>
            </a:pPr>
            <a:r>
              <a:rPr lang="en-US" dirty="0"/>
              <a:t>Memory leaks</a:t>
            </a:r>
          </a:p>
          <a:p>
            <a:pPr marL="171450" indent="-171450">
              <a:buFont typeface="Arial" panose="020B0604020202020204" pitchFamily="34" charset="0"/>
              <a:buChar char="•"/>
            </a:pPr>
            <a:r>
              <a:rPr lang="en-US" dirty="0"/>
              <a:t>Freeing allocated blocks twice</a:t>
            </a:r>
          </a:p>
          <a:p>
            <a:pPr marL="171450" indent="-171450">
              <a:buFont typeface="Arial" panose="020B0604020202020204" pitchFamily="34" charset="0"/>
              <a:buChar char="•"/>
            </a:pPr>
            <a:r>
              <a:rPr lang="en-US" dirty="0"/>
              <a:t>Memory corruption</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Concurrency is becoming vital with multiple cores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err="1"/>
              <a:t>PThreads</a:t>
            </a:r>
            <a:endParaRPr lang="en-US" dirty="0"/>
          </a:p>
          <a:p>
            <a:pPr marL="171450" indent="-171450">
              <a:buFont typeface="Arial" panose="020B0604020202020204" pitchFamily="34" charset="0"/>
              <a:buChar char="•"/>
            </a:pPr>
            <a:r>
              <a:rPr lang="en-US" dirty="0"/>
              <a:t>Mutexes</a:t>
            </a:r>
          </a:p>
          <a:p>
            <a:pPr marL="171450" indent="-171450">
              <a:buFont typeface="Arial" panose="020B0604020202020204" pitchFamily="34" charset="0"/>
              <a:buChar char="•"/>
            </a:pPr>
            <a:r>
              <a:rPr lang="en-US" dirty="0"/>
              <a:t>Semaphores (I have never quite grokked semaphores)</a:t>
            </a:r>
          </a:p>
          <a:p>
            <a:pPr marL="171450" indent="-171450">
              <a:buFont typeface="Arial" panose="020B0604020202020204" pitchFamily="34" charset="0"/>
              <a:buChar char="•"/>
            </a:pPr>
            <a:r>
              <a:rPr lang="en-US" dirty="0"/>
              <a:t>Race conditions</a:t>
            </a:r>
          </a:p>
          <a:p>
            <a:pPr marL="171450" indent="-171450">
              <a:buFont typeface="Arial" panose="020B0604020202020204" pitchFamily="34" charset="0"/>
              <a:buChar char="•"/>
            </a:pPr>
            <a:r>
              <a:rPr lang="en-US" dirty="0"/>
              <a:t>Memory corruption</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Cross-Platform</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C used to be considered cross-platform, because most systems had a C compiler.  But standards have changed.</a:t>
            </a:r>
          </a:p>
          <a:p>
            <a:pPr marL="171450" indent="-171450">
              <a:buFont typeface="Arial" panose="020B0604020202020204" pitchFamily="34" charset="0"/>
              <a:buChar char="•"/>
            </a:pPr>
            <a:r>
              <a:rPr lang="en-US" dirty="0" err="1"/>
              <a:t>Autoconf</a:t>
            </a:r>
            <a:r>
              <a:rPr lang="en-US" dirty="0"/>
              <a:t>.  M4.  Configure. </a:t>
            </a:r>
            <a:r>
              <a:rPr lang="en-US" dirty="0" err="1"/>
              <a:t>Libtools</a:t>
            </a:r>
            <a:r>
              <a:rPr lang="en-US" dirty="0"/>
              <a:t>.</a:t>
            </a:r>
          </a:p>
          <a:p>
            <a:pPr marL="171450" indent="-171450">
              <a:buFont typeface="Arial" panose="020B0604020202020204" pitchFamily="34" charset="0"/>
              <a:buChar char="•"/>
            </a:pPr>
            <a:r>
              <a:rPr lang="en-US" dirty="0"/>
              <a:t>GCC.  LLVM.  </a:t>
            </a:r>
            <a:r>
              <a:rPr lang="en-US" i="1" dirty="0"/>
              <a:t>Windows!</a:t>
            </a:r>
            <a:r>
              <a:rPr lang="en-US" i="0" dirty="0"/>
              <a:t> </a:t>
            </a:r>
            <a:r>
              <a:rPr lang="en-US" b="1" i="0" dirty="0" err="1"/>
              <a:t>Mingw</a:t>
            </a:r>
            <a:r>
              <a:rPr lang="en-US" i="0" dirty="0"/>
              <a:t>.</a:t>
            </a:r>
          </a:p>
          <a:p>
            <a:pPr marL="171450" indent="-171450">
              <a:buFont typeface="Arial" panose="020B0604020202020204" pitchFamily="34" charset="0"/>
              <a:buChar char="•"/>
            </a:pPr>
            <a:r>
              <a:rPr lang="en-US" i="0" dirty="0"/>
              <a:t>Make. </a:t>
            </a:r>
            <a:r>
              <a:rPr lang="en-US" i="0" dirty="0" err="1"/>
              <a:t>Nmake</a:t>
            </a:r>
            <a:r>
              <a:rPr lang="en-US" i="0" dirty="0"/>
              <a:t>. Etc., etc., etc.</a:t>
            </a:r>
          </a:p>
          <a:p>
            <a:pPr marL="171450" indent="-171450">
              <a:buFont typeface="Arial" panose="020B0604020202020204" pitchFamily="34" charset="0"/>
              <a:buChar char="•"/>
            </a:pPr>
            <a:r>
              <a:rPr lang="en-US" i="0" dirty="0"/>
              <a:t>Lots of weird and obscure #defines to make your code build on every platform.</a:t>
            </a:r>
          </a:p>
          <a:p>
            <a:pPr marL="171450" indent="-171450">
              <a:buFont typeface="Arial" panose="020B0604020202020204" pitchFamily="34" charset="0"/>
              <a:buChar char="•"/>
            </a:pPr>
            <a:r>
              <a:rPr lang="en-US" i="0" dirty="0"/>
              <a:t>Kudos to Don Porter, Richard </a:t>
            </a:r>
            <a:r>
              <a:rPr lang="en-US" i="0" dirty="0" err="1"/>
              <a:t>Hipp</a:t>
            </a:r>
            <a:r>
              <a:rPr lang="en-US" i="0" dirty="0"/>
              <a:t>, etc., who deal with this nonsense on a daily basis.  I salute you.</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Seriously.  </a:t>
            </a:r>
            <a:r>
              <a:rPr lang="en-US" b="1" i="0" dirty="0"/>
              <a:t>THIS IS WHY WE PROGRAM IN TCL!</a:t>
            </a:r>
            <a:r>
              <a:rPr lang="en-US" b="0" i="0" dirty="0"/>
              <a:t>  </a:t>
            </a:r>
          </a:p>
          <a:p>
            <a:pPr marL="0" indent="0">
              <a:buFont typeface="Arial" panose="020B0604020202020204" pitchFamily="34" charset="0"/>
              <a:buNone/>
            </a:pPr>
            <a:r>
              <a:rPr lang="en-US" b="0" i="0" dirty="0"/>
              <a:t>This is why TCL has moved from being a language you use to extend applications to a language you write applications in.</a:t>
            </a:r>
          </a:p>
          <a:p>
            <a:pPr marL="0" indent="0">
              <a:buFont typeface="Arial" panose="020B0604020202020204" pitchFamily="34" charset="0"/>
              <a:buNone/>
            </a:pPr>
            <a:endParaRPr lang="en-US" b="0" i="0" dirty="0"/>
          </a:p>
          <a:p>
            <a:pPr marL="0" indent="0">
              <a:buFont typeface="Arial" panose="020B0604020202020204" pitchFamily="34" charset="0"/>
              <a:buNone/>
            </a:pPr>
            <a:r>
              <a:rPr lang="en-US" b="0" i="0" dirty="0"/>
              <a:t>In past years I’ve tried to coach two different people on how to write a TCL extension in C.  Both bounced, and it was C’s fault.</a:t>
            </a:r>
          </a:p>
          <a:p>
            <a:pPr marL="0" indent="0">
              <a:buFont typeface="Arial" panose="020B0604020202020204" pitchFamily="34" charset="0"/>
              <a:buNone/>
            </a:pPr>
            <a:endParaRPr lang="en-US" b="0" i="0" dirty="0"/>
          </a:p>
          <a:p>
            <a:pPr marL="0" indent="0">
              <a:buFont typeface="Arial" panose="020B0604020202020204" pitchFamily="34" charset="0"/>
              <a:buNone/>
            </a:pPr>
            <a:r>
              <a:rPr lang="en-US" b="0" i="0" dirty="0"/>
              <a:t>A few years ago someone asked me for help; they were trying to get a BLT app working on Windows.  The code wasn’t compiling, and me being a Unix/Mac programmer, I had no idea why.</a:t>
            </a:r>
          </a:p>
          <a:p>
            <a:pPr marL="0" indent="0">
              <a:buFont typeface="Arial" panose="020B0604020202020204" pitchFamily="34" charset="0"/>
              <a:buNone/>
            </a:pPr>
            <a:endParaRPr lang="en-US" b="1" i="0" dirty="0"/>
          </a:p>
          <a:p>
            <a:pPr marL="0" indent="0">
              <a:buFont typeface="Arial" panose="020B0604020202020204" pitchFamily="34" charset="0"/>
              <a:buNone/>
            </a:pPr>
            <a:r>
              <a:rPr lang="en-US" b="1" i="0" dirty="0"/>
              <a:t>C is no longer an enabling technology; C is the problem.</a:t>
            </a:r>
          </a:p>
        </p:txBody>
      </p:sp>
      <p:sp>
        <p:nvSpPr>
          <p:cNvPr id="4" name="Slide Number Placeholder 3"/>
          <p:cNvSpPr>
            <a:spLocks noGrp="1"/>
          </p:cNvSpPr>
          <p:nvPr>
            <p:ph type="sldNum" sz="quarter" idx="5"/>
          </p:nvPr>
        </p:nvSpPr>
        <p:spPr/>
        <p:txBody>
          <a:bodyPr/>
          <a:lstStyle/>
          <a:p>
            <a:fld id="{6F613180-BEFE-7E42-AEE9-299E544BEAB5}" type="slidenum">
              <a:rPr lang="en-US" smtClean="0"/>
              <a:t>7</a:t>
            </a:fld>
            <a:endParaRPr lang="en-US"/>
          </a:p>
        </p:txBody>
      </p:sp>
    </p:spTree>
    <p:extLst>
      <p:ext uri="{BB962C8B-B14F-4D97-AF65-F5344CB8AC3E}">
        <p14:creationId xmlns:p14="http://schemas.microsoft.com/office/powerpoint/2010/main" val="1462699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Every so often I like to learn a new language.  As far as scripting goes, I like TCL.  I’ve looked at Python and Lua, etc., but given a choice TCL wins.</a:t>
            </a:r>
          </a:p>
          <a:p>
            <a:endParaRPr lang="en-US" dirty="0"/>
          </a:p>
          <a:p>
            <a:r>
              <a:rPr lang="en-US" dirty="0"/>
              <a:t>Recently I’ve been focusing on JVM languages for work reasons.  I wanted to learn something different, and ran across an Eric Raymond blog post about new competitors for C’s throne as the premier systems language.</a:t>
            </a:r>
          </a:p>
          <a:p>
            <a:endParaRPr lang="en-US" dirty="0"/>
          </a:p>
          <a:p>
            <a:r>
              <a:rPr lang="en-US" dirty="0"/>
              <a:t>If you don’t want to use C, what are your alternatives?</a:t>
            </a:r>
          </a:p>
          <a:p>
            <a:endParaRPr lang="en-US" dirty="0"/>
          </a:p>
          <a:p>
            <a:r>
              <a:rPr lang="en-US" dirty="0"/>
              <a:t>C++? All the problems of C, plus the rope’s already around your neck.  It’s had its chance to replace C, and it simply hasn’t.</a:t>
            </a:r>
          </a:p>
          <a:p>
            <a:endParaRPr lang="en-US" dirty="0"/>
          </a:p>
          <a:p>
            <a:endParaRPr lang="en-US" dirty="0"/>
          </a:p>
          <a:p>
            <a:r>
              <a:rPr lang="en-US" dirty="0"/>
              <a:t>There are finally some real candidates: Rust and Go.  Not </a:t>
            </a:r>
            <a:r>
              <a:rPr lang="en-US" dirty="0" err="1"/>
              <a:t>gonna</a:t>
            </a:r>
            <a:r>
              <a:rPr lang="en-US" dirty="0"/>
              <a:t> talk about Go; I glanced at it, didn’t like it.  Plus Google.</a:t>
            </a:r>
          </a:p>
          <a:p>
            <a:endParaRPr lang="en-US" dirty="0"/>
          </a:p>
          <a:p>
            <a:r>
              <a:rPr lang="en-US" dirty="0"/>
              <a:t>But Rust looked interesting: it formalizes in the language some of the habits of thought I evolved while learning to write robust C code.  </a:t>
            </a:r>
          </a:p>
          <a:p>
            <a:r>
              <a:rPr lang="en-US" dirty="0"/>
              <a:t>I grabbed the compiler, read the Rust Book, and starting coding a text adventure game.  You know, like you do.</a:t>
            </a:r>
          </a:p>
          <a:p>
            <a:endParaRPr lang="en-US" dirty="0"/>
          </a:p>
          <a:p>
            <a:r>
              <a:rPr lang="en-US" dirty="0"/>
              <a:t>Why a text adventure?  No GUI, minimal dependency on the OS.  Big need for data structures and architecture.</a:t>
            </a:r>
          </a:p>
          <a:p>
            <a:endParaRPr lang="en-US" dirty="0"/>
          </a:p>
          <a:p>
            <a:r>
              <a:rPr lang="en-US" dirty="0"/>
              <a:t>Had fun, learned a lot…and enjoyed it!  I got the same pleasure out of programming in Rust as I did from programming in Tcl.</a:t>
            </a:r>
          </a:p>
          <a:p>
            <a:endParaRPr lang="en-US" dirty="0"/>
          </a:p>
          <a:p>
            <a:r>
              <a:rPr lang="en-US" dirty="0"/>
              <a:t>Took longer, mind you. </a:t>
            </a:r>
          </a:p>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8</a:t>
            </a:fld>
            <a:endParaRPr lang="en-US"/>
          </a:p>
        </p:txBody>
      </p:sp>
    </p:spTree>
    <p:extLst>
      <p:ext uri="{BB962C8B-B14F-4D97-AF65-F5344CB8AC3E}">
        <p14:creationId xmlns:p14="http://schemas.microsoft.com/office/powerpoint/2010/main" val="806310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Ferrous; he’s a </a:t>
            </a:r>
            <a:r>
              <a:rPr lang="en-US" dirty="0" err="1"/>
              <a:t>Rustacean</a:t>
            </a:r>
            <a:r>
              <a:rPr lang="en-US" dirty="0"/>
              <a:t>.</a:t>
            </a:r>
          </a:p>
          <a:p>
            <a:endParaRPr lang="en-US" dirty="0"/>
          </a:p>
          <a:p>
            <a:r>
              <a:rPr lang="en-US" dirty="0"/>
              <a:t>Rust is intended to:</a:t>
            </a:r>
          </a:p>
          <a:p>
            <a:endParaRPr lang="en-US" dirty="0"/>
          </a:p>
          <a:p>
            <a:pPr marL="171450" indent="-171450">
              <a:buFont typeface="Arial" panose="020B0604020202020204" pitchFamily="34" charset="0"/>
              <a:buChar char="•"/>
            </a:pPr>
            <a:r>
              <a:rPr lang="en-US" dirty="0"/>
              <a:t>Compete with C on performance.  </a:t>
            </a:r>
          </a:p>
          <a:p>
            <a:pPr marL="171450" indent="-171450">
              <a:buFont typeface="Arial" panose="020B0604020202020204" pitchFamily="34" charset="0"/>
              <a:buChar char="•"/>
            </a:pPr>
            <a:r>
              <a:rPr lang="en-US" dirty="0"/>
              <a:t>Be memory safe.</a:t>
            </a:r>
          </a:p>
          <a:p>
            <a:pPr marL="628650" lvl="1" indent="-171450">
              <a:buFont typeface="Arial" panose="020B0604020202020204" pitchFamily="34" charset="0"/>
              <a:buChar char="•"/>
            </a:pPr>
            <a:r>
              <a:rPr lang="en-US" dirty="0"/>
              <a:t>All arrays are bounds-checked, and null and dangling pointers don’t happen.</a:t>
            </a:r>
          </a:p>
          <a:p>
            <a:pPr marL="171450" indent="-171450">
              <a:buFont typeface="Arial" panose="020B0604020202020204" pitchFamily="34" charset="0"/>
              <a:buChar char="•"/>
            </a:pPr>
            <a:r>
              <a:rPr lang="en-US" dirty="0"/>
              <a:t>Provide high-level “zero-cost” abstractions: the compiled code is as good as you could code by hand.</a:t>
            </a:r>
          </a:p>
          <a:p>
            <a:pPr marL="171450" indent="-171450">
              <a:buFont typeface="Arial" panose="020B0604020202020204" pitchFamily="34" charset="0"/>
              <a:buChar char="•"/>
            </a:pPr>
            <a:r>
              <a:rPr lang="en-US" dirty="0"/>
              <a:t>Provide safe and easy concurrency.</a:t>
            </a:r>
          </a:p>
          <a:p>
            <a:pPr marL="171450" indent="-171450">
              <a:buFont typeface="Arial" panose="020B0604020202020204" pitchFamily="34" charset="0"/>
              <a:buChar char="•"/>
            </a:pPr>
            <a:r>
              <a:rPr lang="en-US" dirty="0"/>
              <a:t>Be cross-platform</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There is one compiler, which is based on LLVM and so targets everything LLVM does.  It is in fact a cross-compiler; you can compile for any platform on any platform.</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Mac, Windows, Linux, naturally.</a:t>
            </a:r>
          </a:p>
          <a:p>
            <a:pPr marL="171450" indent="-171450">
              <a:buFont typeface="Arial" panose="020B0604020202020204" pitchFamily="34" charset="0"/>
              <a:buChar char="•"/>
            </a:pPr>
            <a:r>
              <a:rPr lang="en-US" dirty="0"/>
              <a:t>Embedded, including reduced footprint options.</a:t>
            </a:r>
          </a:p>
          <a:p>
            <a:pPr marL="171450" indent="-171450">
              <a:buFont typeface="Arial" panose="020B0604020202020204" pitchFamily="34" charset="0"/>
              <a:buChar char="•"/>
            </a:pPr>
            <a:r>
              <a:rPr lang="en-US" dirty="0"/>
              <a:t>WASM</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Links well with C and C++, with some loss of safety, if you really must.</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Firefox is increasingly written in Rust.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GUI is an issue.  There is at present no standard GUI for Rust.</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There are a number of graphics subsystems aimed at video games.</a:t>
            </a:r>
          </a:p>
          <a:p>
            <a:pPr marL="171450" indent="-171450">
              <a:buFont typeface="Arial" panose="020B0604020202020204" pitchFamily="34" charset="0"/>
              <a:buChar char="•"/>
            </a:pPr>
            <a:r>
              <a:rPr lang="en-US" dirty="0"/>
              <a:t>There are some efforts toward making a standard GUI, but nothing I’d use for enterprise desktop software yet.</a:t>
            </a:r>
          </a:p>
          <a:p>
            <a:pPr marL="171450" indent="-171450">
              <a:buFont typeface="Arial" panose="020B0604020202020204" pitchFamily="34" charset="0"/>
              <a:buChar char="•"/>
            </a:pPr>
            <a:r>
              <a:rPr lang="en-US" dirty="0"/>
              <a:t>There are a variety of frameworks for web GUIs.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it’s fun!  And the community is helpful, interested, and capable.  Reminds me a lot of TCL in that regard.</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the Ecosystem is much easier to use.  More on that later.</a:t>
            </a:r>
          </a:p>
        </p:txBody>
      </p:sp>
      <p:sp>
        <p:nvSpPr>
          <p:cNvPr id="4" name="Slide Number Placeholder 3"/>
          <p:cNvSpPr>
            <a:spLocks noGrp="1"/>
          </p:cNvSpPr>
          <p:nvPr>
            <p:ph type="sldNum" sz="quarter" idx="5"/>
          </p:nvPr>
        </p:nvSpPr>
        <p:spPr/>
        <p:txBody>
          <a:bodyPr/>
          <a:lstStyle/>
          <a:p>
            <a:fld id="{6F613180-BEFE-7E42-AEE9-299E544BEAB5}" type="slidenum">
              <a:rPr lang="en-US" smtClean="0"/>
              <a:t>9</a:t>
            </a:fld>
            <a:endParaRPr lang="en-US"/>
          </a:p>
        </p:txBody>
      </p:sp>
    </p:spTree>
    <p:extLst>
      <p:ext uri="{BB962C8B-B14F-4D97-AF65-F5344CB8AC3E}">
        <p14:creationId xmlns:p14="http://schemas.microsoft.com/office/powerpoint/2010/main" val="3614977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OK, Rust is cool; but this is a TCL conference.  How do I get from there to TCL?</a:t>
            </a:r>
          </a:p>
          <a:p>
            <a:endParaRPr lang="en-US" dirty="0"/>
          </a:p>
          <a:p>
            <a:r>
              <a:rPr lang="en-US" dirty="0"/>
              <a:t>Text adventures!</a:t>
            </a:r>
          </a:p>
          <a:p>
            <a:endParaRPr lang="en-US" dirty="0"/>
          </a:p>
          <a:p>
            <a:r>
              <a:rPr lang="en-US" dirty="0"/>
              <a:t>There are certain dynamics that you learn to recognize.</a:t>
            </a:r>
          </a:p>
          <a:p>
            <a:endParaRPr lang="en-US" dirty="0"/>
          </a:p>
          <a:p>
            <a:r>
              <a:rPr lang="en-US" dirty="0"/>
              <a:t>For example, if you give a mouse a cookie, he’s going to want some milk to go with it.</a:t>
            </a:r>
          </a:p>
          <a:p>
            <a:endParaRPr lang="en-US" dirty="0"/>
          </a:p>
          <a:p>
            <a:r>
              <a:rPr lang="en-US" dirty="0"/>
              <a:t>First you write a text adventure.</a:t>
            </a:r>
          </a:p>
          <a:p>
            <a:endParaRPr lang="en-US" dirty="0"/>
          </a:p>
          <a:p>
            <a:r>
              <a:rPr lang="en-US" dirty="0"/>
              <a:t>Then you want to refactor a framework out of your text adventure app, so that you have a library for writing text adventures.</a:t>
            </a:r>
          </a:p>
          <a:p>
            <a:endParaRPr lang="en-US" dirty="0"/>
          </a:p>
          <a:p>
            <a:r>
              <a:rPr lang="en-US" dirty="0"/>
              <a:t>Then you want to provide a text adventure compiler so folks can write text adventures without needing to code in a normal language.</a:t>
            </a:r>
          </a:p>
          <a:p>
            <a:r>
              <a:rPr lang="en-US" dirty="0"/>
              <a:t>Yes, OK, we’re in full-blown Don Quixote tilting-at-windmills mode here, but it’s how I think.</a:t>
            </a:r>
          </a:p>
          <a:p>
            <a:endParaRPr lang="en-US" dirty="0"/>
          </a:p>
          <a:p>
            <a:r>
              <a:rPr lang="en-US" dirty="0"/>
              <a:t>Point is, even if the text adventure definition is declarative you’re </a:t>
            </a:r>
            <a:r>
              <a:rPr lang="en-US" dirty="0" err="1"/>
              <a:t>gonna</a:t>
            </a:r>
            <a:r>
              <a:rPr lang="en-US" dirty="0"/>
              <a:t> need some kind of conditional expressions.</a:t>
            </a:r>
          </a:p>
          <a:p>
            <a:r>
              <a:rPr lang="en-US" dirty="0"/>
              <a:t>You’ll need an expression parser and evaluator that you can embed in your runtime, and maybe in your compiler as well.</a:t>
            </a:r>
          </a:p>
          <a:p>
            <a:endParaRPr lang="en-US" dirty="0"/>
          </a:p>
          <a:p>
            <a:r>
              <a:rPr lang="en-US" dirty="0"/>
              <a:t>And then maybe the adventure author is going to need a little language for expressing what happens in certain cases.</a:t>
            </a:r>
          </a:p>
          <a:p>
            <a:endParaRPr lang="en-US" dirty="0"/>
          </a:p>
          <a:p>
            <a:r>
              <a:rPr lang="en-US" dirty="0"/>
              <a:t>And then, well…..</a:t>
            </a:r>
          </a:p>
        </p:txBody>
      </p:sp>
      <p:sp>
        <p:nvSpPr>
          <p:cNvPr id="4" name="Slide Number Placeholder 3"/>
          <p:cNvSpPr>
            <a:spLocks noGrp="1"/>
          </p:cNvSpPr>
          <p:nvPr>
            <p:ph type="sldNum" sz="quarter" idx="5"/>
          </p:nvPr>
        </p:nvSpPr>
        <p:spPr/>
        <p:txBody>
          <a:bodyPr/>
          <a:lstStyle/>
          <a:p>
            <a:fld id="{6F613180-BEFE-7E42-AEE9-299E544BEAB5}" type="slidenum">
              <a:rPr lang="en-US" smtClean="0"/>
              <a:t>10</a:t>
            </a:fld>
            <a:endParaRPr lang="en-US"/>
          </a:p>
        </p:txBody>
      </p:sp>
    </p:spTree>
    <p:extLst>
      <p:ext uri="{BB962C8B-B14F-4D97-AF65-F5344CB8AC3E}">
        <p14:creationId xmlns:p14="http://schemas.microsoft.com/office/powerpoint/2010/main" val="3216161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Seriously.  It will only lead to regrets.</a:t>
            </a:r>
          </a:p>
          <a:p>
            <a:endParaRPr lang="en-US" dirty="0"/>
          </a:p>
          <a:p>
            <a:r>
              <a:rPr lang="en-US" dirty="0"/>
              <a:t>You start with a simple imperative command language.  </a:t>
            </a:r>
          </a:p>
          <a:p>
            <a:endParaRPr lang="en-US" dirty="0"/>
          </a:p>
          <a:p>
            <a:r>
              <a:rPr lang="en-US" dirty="0"/>
              <a:t>O! but I need an If statement.  It would be easy to…</a:t>
            </a:r>
          </a:p>
          <a:p>
            <a:r>
              <a:rPr lang="en-US" dirty="0"/>
              <a:t>O! but I need loops. It would be easy to…</a:t>
            </a:r>
          </a:p>
          <a:p>
            <a:r>
              <a:rPr lang="en-US" dirty="0"/>
              <a:t>O! but I need procedures. It would be easy to…</a:t>
            </a:r>
          </a:p>
          <a:p>
            <a:endParaRPr lang="en-US" dirty="0"/>
          </a:p>
          <a:p>
            <a:r>
              <a:rPr lang="en-US" dirty="0"/>
              <a:t>Oh, dear.</a:t>
            </a:r>
          </a:p>
          <a:p>
            <a:endParaRPr lang="en-US" dirty="0"/>
          </a:p>
          <a:p>
            <a:r>
              <a:rPr lang="en-US" dirty="0"/>
              <a:t>I’ve done this; I’ve seen what happens when other people do this.</a:t>
            </a:r>
          </a:p>
          <a:p>
            <a:endParaRPr lang="en-US" dirty="0"/>
          </a:p>
          <a:p>
            <a:r>
              <a:rPr lang="en-US" dirty="0"/>
              <a:t>Language design is hard.</a:t>
            </a:r>
          </a:p>
          <a:p>
            <a:endParaRPr lang="en-US" dirty="0"/>
          </a:p>
          <a:p>
            <a:r>
              <a:rPr lang="en-US" dirty="0"/>
              <a:t>You see where this is going.</a:t>
            </a:r>
          </a:p>
          <a:p>
            <a:endParaRPr lang="en-US" dirty="0"/>
          </a:p>
          <a:p>
            <a:r>
              <a:rPr lang="en-US" dirty="0"/>
              <a:t>This time I jumped straight to TCL.  But, for all the reasons I gave above, trying to link Standard TCL into a Rust app was a non-starter.</a:t>
            </a:r>
          </a:p>
        </p:txBody>
      </p:sp>
      <p:sp>
        <p:nvSpPr>
          <p:cNvPr id="4" name="Slide Number Placeholder 3"/>
          <p:cNvSpPr>
            <a:spLocks noGrp="1"/>
          </p:cNvSpPr>
          <p:nvPr>
            <p:ph type="sldNum" sz="quarter" idx="5"/>
          </p:nvPr>
        </p:nvSpPr>
        <p:spPr/>
        <p:txBody>
          <a:bodyPr/>
          <a:lstStyle/>
          <a:p>
            <a:fld id="{6F613180-BEFE-7E42-AEE9-299E544BEAB5}" type="slidenum">
              <a:rPr lang="en-US" smtClean="0"/>
              <a:t>11</a:t>
            </a:fld>
            <a:endParaRPr lang="en-US"/>
          </a:p>
        </p:txBody>
      </p:sp>
    </p:spTree>
    <p:extLst>
      <p:ext uri="{BB962C8B-B14F-4D97-AF65-F5344CB8AC3E}">
        <p14:creationId xmlns:p14="http://schemas.microsoft.com/office/powerpoint/2010/main" val="2902921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wrote my own TCL interpreter.  You know, like you do.</a:t>
            </a:r>
          </a:p>
          <a:p>
            <a:endParaRPr lang="en-US" dirty="0"/>
          </a:p>
          <a:p>
            <a:r>
              <a:rPr lang="en-US" dirty="0"/>
              <a:t>Intended to be used to extend an application, rather than for general purpose scripting.  Back to TCL’s roots!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 TCL 7.6 as a model, moving towards TCL 8.x.</a:t>
            </a:r>
          </a:p>
          <a:p>
            <a:endParaRPr lang="en-US" dirty="0"/>
          </a:p>
          <a:p>
            <a:r>
              <a:rPr lang="en-US" dirty="0"/>
              <a:t>Goals:</a:t>
            </a:r>
          </a:p>
          <a:p>
            <a:endParaRPr lang="en-US" dirty="0"/>
          </a:p>
          <a:p>
            <a:pPr marL="171450" indent="-171450">
              <a:buFont typeface="Arial" panose="020B0604020202020204" pitchFamily="34" charset="0"/>
              <a:buChar char="•"/>
            </a:pPr>
            <a:r>
              <a:rPr lang="en-US" dirty="0"/>
              <a:t>Small footprint, minimal dependencies</a:t>
            </a:r>
          </a:p>
          <a:p>
            <a:pPr marL="171450" indent="-171450">
              <a:buFont typeface="Arial" panose="020B0604020202020204" pitchFamily="34" charset="0"/>
              <a:buChar char="•"/>
            </a:pPr>
            <a:r>
              <a:rPr lang="en-US" dirty="0"/>
              <a:t>Modular: don’t pay for regex if you don’t need it.</a:t>
            </a:r>
          </a:p>
          <a:p>
            <a:pPr marL="171450" indent="-171450">
              <a:buFont typeface="Arial" panose="020B0604020202020204" pitchFamily="34" charset="0"/>
              <a:buChar char="•"/>
            </a:pPr>
            <a:r>
              <a:rPr lang="en-US" dirty="0"/>
              <a:t>Excellent Rust API: </a:t>
            </a:r>
          </a:p>
          <a:p>
            <a:pPr marL="628650" lvl="1" indent="-171450">
              <a:buFont typeface="Arial" panose="020B0604020202020204" pitchFamily="34" charset="0"/>
              <a:buChar char="•"/>
            </a:pPr>
            <a:r>
              <a:rPr lang="en-US" dirty="0"/>
              <a:t>Easy to include in a Rust app</a:t>
            </a:r>
          </a:p>
          <a:p>
            <a:pPr marL="628650" lvl="1" indent="-171450">
              <a:buFont typeface="Arial" panose="020B0604020202020204" pitchFamily="34" charset="0"/>
              <a:buChar char="•"/>
            </a:pPr>
            <a:r>
              <a:rPr lang="en-US" dirty="0"/>
              <a:t>Easy to extend</a:t>
            </a:r>
          </a:p>
          <a:p>
            <a:pPr marL="628650" lvl="1" indent="-171450">
              <a:buFont typeface="Arial" panose="020B0604020202020204" pitchFamily="34" charset="0"/>
              <a:buChar char="•"/>
            </a:pPr>
            <a:r>
              <a:rPr lang="en-US" dirty="0"/>
              <a:t>Easy to build shell apps, etc.(Easier than standard TCL!)</a:t>
            </a:r>
          </a:p>
          <a:p>
            <a:pPr marL="628650" lvl="1" indent="-171450">
              <a:buFont typeface="Arial" panose="020B0604020202020204" pitchFamily="34" charset="0"/>
              <a:buChar char="•"/>
            </a:pPr>
            <a:r>
              <a:rPr lang="en-US" dirty="0"/>
              <a:t>Easy to build and distribute apps and extensions</a:t>
            </a:r>
          </a:p>
          <a:p>
            <a:endParaRPr lang="en-US" dirty="0"/>
          </a:p>
          <a:p>
            <a:r>
              <a:rPr lang="en-US" dirty="0"/>
              <a:t>Syntax should not be gratuitously different than TCL 8.x.  Not everything exists, but what does exist should work the same (or least be a subset).</a:t>
            </a:r>
          </a:p>
          <a:p>
            <a:endParaRPr lang="en-US" dirty="0"/>
          </a:p>
          <a:p>
            <a:pPr marL="171450" indent="-171450">
              <a:buFont typeface="Arial" panose="020B0604020202020204" pitchFamily="34" charset="0"/>
              <a:buChar char="•"/>
            </a:pPr>
            <a:r>
              <a:rPr lang="en-US" dirty="0"/>
              <a:t>Basic Tcl syntax</a:t>
            </a:r>
          </a:p>
          <a:p>
            <a:pPr marL="171450" indent="-171450">
              <a:buFont typeface="Arial" panose="020B0604020202020204" pitchFamily="34" charset="0"/>
              <a:buChar char="•"/>
            </a:pPr>
            <a:r>
              <a:rPr lang="en-US" dirty="0"/>
              <a:t>Expression syntax</a:t>
            </a:r>
          </a:p>
          <a:p>
            <a:pPr marL="171450" indent="-171450">
              <a:buFont typeface="Arial" panose="020B0604020202020204" pitchFamily="34" charset="0"/>
              <a:buChar char="•"/>
            </a:pPr>
            <a:r>
              <a:rPr lang="en-US" dirty="0"/>
              <a:t>List syntax</a:t>
            </a:r>
          </a:p>
          <a:p>
            <a:pPr marL="171450" indent="-171450">
              <a:buFont typeface="Arial" panose="020B0604020202020204" pitchFamily="34" charset="0"/>
              <a:buChar char="•"/>
            </a:pPr>
            <a:r>
              <a:rPr lang="en-US" dirty="0"/>
              <a:t>Command syntax</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But:</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No octal</a:t>
            </a:r>
          </a:p>
          <a:p>
            <a:pPr marL="171450" indent="-171450">
              <a:buFont typeface="Arial" panose="020B0604020202020204" pitchFamily="34" charset="0"/>
              <a:buChar char="•"/>
            </a:pPr>
            <a:r>
              <a:rPr lang="en-US" dirty="0"/>
              <a:t>No “unset –</a:t>
            </a:r>
            <a:r>
              <a:rPr lang="en-US" dirty="0" err="1"/>
              <a:t>nocomplain</a:t>
            </a:r>
            <a:r>
              <a:rPr lang="en-US" dirty="0"/>
              <a:t>”</a:t>
            </a:r>
          </a:p>
          <a:p>
            <a:pPr marL="171450" indent="-171450">
              <a:buFont typeface="Arial" panose="020B0604020202020204" pitchFamily="34" charset="0"/>
              <a:buChar char="•"/>
            </a:pPr>
            <a:r>
              <a:rPr lang="en-US" dirty="0"/>
              <a:t>Rust conventions where appropriate. (E.g., “</a:t>
            </a:r>
            <a:r>
              <a:rPr lang="en-US" dirty="0" err="1"/>
              <a:t>is_whitespace</a:t>
            </a:r>
            <a:r>
              <a:rPr lang="en-US" dirty="0"/>
              <a:t>”)</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See “The Molt Book” for details of what currently exists and what doesn’t, and how to download and install Molt if you’re interested.</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In this talk I’m going to focus on how you implement and extend Molt in Rust, comparing it to how you extend Standard TCL in C.</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Then I’m going to talk about the Rust ecosystem and how it makes everything easy.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if there’s time, I’ll talk about the current state of Molt, what’s next, and maybe some more about the Molt internals.</a:t>
            </a:r>
          </a:p>
        </p:txBody>
      </p:sp>
      <p:sp>
        <p:nvSpPr>
          <p:cNvPr id="4" name="Slide Number Placeholder 3"/>
          <p:cNvSpPr>
            <a:spLocks noGrp="1"/>
          </p:cNvSpPr>
          <p:nvPr>
            <p:ph type="sldNum" sz="quarter" idx="5"/>
          </p:nvPr>
        </p:nvSpPr>
        <p:spPr/>
        <p:txBody>
          <a:bodyPr/>
          <a:lstStyle/>
          <a:p>
            <a:fld id="{6F613180-BEFE-7E42-AEE9-299E544BEAB5}" type="slidenum">
              <a:rPr lang="en-US" smtClean="0"/>
              <a:t>12</a:t>
            </a:fld>
            <a:endParaRPr lang="en-US"/>
          </a:p>
        </p:txBody>
      </p:sp>
    </p:spTree>
    <p:extLst>
      <p:ext uri="{BB962C8B-B14F-4D97-AF65-F5344CB8AC3E}">
        <p14:creationId xmlns:p14="http://schemas.microsoft.com/office/powerpoint/2010/main" val="778977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Here's some simple Rust code, not very different in appearance from C, C++, or Java.</a:t>
            </a:r>
          </a:p>
          <a:p>
            <a:pPr marL="0" lvl="0" indent="0">
              <a:buFont typeface="Arial" panose="020B0604020202020204" pitchFamily="34" charset="0"/>
              <a:buNone/>
            </a:pPr>
            <a:endParaRPr lang="en-US" b="0" dirty="0"/>
          </a:p>
          <a:p>
            <a:pPr marL="171450" lvl="0" indent="-171450">
              <a:buFont typeface="Arial" panose="020B0604020202020204" pitchFamily="34" charset="0"/>
              <a:buChar char="•"/>
            </a:pPr>
            <a:r>
              <a:rPr lang="en-US" b="0" dirty="0"/>
              <a:t>append() takes a string object and some text and appends the text to the content of the string object.</a:t>
            </a:r>
          </a:p>
          <a:p>
            <a:pPr marL="171450" lvl="0" indent="-171450">
              <a:buFont typeface="Arial" panose="020B0604020202020204" pitchFamily="34" charset="0"/>
              <a:buChar char="•"/>
            </a:pPr>
            <a:r>
              <a:rPr lang="en-US" b="0" dirty="0"/>
              <a:t>Simple wrapper around the String type's </a:t>
            </a:r>
            <a:r>
              <a:rPr lang="en-US" b="0" dirty="0" err="1"/>
              <a:t>push_str</a:t>
            </a:r>
            <a:r>
              <a:rPr lang="en-US" b="0" dirty="0"/>
              <a:t> method.</a:t>
            </a:r>
          </a:p>
          <a:p>
            <a:pPr marL="171450" lvl="0" indent="-171450">
              <a:buFont typeface="Arial" panose="020B0604020202020204" pitchFamily="34" charset="0"/>
              <a:buChar char="•"/>
            </a:pPr>
            <a:r>
              <a:rPr lang="en-US" b="0" dirty="0"/>
              <a:t>Notice that we don't declare the types of local variables.  Rust is strongly typed, but provides strong type inference.</a:t>
            </a:r>
          </a:p>
          <a:p>
            <a:pPr marL="171450" lvl="0" indent="-171450">
              <a:buFont typeface="Arial" panose="020B0604020202020204" pitchFamily="34" charset="0"/>
              <a:buChar char="•"/>
            </a:pPr>
            <a:r>
              <a:rPr lang="en-US" b="0" dirty="0"/>
              <a:t>You need to declare types in function signatures and in structure definitions and rarely in other cases.</a:t>
            </a:r>
          </a:p>
          <a:p>
            <a:pPr marL="171450" lvl="0" indent="-171450">
              <a:buFont typeface="Arial" panose="020B0604020202020204" pitchFamily="34" charset="0"/>
              <a:buChar char="•"/>
            </a:pPr>
            <a:r>
              <a:rPr lang="en-US" b="0" dirty="0" err="1"/>
              <a:t>println</a:t>
            </a:r>
            <a:r>
              <a:rPr lang="en-US" b="0" dirty="0"/>
              <a:t>!() is the </a:t>
            </a:r>
            <a:r>
              <a:rPr lang="en-US" b="0" dirty="0" err="1"/>
              <a:t>printf</a:t>
            </a:r>
            <a:r>
              <a:rPr lang="en-US" b="0" dirty="0"/>
              <a:t> equivalent.  It differs from </a:t>
            </a:r>
            <a:r>
              <a:rPr lang="en-US" b="0" dirty="0" err="1"/>
              <a:t>printf</a:t>
            </a:r>
            <a:r>
              <a:rPr lang="en-US" b="0" dirty="0"/>
              <a:t> in a couple of ways:</a:t>
            </a:r>
          </a:p>
          <a:p>
            <a:pPr marL="628650" lvl="1" indent="-171450">
              <a:buFont typeface="Arial" panose="020B0604020202020204" pitchFamily="34" charset="0"/>
              <a:buChar char="•"/>
            </a:pPr>
            <a:r>
              <a:rPr lang="en-US" b="0" dirty="0"/>
              <a:t>The format string syntax differs</a:t>
            </a:r>
          </a:p>
          <a:p>
            <a:pPr marL="628650" lvl="1" indent="-171450">
              <a:buFont typeface="Arial" panose="020B0604020202020204" pitchFamily="34" charset="0"/>
              <a:buChar char="•"/>
            </a:pPr>
            <a:r>
              <a:rPr lang="en-US" b="0" dirty="0" err="1"/>
              <a:t>println</a:t>
            </a:r>
            <a:r>
              <a:rPr lang="en-US" b="0" dirty="0"/>
              <a:t>! is a macro (that's what the "!" means).  The format string is evaluated at compile time, so that your programming spends no time on it at run time.</a:t>
            </a:r>
          </a:p>
          <a:p>
            <a:pPr marL="628650" lvl="1" indent="-171450">
              <a:buFont typeface="Arial" panose="020B0604020202020204" pitchFamily="34" charset="0"/>
              <a:buChar char="•"/>
            </a:pPr>
            <a:r>
              <a:rPr lang="en-US" b="0" dirty="0"/>
              <a:t>This is the sort of thing we mean by a zero-cost-abstraction.</a:t>
            </a:r>
          </a:p>
          <a:p>
            <a:pPr marL="628650" lvl="1" indent="-171450">
              <a:buFont typeface="Arial" panose="020B0604020202020204" pitchFamily="34" charset="0"/>
              <a:buChar char="•"/>
            </a:pPr>
            <a:endParaRPr lang="en-US" b="0" dirty="0"/>
          </a:p>
          <a:p>
            <a:pPr marL="0" lvl="0" indent="0">
              <a:buFont typeface="Arial" panose="020B0604020202020204" pitchFamily="34" charset="0"/>
              <a:buNone/>
            </a:pPr>
            <a:r>
              <a:rPr lang="en-US" b="0" dirty="0"/>
              <a:t>However, this code is wrong and in a number of ways.  Rust manages memory access very differently than C or C++, and newbies always spend a lot of time fighting the "borrow checker".</a:t>
            </a:r>
          </a:p>
          <a:p>
            <a:pPr marL="0" lvl="0" indent="0">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fld id="{6F613180-BEFE-7E42-AEE9-299E544BEAB5}" type="slidenum">
              <a:rPr lang="en-US" smtClean="0"/>
              <a:t>14</a:t>
            </a:fld>
            <a:endParaRPr lang="en-US"/>
          </a:p>
        </p:txBody>
      </p:sp>
    </p:spTree>
    <p:extLst>
      <p:ext uri="{BB962C8B-B14F-4D97-AF65-F5344CB8AC3E}">
        <p14:creationId xmlns:p14="http://schemas.microsoft.com/office/powerpoint/2010/main" val="3942376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First, Rust lends itself to a more functional programming style than C; </a:t>
            </a:r>
          </a:p>
          <a:p>
            <a:pPr marL="0" lvl="0" indent="0">
              <a:buFont typeface="Arial" panose="020B0604020202020204" pitchFamily="34" charset="0"/>
              <a:buNone/>
            </a:pPr>
            <a:r>
              <a:rPr lang="en-US" b="0" dirty="0"/>
              <a:t>and the compiler spends a lot of time reasoning about scopes and lifetimes of variables.</a:t>
            </a:r>
          </a:p>
          <a:p>
            <a:pPr marL="0" lvl="0" indent="0">
              <a:buFont typeface="Arial" panose="020B0604020202020204" pitchFamily="34" charset="0"/>
              <a:buNone/>
            </a:pPr>
            <a:r>
              <a:rPr lang="en-US" b="0" dirty="0"/>
              <a:t>As a result, variables are </a:t>
            </a:r>
            <a:r>
              <a:rPr lang="en-US" b="1" dirty="0"/>
              <a:t>immutable</a:t>
            </a:r>
            <a:r>
              <a:rPr lang="en-US" b="0" dirty="0"/>
              <a:t> by default, because it makes it easier to reason about their behavior.</a:t>
            </a:r>
          </a:p>
          <a:p>
            <a:pPr marL="0" lvl="0" indent="0">
              <a:buFont typeface="Arial" panose="020B0604020202020204" pitchFamily="34" charset="0"/>
              <a:buNone/>
            </a:pPr>
            <a:r>
              <a:rPr lang="en-US" b="0" dirty="0"/>
              <a:t>And immutable means that you not only can't change the value the variable contains, you can't mutate the</a:t>
            </a:r>
          </a:p>
          <a:p>
            <a:pPr marL="0" lvl="0" indent="0">
              <a:buFont typeface="Arial" panose="020B0604020202020204" pitchFamily="34" charset="0"/>
              <a:buNone/>
            </a:pPr>
            <a:r>
              <a:rPr lang="en-US" b="0" dirty="0"/>
              <a:t>internals of that value either.</a:t>
            </a:r>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0" dirty="0"/>
              <a:t>Consequently the call to </a:t>
            </a:r>
            <a:r>
              <a:rPr lang="en-US" b="0" dirty="0" err="1"/>
              <a:t>push_str</a:t>
            </a:r>
            <a:r>
              <a:rPr lang="en-US" b="0" dirty="0"/>
              <a:t> causes a compiler error: because the variable is immutable.</a:t>
            </a:r>
          </a:p>
        </p:txBody>
      </p:sp>
      <p:sp>
        <p:nvSpPr>
          <p:cNvPr id="4" name="Slide Number Placeholder 3"/>
          <p:cNvSpPr>
            <a:spLocks noGrp="1"/>
          </p:cNvSpPr>
          <p:nvPr>
            <p:ph type="sldNum" sz="quarter" idx="5"/>
          </p:nvPr>
        </p:nvSpPr>
        <p:spPr/>
        <p:txBody>
          <a:bodyPr/>
          <a:lstStyle/>
          <a:p>
            <a:fld id="{6F613180-BEFE-7E42-AEE9-299E544BEAB5}" type="slidenum">
              <a:rPr lang="en-US" smtClean="0"/>
              <a:t>15</a:t>
            </a:fld>
            <a:endParaRPr lang="en-US"/>
          </a:p>
        </p:txBody>
      </p:sp>
    </p:spTree>
    <p:extLst>
      <p:ext uri="{BB962C8B-B14F-4D97-AF65-F5344CB8AC3E}">
        <p14:creationId xmlns:p14="http://schemas.microsoft.com/office/powerpoint/2010/main" val="1587446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So the first you need to do is declare "text" as a mutable variable.  Then the call to </a:t>
            </a:r>
            <a:r>
              <a:rPr lang="en-US" b="0" dirty="0" err="1"/>
              <a:t>text.push_str</a:t>
            </a:r>
            <a:r>
              <a:rPr lang="en-US" b="0" dirty="0"/>
              <a:t> succeeds.</a:t>
            </a:r>
          </a:p>
        </p:txBody>
      </p:sp>
      <p:sp>
        <p:nvSpPr>
          <p:cNvPr id="4" name="Slide Number Placeholder 3"/>
          <p:cNvSpPr>
            <a:spLocks noGrp="1"/>
          </p:cNvSpPr>
          <p:nvPr>
            <p:ph type="sldNum" sz="quarter" idx="5"/>
          </p:nvPr>
        </p:nvSpPr>
        <p:spPr/>
        <p:txBody>
          <a:bodyPr/>
          <a:lstStyle/>
          <a:p>
            <a:fld id="{6F613180-BEFE-7E42-AEE9-299E544BEAB5}" type="slidenum">
              <a:rPr lang="en-US" smtClean="0"/>
              <a:t>16</a:t>
            </a:fld>
            <a:endParaRPr lang="en-US"/>
          </a:p>
        </p:txBody>
      </p:sp>
    </p:spTree>
    <p:extLst>
      <p:ext uri="{BB962C8B-B14F-4D97-AF65-F5344CB8AC3E}">
        <p14:creationId xmlns:p14="http://schemas.microsoft.com/office/powerpoint/2010/main" val="832043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OK, so now the call to </a:t>
            </a:r>
            <a:r>
              <a:rPr lang="en-US" b="0" dirty="0" err="1"/>
              <a:t>push_str</a:t>
            </a:r>
            <a:r>
              <a:rPr lang="en-US" b="0" dirty="0"/>
              <a:t> in append fails, because the s parameter isn't mutable.</a:t>
            </a:r>
          </a:p>
        </p:txBody>
      </p:sp>
      <p:sp>
        <p:nvSpPr>
          <p:cNvPr id="4" name="Slide Number Placeholder 3"/>
          <p:cNvSpPr>
            <a:spLocks noGrp="1"/>
          </p:cNvSpPr>
          <p:nvPr>
            <p:ph type="sldNum" sz="quarter" idx="5"/>
          </p:nvPr>
        </p:nvSpPr>
        <p:spPr/>
        <p:txBody>
          <a:bodyPr/>
          <a:lstStyle/>
          <a:p>
            <a:fld id="{6F613180-BEFE-7E42-AEE9-299E544BEAB5}" type="slidenum">
              <a:rPr lang="en-US" smtClean="0"/>
              <a:t>17</a:t>
            </a:fld>
            <a:endParaRPr lang="en-US"/>
          </a:p>
        </p:txBody>
      </p:sp>
    </p:spTree>
    <p:extLst>
      <p:ext uri="{BB962C8B-B14F-4D97-AF65-F5344CB8AC3E}">
        <p14:creationId xmlns:p14="http://schemas.microsoft.com/office/powerpoint/2010/main" val="609651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We declare the s argument mutable, and now the call to </a:t>
            </a:r>
            <a:r>
              <a:rPr lang="en-US" b="0" dirty="0" err="1"/>
              <a:t>push_str</a:t>
            </a:r>
            <a:r>
              <a:rPr lang="en-US" b="0" dirty="0"/>
              <a:t> succeeds.</a:t>
            </a:r>
          </a:p>
        </p:txBody>
      </p:sp>
      <p:sp>
        <p:nvSpPr>
          <p:cNvPr id="4" name="Slide Number Placeholder 3"/>
          <p:cNvSpPr>
            <a:spLocks noGrp="1"/>
          </p:cNvSpPr>
          <p:nvPr>
            <p:ph type="sldNum" sz="quarter" idx="5"/>
          </p:nvPr>
        </p:nvSpPr>
        <p:spPr/>
        <p:txBody>
          <a:bodyPr/>
          <a:lstStyle/>
          <a:p>
            <a:fld id="{6F613180-BEFE-7E42-AEE9-299E544BEAB5}" type="slidenum">
              <a:rPr lang="en-US" smtClean="0"/>
              <a:t>18</a:t>
            </a:fld>
            <a:endParaRPr lang="en-US"/>
          </a:p>
        </p:txBody>
      </p:sp>
    </p:spTree>
    <p:extLst>
      <p:ext uri="{BB962C8B-B14F-4D97-AF65-F5344CB8AC3E}">
        <p14:creationId xmlns:p14="http://schemas.microsoft.com/office/powerpoint/2010/main" val="2180917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But now the call to </a:t>
            </a:r>
            <a:r>
              <a:rPr lang="en-US" b="0" dirty="0" err="1"/>
              <a:t>println</a:t>
            </a:r>
            <a:r>
              <a:rPr lang="en-US" b="0" dirty="0"/>
              <a:t>! fails.  Why?  Because Rust has the notion of variable ownership.</a:t>
            </a:r>
          </a:p>
          <a:p>
            <a:pPr marL="0" lvl="0" indent="0">
              <a:buFont typeface="Arial" panose="020B0604020202020204" pitchFamily="34" charset="0"/>
              <a:buNone/>
            </a:pPr>
            <a:endParaRPr lang="en-US" b="0" dirty="0"/>
          </a:p>
          <a:p>
            <a:pPr marL="171450" lvl="0" indent="-171450">
              <a:buFont typeface="Arial" panose="020B0604020202020204" pitchFamily="34" charset="0"/>
              <a:buChar char="•"/>
            </a:pPr>
            <a:r>
              <a:rPr lang="en-US" b="0" dirty="0"/>
              <a:t>main() owns the variable text.</a:t>
            </a:r>
          </a:p>
          <a:p>
            <a:pPr marL="171450" lvl="0" indent="-171450">
              <a:buFont typeface="Arial" panose="020B0604020202020204" pitchFamily="34" charset="0"/>
              <a:buChar char="•"/>
            </a:pPr>
            <a:r>
              <a:rPr lang="en-US" b="0" dirty="0"/>
              <a:t>But then it passes it to append()—and it passes ownership of the variable to append(). </a:t>
            </a:r>
          </a:p>
          <a:p>
            <a:pPr marL="171450" lvl="0" indent="-171450">
              <a:buFont typeface="Arial" panose="020B0604020202020204" pitchFamily="34" charset="0"/>
              <a:buChar char="•"/>
            </a:pPr>
            <a:r>
              <a:rPr lang="en-US" b="0" dirty="0"/>
              <a:t>In order to manage dynamic memory in C, you have to think about who owns your dynamically allocated data or you have horrible bugs.</a:t>
            </a:r>
          </a:p>
          <a:p>
            <a:pPr marL="171450" lvl="0" indent="-171450">
              <a:buFont typeface="Arial" panose="020B0604020202020204" pitchFamily="34" charset="0"/>
              <a:buChar char="•"/>
            </a:pPr>
            <a:r>
              <a:rPr lang="en-US" b="0" dirty="0"/>
              <a:t>Rust tracks all that for you.</a:t>
            </a:r>
          </a:p>
          <a:p>
            <a:pPr marL="171450" lvl="0" indent="-171450">
              <a:buFont typeface="Arial" panose="020B0604020202020204" pitchFamily="34" charset="0"/>
              <a:buChar char="•"/>
            </a:pPr>
            <a:r>
              <a:rPr lang="en-US" b="0" dirty="0"/>
              <a:t>And so append() owns it...and that means that main() </a:t>
            </a:r>
            <a:r>
              <a:rPr lang="en-US" b="1" dirty="0"/>
              <a:t>cannot</a:t>
            </a:r>
            <a:r>
              <a:rPr lang="en-US" b="0" dirty="0"/>
              <a:t> access it again.</a:t>
            </a:r>
          </a:p>
        </p:txBody>
      </p:sp>
      <p:sp>
        <p:nvSpPr>
          <p:cNvPr id="4" name="Slide Number Placeholder 3"/>
          <p:cNvSpPr>
            <a:spLocks noGrp="1"/>
          </p:cNvSpPr>
          <p:nvPr>
            <p:ph type="sldNum" sz="quarter" idx="5"/>
          </p:nvPr>
        </p:nvSpPr>
        <p:spPr/>
        <p:txBody>
          <a:bodyPr/>
          <a:lstStyle/>
          <a:p>
            <a:fld id="{6F613180-BEFE-7E42-AEE9-299E544BEAB5}" type="slidenum">
              <a:rPr lang="en-US" smtClean="0"/>
              <a:t>19</a:t>
            </a:fld>
            <a:endParaRPr lang="en-US"/>
          </a:p>
        </p:txBody>
      </p:sp>
    </p:spTree>
    <p:extLst>
      <p:ext uri="{BB962C8B-B14F-4D97-AF65-F5344CB8AC3E}">
        <p14:creationId xmlns:p14="http://schemas.microsoft.com/office/powerpoint/2010/main" val="2575352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So you need to tell Rust that append is only </a:t>
            </a:r>
            <a:r>
              <a:rPr lang="en-US" b="1" dirty="0"/>
              <a:t>borrowing</a:t>
            </a:r>
            <a:r>
              <a:rPr lang="en-US" b="0" dirty="0"/>
              <a:t> the variable temporarily.  That limits what append() can do with it.</a:t>
            </a:r>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0" dirty="0"/>
              <a:t>We indicate a borrow using "&amp;", which is deceptively familiar looking.  It doesn't mean "pass by reference". </a:t>
            </a:r>
          </a:p>
          <a:p>
            <a:pPr marL="0" lvl="0" indent="0">
              <a:buFont typeface="Arial" panose="020B0604020202020204" pitchFamily="34" charset="0"/>
              <a:buNone/>
            </a:pPr>
            <a:r>
              <a:rPr lang="en-US" b="0" dirty="0"/>
              <a:t>Strings are allocated on the heap; they are </a:t>
            </a:r>
            <a:r>
              <a:rPr lang="en-US" b="1" dirty="0"/>
              <a:t>always</a:t>
            </a:r>
            <a:r>
              <a:rPr lang="en-US" b="0" dirty="0"/>
              <a:t> passed by reference.  It means that the function is borrowing the variable temporarily.</a:t>
            </a:r>
          </a:p>
          <a:p>
            <a:pPr marL="0" lvl="0" indent="0">
              <a:buFont typeface="Arial" panose="020B0604020202020204" pitchFamily="34" charset="0"/>
              <a:buNone/>
            </a:pPr>
            <a:r>
              <a:rPr lang="en-US" b="0" dirty="0"/>
              <a:t>It takes awhile to really grok that deeply.  Think about the difference between braces in TCL vs. braces in pretty much every other language. </a:t>
            </a:r>
          </a:p>
          <a:p>
            <a:pPr marL="0" lvl="0" indent="0">
              <a:buFont typeface="Arial" panose="020B0604020202020204" pitchFamily="34" charset="0"/>
              <a:buNone/>
            </a:pPr>
            <a:r>
              <a:rPr lang="en-US" b="0" dirty="0"/>
              <a:t>Yes, we use them a lot like braces in other languages, but they mean something very different.  So with "&amp;" here.</a:t>
            </a:r>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0" dirty="0"/>
              <a:t>You can have both mutable and immutable borrows; this is a mutable borrow.</a:t>
            </a:r>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0" dirty="0"/>
              <a:t>You can have any number of immutable borrows of a variable at a time, but only one mutable borrow.  </a:t>
            </a:r>
          </a:p>
          <a:p>
            <a:pPr marL="0" lvl="0" indent="0">
              <a:buFont typeface="Arial" panose="020B0604020202020204" pitchFamily="34" charset="0"/>
              <a:buNone/>
            </a:pPr>
            <a:r>
              <a:rPr lang="en-US" b="0" dirty="0"/>
              <a:t>The similarity to mutexes is not coincidental.  It allows the Rust compiler to provide mutex-like assurances at compile time.</a:t>
            </a:r>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0" dirty="0"/>
              <a:t>The borrow checker is a big topic; I don't have time to go into it deeply here, but I'll be happy to talk about it off-line.</a:t>
            </a:r>
          </a:p>
          <a:p>
            <a:pPr marL="0" lvl="0" indent="0">
              <a:buFont typeface="Arial" panose="020B0604020202020204" pitchFamily="34" charset="0"/>
              <a:buNone/>
            </a:pPr>
            <a:endParaRPr lang="en-US" b="0" dirty="0"/>
          </a:p>
          <a:p>
            <a:pPr marL="0" lvl="0" indent="0">
              <a:buFont typeface="Arial" panose="020B0604020202020204" pitchFamily="34" charset="0"/>
              <a:buNone/>
            </a:pPr>
            <a:endParaRPr lang="en-US" b="0" dirty="0"/>
          </a:p>
          <a:p>
            <a:pPr marL="0" lvl="0" indent="0">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fld id="{6F613180-BEFE-7E42-AEE9-299E544BEAB5}" type="slidenum">
              <a:rPr lang="en-US" smtClean="0"/>
              <a:t>20</a:t>
            </a:fld>
            <a:endParaRPr lang="en-US"/>
          </a:p>
        </p:txBody>
      </p:sp>
    </p:spTree>
    <p:extLst>
      <p:ext uri="{BB962C8B-B14F-4D97-AF65-F5344CB8AC3E}">
        <p14:creationId xmlns:p14="http://schemas.microsoft.com/office/powerpoint/2010/main" val="3609568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enumeration type.   </a:t>
            </a:r>
          </a:p>
          <a:p>
            <a:endParaRPr lang="en-US" dirty="0"/>
          </a:p>
          <a:p>
            <a:r>
              <a:rPr lang="en-US" dirty="0"/>
              <a:t>Notice that comma after “Violet”.  </a:t>
            </a:r>
          </a:p>
          <a:p>
            <a:r>
              <a:rPr lang="en-US" dirty="0"/>
              <a:t>Comma-delimited lists in Rust can always have a comma after the last item, and it’s considered good practice to include it.</a:t>
            </a:r>
          </a:p>
          <a:p>
            <a:endParaRPr lang="en-US" dirty="0"/>
          </a:p>
          <a:p>
            <a:endParaRPr lang="en-US" dirty="0"/>
          </a:p>
          <a:p>
            <a:r>
              <a:rPr lang="en-US" dirty="0"/>
              <a:t>This looks pretty straightforward.  But wait!</a:t>
            </a:r>
          </a:p>
        </p:txBody>
      </p:sp>
      <p:sp>
        <p:nvSpPr>
          <p:cNvPr id="4" name="Slide Number Placeholder 3"/>
          <p:cNvSpPr>
            <a:spLocks noGrp="1"/>
          </p:cNvSpPr>
          <p:nvPr>
            <p:ph type="sldNum" sz="quarter" idx="5"/>
          </p:nvPr>
        </p:nvSpPr>
        <p:spPr/>
        <p:txBody>
          <a:bodyPr/>
          <a:lstStyle/>
          <a:p>
            <a:fld id="{6F613180-BEFE-7E42-AEE9-299E544BEAB5}" type="slidenum">
              <a:rPr lang="en-US" smtClean="0"/>
              <a:t>21</a:t>
            </a:fld>
            <a:endParaRPr lang="en-US"/>
          </a:p>
        </p:txBody>
      </p:sp>
    </p:spTree>
    <p:extLst>
      <p:ext uri="{BB962C8B-B14F-4D97-AF65-F5344CB8AC3E}">
        <p14:creationId xmlns:p14="http://schemas.microsoft.com/office/powerpoint/2010/main" val="2319179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Rust </a:t>
            </a:r>
            <a:r>
              <a:rPr lang="en-US" dirty="0" err="1"/>
              <a:t>enum</a:t>
            </a:r>
            <a:r>
              <a:rPr lang="en-US" dirty="0"/>
              <a:t> is an algebraic data type, what's called a "sum type" in languages like Haskell.  </a:t>
            </a:r>
          </a:p>
          <a:p>
            <a:r>
              <a:rPr lang="en-US" dirty="0"/>
              <a:t>An </a:t>
            </a:r>
            <a:r>
              <a:rPr lang="en-US" dirty="0" err="1"/>
              <a:t>enum</a:t>
            </a:r>
            <a:r>
              <a:rPr lang="en-US" dirty="0"/>
              <a:t> "variant" can have arguments.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kind of like a tagged union in C, but it’s much more powerful, and it’s type-safe.</a:t>
            </a:r>
          </a:p>
          <a:p>
            <a:endParaRPr lang="en-US" dirty="0"/>
          </a:p>
          <a:p>
            <a:r>
              <a:rPr lang="en-US" dirty="0"/>
              <a:t>This is one typical way of supporting heterogeneous data structures in Rust.</a:t>
            </a:r>
          </a:p>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22</a:t>
            </a:fld>
            <a:endParaRPr lang="en-US"/>
          </a:p>
        </p:txBody>
      </p:sp>
    </p:spTree>
    <p:extLst>
      <p:ext uri="{BB962C8B-B14F-4D97-AF65-F5344CB8AC3E}">
        <p14:creationId xmlns:p14="http://schemas.microsoft.com/office/powerpoint/2010/main" val="328398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Value is the </a:t>
            </a:r>
            <a:r>
              <a:rPr lang="en-US" dirty="0" err="1"/>
              <a:t>Tcl_Obj</a:t>
            </a:r>
            <a:r>
              <a:rPr lang="en-US" dirty="0"/>
              <a:t> type.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Immutable in principle; uses "interior mutability".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Two-legged stork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String, integer, floating point, </a:t>
            </a:r>
            <a:r>
              <a:rPr lang="en-US" dirty="0" err="1"/>
              <a:t>boolean</a:t>
            </a:r>
            <a:r>
              <a:rPr lang="en-US" dirty="0"/>
              <a:t>, list, internal compiled 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Also supports any Rust type that implements Display, Debug, </a:t>
            </a:r>
            <a:r>
              <a:rPr lang="en-US" dirty="0" err="1"/>
              <a:t>FromStr</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Not as performant as it should be; I'm still looking for the best implementation.</a:t>
            </a:r>
          </a:p>
        </p:txBody>
      </p:sp>
      <p:sp>
        <p:nvSpPr>
          <p:cNvPr id="4" name="Slide Number Placeholder 3"/>
          <p:cNvSpPr>
            <a:spLocks noGrp="1"/>
          </p:cNvSpPr>
          <p:nvPr>
            <p:ph type="sldNum" sz="quarter" idx="5"/>
          </p:nvPr>
        </p:nvSpPr>
        <p:spPr/>
        <p:txBody>
          <a:bodyPr/>
          <a:lstStyle/>
          <a:p>
            <a:fld id="{6F613180-BEFE-7E42-AEE9-299E544BEAB5}" type="slidenum">
              <a:rPr lang="en-US" smtClean="0"/>
              <a:t>23</a:t>
            </a:fld>
            <a:endParaRPr lang="en-US"/>
          </a:p>
        </p:txBody>
      </p:sp>
    </p:spTree>
    <p:extLst>
      <p:ext uri="{BB962C8B-B14F-4D97-AF65-F5344CB8AC3E}">
        <p14:creationId xmlns:p14="http://schemas.microsoft.com/office/powerpoint/2010/main" val="1939037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apply this to Molt.</a:t>
            </a:r>
          </a:p>
          <a:p>
            <a:endParaRPr lang="en-US" dirty="0"/>
          </a:p>
          <a:p>
            <a:r>
              <a:rPr lang="en-US" dirty="0"/>
              <a:t>Molt doesn’t byte-compile, at least not yet, but it does parse TCL scripts (bare scripts, proc bodies, loop bodies, etc.) into an internal form for faster interpretation.</a:t>
            </a:r>
          </a:p>
          <a:p>
            <a:r>
              <a:rPr lang="en-US" dirty="0"/>
              <a:t>This is the structure it uses.</a:t>
            </a:r>
          </a:p>
          <a:p>
            <a:endParaRPr lang="en-US" dirty="0"/>
          </a:p>
          <a:p>
            <a:r>
              <a:rPr lang="en-US" dirty="0"/>
              <a:t>A Script is a vector of commands, where each command is represented as a “</a:t>
            </a:r>
            <a:r>
              <a:rPr lang="en-US" dirty="0" err="1"/>
              <a:t>WordVec</a:t>
            </a:r>
            <a:r>
              <a:rPr lang="en-US" dirty="0"/>
              <a:t>".  (The "Command" was taken.)</a:t>
            </a:r>
          </a:p>
          <a:p>
            <a:r>
              <a:rPr lang="en-US" dirty="0"/>
              <a:t> </a:t>
            </a:r>
          </a:p>
          <a:p>
            <a:r>
              <a:rPr lang="en-US" dirty="0"/>
              <a:t>The Rust vector type is very much like a TCL list, and in fact Molt lists are defined as "</a:t>
            </a:r>
            <a:r>
              <a:rPr lang="en-US" dirty="0" err="1"/>
              <a:t>Vec</a:t>
            </a:r>
            <a:r>
              <a:rPr lang="en-US" dirty="0"/>
              <a:t>&lt;Value&gt;", where "Value" is the Molt equivalent of </a:t>
            </a:r>
            <a:r>
              <a:rPr lang="en-US" dirty="0" err="1"/>
              <a:t>Tcl_Obj</a:t>
            </a:r>
            <a:r>
              <a:rPr lang="en-US" dirty="0"/>
              <a:t>.</a:t>
            </a:r>
          </a:p>
          <a:p>
            <a:r>
              <a:rPr lang="en-US" dirty="0"/>
              <a:t>I’ll have more to say about Values later.</a:t>
            </a:r>
          </a:p>
          <a:p>
            <a:endParaRPr lang="en-US" dirty="0"/>
          </a:p>
          <a:p>
            <a:r>
              <a:rPr lang="en-US" dirty="0"/>
              <a:t>A </a:t>
            </a:r>
            <a:r>
              <a:rPr lang="en-US" dirty="0" err="1"/>
              <a:t>WordVec</a:t>
            </a:r>
            <a:r>
              <a:rPr lang="en-US" dirty="0"/>
              <a:t> is a vector of Words.  As we know, every TCL command gets broken into words, evaluating any interpolated commands and variables along the way.  </a:t>
            </a:r>
          </a:p>
          <a:p>
            <a:r>
              <a:rPr lang="en-US" dirty="0"/>
              <a:t>The Word </a:t>
            </a:r>
            <a:r>
              <a:rPr lang="en-US" dirty="0" err="1"/>
              <a:t>enum</a:t>
            </a:r>
            <a:r>
              <a:rPr lang="en-US" dirty="0"/>
              <a:t> represents a thing that can be turned into a Value at evaluation time.  </a:t>
            </a:r>
          </a:p>
          <a:p>
            <a:endParaRPr lang="en-US" dirty="0"/>
          </a:p>
          <a:p>
            <a:r>
              <a:rPr lang="en-US" dirty="0"/>
              <a:t>The word may already be a Value.  Braced words get turned directly into a Values when parsed.</a:t>
            </a:r>
          </a:p>
          <a:p>
            <a:endParaRPr lang="en-US" dirty="0"/>
          </a:p>
          <a:p>
            <a:r>
              <a:rPr lang="en-US" dirty="0"/>
              <a:t>The Word may be a reference to an interpolated variable; the String is the name of the variable, so that we can look up its Value on evaluation.  </a:t>
            </a:r>
          </a:p>
          <a:p>
            <a:endParaRPr lang="en-US" dirty="0"/>
          </a:p>
          <a:p>
            <a:r>
              <a:rPr lang="en-US" dirty="0"/>
              <a:t>The Word may be an interpolated script.</a:t>
            </a:r>
          </a:p>
          <a:p>
            <a:endParaRPr lang="en-US" dirty="0"/>
          </a:p>
          <a:p>
            <a:r>
              <a:rPr lang="en-US" dirty="0"/>
              <a:t>A bare or quoted string that contains no interpolations gets turned directly into a Value; but if it contains interpolations it gets saved as a Tokens.  The Token’s </a:t>
            </a:r>
            <a:r>
              <a:rPr lang="en-US" dirty="0" err="1"/>
              <a:t>Vec</a:t>
            </a:r>
            <a:r>
              <a:rPr lang="en-US" dirty="0"/>
              <a:t>&lt;Word&gt; argument is the list of literal strings, variable references, and interpolated commands that make up the string.</a:t>
            </a:r>
          </a:p>
          <a:p>
            <a:endParaRPr lang="en-US" dirty="0"/>
          </a:p>
          <a:p>
            <a:r>
              <a:rPr lang="en-US" dirty="0"/>
              <a:t>Taken all together, this gives us what we need to be able to evaluate the script without having to recompile it.  </a:t>
            </a:r>
          </a:p>
          <a:p>
            <a:endParaRPr lang="en-US" dirty="0"/>
          </a:p>
          <a:p>
            <a:r>
              <a:rPr lang="en-US" dirty="0"/>
              <a:t>It </a:t>
            </a:r>
            <a:r>
              <a:rPr lang="en-US" dirty="0" err="1"/>
              <a:t>ain't</a:t>
            </a:r>
            <a:r>
              <a:rPr lang="en-US" dirty="0"/>
              <a:t> byte compiling but it's better than nothing.  (Twice as good, actually.)</a:t>
            </a:r>
          </a:p>
          <a:p>
            <a:endParaRPr lang="en-US" dirty="0"/>
          </a:p>
          <a:p>
            <a:r>
              <a:rPr lang="en-US" dirty="0"/>
              <a:t>And seriously: that's the data structure.  There are no elided structure members.  (Note that Value is quite complex internally.)</a:t>
            </a:r>
          </a:p>
        </p:txBody>
      </p:sp>
      <p:sp>
        <p:nvSpPr>
          <p:cNvPr id="4" name="Slide Number Placeholder 3"/>
          <p:cNvSpPr>
            <a:spLocks noGrp="1"/>
          </p:cNvSpPr>
          <p:nvPr>
            <p:ph type="sldNum" sz="quarter" idx="5"/>
          </p:nvPr>
        </p:nvSpPr>
        <p:spPr/>
        <p:txBody>
          <a:bodyPr/>
          <a:lstStyle/>
          <a:p>
            <a:fld id="{6F613180-BEFE-7E42-AEE9-299E544BEAB5}" type="slidenum">
              <a:rPr lang="en-US" smtClean="0"/>
              <a:t>24</a:t>
            </a:fld>
            <a:endParaRPr lang="en-US"/>
          </a:p>
        </p:txBody>
      </p:sp>
    </p:spTree>
    <p:extLst>
      <p:ext uri="{BB962C8B-B14F-4D97-AF65-F5344CB8AC3E}">
        <p14:creationId xmlns:p14="http://schemas.microsoft.com/office/powerpoint/2010/main" val="460443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one of these scripts is evaluated.  This shouldn’t be surprising to anyone here.</a:t>
            </a:r>
          </a:p>
        </p:txBody>
      </p:sp>
      <p:sp>
        <p:nvSpPr>
          <p:cNvPr id="4" name="Slide Number Placeholder 3"/>
          <p:cNvSpPr>
            <a:spLocks noGrp="1"/>
          </p:cNvSpPr>
          <p:nvPr>
            <p:ph type="sldNum" sz="quarter" idx="10"/>
          </p:nvPr>
        </p:nvSpPr>
        <p:spPr/>
        <p:txBody>
          <a:bodyPr/>
          <a:lstStyle/>
          <a:p>
            <a:fld id="{6F613180-BEFE-7E42-AEE9-299E544BEAB5}" type="slidenum">
              <a:rPr lang="en-US" smtClean="0"/>
              <a:t>25</a:t>
            </a:fld>
            <a:endParaRPr lang="en-US"/>
          </a:p>
        </p:txBody>
      </p:sp>
    </p:spTree>
    <p:extLst>
      <p:ext uri="{BB962C8B-B14F-4D97-AF65-F5344CB8AC3E}">
        <p14:creationId xmlns:p14="http://schemas.microsoft.com/office/powerpoint/2010/main" val="2486510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simplified snippet of code from the Molt interpreter that shows how a Word is turned into a Value when Molt code is evaluated.</a:t>
            </a:r>
          </a:p>
          <a:p>
            <a:endParaRPr lang="en-US" dirty="0"/>
          </a:p>
          <a:p>
            <a:r>
              <a:rPr lang="en-US" dirty="0"/>
              <a:t>Rust provides algebraic data types and pattern matching, a la Haskell and many other languages these days.</a:t>
            </a:r>
          </a:p>
          <a:p>
            <a:endParaRPr lang="en-US" dirty="0"/>
          </a:p>
          <a:p>
            <a:r>
              <a:rPr lang="en-US" dirty="0"/>
              <a:t>If the Word is already a value, it's a value.  Clone it so we have our own copy.  (Values are reference counted, so this is efficient.)</a:t>
            </a:r>
          </a:p>
          <a:p>
            <a:pPr marL="171450" indent="-171450">
              <a:buFont typeface="Arial" panose="020B0604020202020204" pitchFamily="34" charset="0"/>
              <a:buChar char="•"/>
            </a:pPr>
            <a:r>
              <a:rPr lang="en-US" dirty="0"/>
              <a:t>Notice that the pattern matcher does an “</a:t>
            </a:r>
            <a:r>
              <a:rPr lang="en-US" dirty="0" err="1"/>
              <a:t>destructuring</a:t>
            </a:r>
            <a:r>
              <a:rPr lang="en-US" dirty="0"/>
              <a:t> bind”: “</a:t>
            </a:r>
            <a:r>
              <a:rPr lang="en-US" dirty="0" err="1"/>
              <a:t>val</a:t>
            </a:r>
            <a:r>
              <a:rPr lang="en-US" dirty="0"/>
              <a:t>” is bound to the value in the Word.</a:t>
            </a:r>
          </a:p>
          <a:p>
            <a:endParaRPr lang="en-US" dirty="0"/>
          </a:p>
          <a:p>
            <a:r>
              <a:rPr lang="en-US" dirty="0"/>
              <a:t>If it's a variable, get the variable's value given its name.</a:t>
            </a:r>
          </a:p>
          <a:p>
            <a:endParaRPr lang="en-US" dirty="0"/>
          </a:p>
          <a:p>
            <a:r>
              <a:rPr lang="en-US" dirty="0"/>
              <a:t>If it's a script, evaluate it and get its result.</a:t>
            </a:r>
          </a:p>
          <a:p>
            <a:endParaRPr lang="en-US" dirty="0"/>
          </a:p>
          <a:p>
            <a:r>
              <a:rPr lang="en-US" dirty="0"/>
              <a:t>Each branch of the “match” returns the value of the final expression in the branch.  </a:t>
            </a:r>
          </a:p>
          <a:p>
            <a:r>
              <a:rPr lang="en-US" dirty="0"/>
              <a:t>Here, the RHS of each branch is just a single expression, but it can be an entire block of code.</a:t>
            </a:r>
          </a:p>
          <a:p>
            <a:endParaRPr lang="en-US" dirty="0"/>
          </a:p>
          <a:p>
            <a:r>
              <a:rPr lang="en-US" dirty="0"/>
              <a:t>And so forth.</a:t>
            </a:r>
          </a:p>
          <a:p>
            <a:endParaRPr lang="en-US" dirty="0"/>
          </a:p>
          <a:p>
            <a:r>
              <a:rPr lang="en-US" dirty="0"/>
              <a:t>Pay special attention to those question marks: there is serious magic here.  These are calls to methods that might fail. I'll be coming back to this later.</a:t>
            </a:r>
          </a:p>
        </p:txBody>
      </p:sp>
      <p:sp>
        <p:nvSpPr>
          <p:cNvPr id="4" name="Slide Number Placeholder 3"/>
          <p:cNvSpPr>
            <a:spLocks noGrp="1"/>
          </p:cNvSpPr>
          <p:nvPr>
            <p:ph type="sldNum" sz="quarter" idx="5"/>
          </p:nvPr>
        </p:nvSpPr>
        <p:spPr/>
        <p:txBody>
          <a:bodyPr/>
          <a:lstStyle/>
          <a:p>
            <a:fld id="{6F613180-BEFE-7E42-AEE9-299E544BEAB5}" type="slidenum">
              <a:rPr lang="en-US" smtClean="0"/>
              <a:t>26</a:t>
            </a:fld>
            <a:endParaRPr lang="en-US"/>
          </a:p>
        </p:txBody>
      </p:sp>
    </p:spTree>
    <p:extLst>
      <p:ext uri="{BB962C8B-B14F-4D97-AF65-F5344CB8AC3E}">
        <p14:creationId xmlns:p14="http://schemas.microsoft.com/office/powerpoint/2010/main" val="3608831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how we add new commands to the Molt interpreter.  We’ll start by seeing how we do it in Standard TCL.</a:t>
            </a:r>
          </a:p>
          <a:p>
            <a:endParaRPr lang="en-US" dirty="0"/>
          </a:p>
          <a:p>
            <a:r>
              <a:rPr lang="en-US" dirty="0"/>
              <a:t>This is the complete code for the Tcl 8.6 "exit" command. It’s fairly typical.</a:t>
            </a:r>
          </a:p>
          <a:p>
            <a:endParaRPr lang="en-US" dirty="0"/>
          </a:p>
          <a:p>
            <a:pPr marL="171450" indent="-171450">
              <a:buFont typeface="Arial" panose="020B0604020202020204" pitchFamily="34" charset="0"/>
              <a:buChar char="•"/>
            </a:pPr>
            <a:r>
              <a:rPr lang="en-US" dirty="0"/>
              <a:t>You get the </a:t>
            </a:r>
            <a:r>
              <a:rPr lang="en-US" dirty="0" err="1"/>
              <a:t>interp</a:t>
            </a:r>
            <a:r>
              <a:rPr lang="en-US" dirty="0"/>
              <a:t>, the number of words in the command, and the array of words.</a:t>
            </a:r>
          </a:p>
          <a:p>
            <a:pPr marL="171450" indent="-171450">
              <a:buFont typeface="Arial" panose="020B0604020202020204" pitchFamily="34" charset="0"/>
              <a:buChar char="•"/>
            </a:pPr>
            <a:r>
              <a:rPr lang="en-US" dirty="0"/>
              <a:t>First, you check to see whether you got a valid number of arguments.  If you didn't, </a:t>
            </a:r>
            <a:r>
              <a:rPr lang="en-US" dirty="0" err="1"/>
              <a:t>Tcl_WrongNumArgs</a:t>
            </a:r>
            <a:r>
              <a:rPr lang="en-US" dirty="0"/>
              <a:t> creates the standard error message and saves it in the </a:t>
            </a:r>
            <a:r>
              <a:rPr lang="en-US" dirty="0" err="1"/>
              <a:t>interp's</a:t>
            </a:r>
            <a:r>
              <a:rPr lang="en-US" dirty="0"/>
              <a:t> result field for you.  Then we return TCL_ERROR to indicate an error.</a:t>
            </a:r>
          </a:p>
          <a:p>
            <a:pPr marL="171450" indent="-171450">
              <a:buFont typeface="Arial" panose="020B0604020202020204" pitchFamily="34" charset="0"/>
              <a:buChar char="•"/>
            </a:pPr>
            <a:r>
              <a:rPr lang="en-US" dirty="0"/>
              <a:t>Then we do the work.  On any error, we'll set the result field and return TCL_ERROR.</a:t>
            </a:r>
          </a:p>
          <a:p>
            <a:pPr marL="171450" indent="-171450">
              <a:buFont typeface="Arial" panose="020B0604020202020204" pitchFamily="34" charset="0"/>
              <a:buChar char="•"/>
            </a:pPr>
            <a:r>
              <a:rPr lang="en-US" dirty="0"/>
              <a:t>Finally, if there were no errors we'll set the </a:t>
            </a:r>
            <a:r>
              <a:rPr lang="en-US" dirty="0" err="1"/>
              <a:t>interp's</a:t>
            </a:r>
            <a:r>
              <a:rPr lang="en-US" dirty="0"/>
              <a:t> result field to the computed result, and return TCL_OK.</a:t>
            </a:r>
          </a:p>
          <a:p>
            <a:pPr marL="628650" lvl="1" indent="-171450">
              <a:buFont typeface="Arial" panose="020B0604020202020204" pitchFamily="34" charset="0"/>
              <a:buChar char="•"/>
            </a:pPr>
            <a:r>
              <a:rPr lang="en-US" dirty="0"/>
              <a:t>In this case, of course, we never return.</a:t>
            </a:r>
          </a:p>
          <a:p>
            <a:pPr marL="0" indent="0">
              <a:buFont typeface="Arial" panose="020B0604020202020204" pitchFamily="34" charset="0"/>
              <a:buNone/>
            </a:pPr>
            <a:endParaRPr lang="en-US" dirty="0"/>
          </a:p>
          <a:p>
            <a:r>
              <a:rPr lang="en-US" dirty="0"/>
              <a:t>For an error, we're returning an error message (and a bunch of ancillary information), and the code that says we're returning an error.</a:t>
            </a:r>
          </a:p>
          <a:p>
            <a:endParaRPr lang="en-US" dirty="0"/>
          </a:p>
          <a:p>
            <a:r>
              <a:rPr lang="en-US" dirty="0"/>
              <a:t>On success, we're returning the computed value as a </a:t>
            </a:r>
            <a:r>
              <a:rPr lang="en-US" dirty="0" err="1"/>
              <a:t>Tcl_Obj</a:t>
            </a:r>
            <a:r>
              <a:rPr lang="en-US" dirty="0"/>
              <a:t>, and the code that says we're returning successfully.</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a control structure like "if" or "while" we might also return TCL_RETURN, TCL_BREAK, or TCL_CONTINUE.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28</a:t>
            </a:fld>
            <a:endParaRPr lang="en-US"/>
          </a:p>
        </p:txBody>
      </p:sp>
    </p:spTree>
    <p:extLst>
      <p:ext uri="{BB962C8B-B14F-4D97-AF65-F5344CB8AC3E}">
        <p14:creationId xmlns:p14="http://schemas.microsoft.com/office/powerpoint/2010/main" val="2085133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through the TCL code base, the following pattern is repeated over and over</a:t>
            </a:r>
          </a:p>
          <a:p>
            <a:endParaRPr lang="en-US" dirty="0"/>
          </a:p>
          <a:p>
            <a:pPr marL="171450" indent="-171450">
              <a:buFont typeface="Arial" panose="020B0604020202020204" pitchFamily="34" charset="0"/>
              <a:buChar char="•"/>
            </a:pPr>
            <a:r>
              <a:rPr lang="en-US" dirty="0"/>
              <a:t>Do X, getting the return code.</a:t>
            </a:r>
          </a:p>
          <a:p>
            <a:pPr marL="171450" indent="-171450">
              <a:buFont typeface="Arial" panose="020B0604020202020204" pitchFamily="34" charset="0"/>
              <a:buChar char="•"/>
            </a:pPr>
            <a:r>
              <a:rPr lang="en-US" dirty="0"/>
              <a:t>If the return code isn’t TCL_OK, just return it; the </a:t>
            </a:r>
            <a:r>
              <a:rPr lang="en-US" dirty="0" err="1"/>
              <a:t>interp</a:t>
            </a:r>
            <a:r>
              <a:rPr lang="en-US" dirty="0"/>
              <a:t>-&gt;result should already be set.</a:t>
            </a:r>
          </a:p>
          <a:p>
            <a:pPr marL="171450" indent="-171450">
              <a:buFont typeface="Arial" panose="020B0604020202020204" pitchFamily="34" charset="0"/>
              <a:buChar char="•"/>
            </a:pPr>
            <a:r>
              <a:rPr lang="en-US" dirty="0"/>
              <a:t>Otherwise, keep working.</a:t>
            </a:r>
          </a:p>
          <a:p>
            <a:pPr marL="171450" indent="-171450">
              <a:buFont typeface="Arial" panose="020B0604020202020204" pitchFamily="34" charset="0"/>
              <a:buChar char="•"/>
            </a:pPr>
            <a:r>
              <a:rPr lang="en-US" dirty="0"/>
              <a:t>Almost every call to the TCL API seems like it takes at least three lines of code.</a:t>
            </a:r>
          </a:p>
          <a:p>
            <a:endParaRPr lang="en-US" dirty="0"/>
          </a:p>
          <a:p>
            <a:r>
              <a:rPr lang="en-US" dirty="0"/>
              <a:t>TCL's C code is utterly dominated by the need for C functions to return two pieces of information to the caller: what we're returning, and why we're returning it.</a:t>
            </a:r>
          </a:p>
          <a:p>
            <a:endParaRPr lang="en-US" dirty="0"/>
          </a:p>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29</a:t>
            </a:fld>
            <a:endParaRPr lang="en-US"/>
          </a:p>
        </p:txBody>
      </p:sp>
    </p:spTree>
    <p:extLst>
      <p:ext uri="{BB962C8B-B14F-4D97-AF65-F5344CB8AC3E}">
        <p14:creationId xmlns:p14="http://schemas.microsoft.com/office/powerpoint/2010/main" val="28956644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modern languages handle this pattern using exceptions.</a:t>
            </a:r>
          </a:p>
          <a:p>
            <a:endParaRPr lang="en-US" dirty="0"/>
          </a:p>
          <a:p>
            <a:r>
              <a:rPr lang="en-US" dirty="0"/>
              <a:t>Shockingly, Rust uses TCL’s approach for all error handling…but Rust makes it look easy.</a:t>
            </a:r>
          </a:p>
          <a:p>
            <a:r>
              <a:rPr lang="en-US" dirty="0"/>
              <a:t>Instead of returning an integer code and setting a field in a context struct, you just return a Result.</a:t>
            </a:r>
          </a:p>
          <a:p>
            <a:endParaRPr lang="en-US" dirty="0"/>
          </a:p>
          <a:p>
            <a:r>
              <a:rPr lang="en-US" dirty="0"/>
              <a:t>Result is an </a:t>
            </a:r>
            <a:r>
              <a:rPr lang="en-US" dirty="0" err="1"/>
              <a:t>enum</a:t>
            </a:r>
            <a:r>
              <a:rPr lang="en-US" dirty="0"/>
              <a:t> with two variants, one for success and one for failure.  It’s also a generic type:  </a:t>
            </a:r>
          </a:p>
          <a:p>
            <a:r>
              <a:rPr lang="en-US" dirty="0"/>
              <a:t>On success, you return Ok(T), where T is the type of the desired return value.</a:t>
            </a:r>
          </a:p>
          <a:p>
            <a:r>
              <a:rPr lang="en-US" dirty="0"/>
              <a:t>On error you return Err(E), where E is the error type, usually an error message with ancillary data.  (Basically, the Exception type in Java or C++.)</a:t>
            </a:r>
          </a:p>
        </p:txBody>
      </p:sp>
      <p:sp>
        <p:nvSpPr>
          <p:cNvPr id="4" name="Slide Number Placeholder 3"/>
          <p:cNvSpPr>
            <a:spLocks noGrp="1"/>
          </p:cNvSpPr>
          <p:nvPr>
            <p:ph type="sldNum" sz="quarter" idx="5"/>
          </p:nvPr>
        </p:nvSpPr>
        <p:spPr/>
        <p:txBody>
          <a:bodyPr/>
          <a:lstStyle/>
          <a:p>
            <a:fld id="{6F613180-BEFE-7E42-AEE9-299E544BEAB5}" type="slidenum">
              <a:rPr lang="en-US" smtClean="0"/>
              <a:t>30</a:t>
            </a:fld>
            <a:endParaRPr lang="en-US"/>
          </a:p>
        </p:txBody>
      </p:sp>
    </p:spTree>
    <p:extLst>
      <p:ext uri="{BB962C8B-B14F-4D97-AF65-F5344CB8AC3E}">
        <p14:creationId xmlns:p14="http://schemas.microsoft.com/office/powerpoint/2010/main" val="3979150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you might return a Result.  </a:t>
            </a:r>
          </a:p>
          <a:p>
            <a:endParaRPr lang="en-US" dirty="0"/>
          </a:p>
          <a:p>
            <a:r>
              <a:rPr lang="en-US" dirty="0"/>
              <a:t>The function returns a 32-bit floating point number on success, and a String (an error message) on failure.</a:t>
            </a:r>
          </a:p>
          <a:p>
            <a:endParaRPr lang="en-US" dirty="0"/>
          </a:p>
          <a:p>
            <a:r>
              <a:rPr lang="en-US" dirty="0"/>
              <a:t>Note that Result is so important that its variants are brought completely into scope.  I included “Result::”, but normally they’d be omitted.</a:t>
            </a:r>
          </a:p>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31</a:t>
            </a:fld>
            <a:endParaRPr lang="en-US"/>
          </a:p>
        </p:txBody>
      </p:sp>
    </p:spTree>
    <p:extLst>
      <p:ext uri="{BB962C8B-B14F-4D97-AF65-F5344CB8AC3E}">
        <p14:creationId xmlns:p14="http://schemas.microsoft.com/office/powerpoint/2010/main" val="3742845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written this function, here are a couple of ways you might call it.  And there's that question mark again!</a:t>
            </a:r>
          </a:p>
          <a:p>
            <a:endParaRPr lang="en-US" dirty="0"/>
          </a:p>
          <a:p>
            <a:r>
              <a:rPr lang="en-US" dirty="0"/>
              <a:t>It's called the "try" operator.  It returns the Ok value if there is one, unwrapped; </a:t>
            </a:r>
          </a:p>
          <a:p>
            <a:r>
              <a:rPr lang="en-US" dirty="0"/>
              <a:t>or if the result is an Err it returns from the current function or method, propagating the error upward.</a:t>
            </a:r>
          </a:p>
          <a:p>
            <a:endParaRPr lang="en-US" dirty="0"/>
          </a:p>
          <a:p>
            <a:r>
              <a:rPr lang="en-US" dirty="0"/>
              <a:t>This is exactly what the TCL API does everywhere, except that here the language has a built in mechanism for it.</a:t>
            </a:r>
          </a:p>
          <a:p>
            <a:endParaRPr lang="en-US" dirty="0"/>
          </a:p>
          <a:p>
            <a:r>
              <a:rPr lang="en-US" dirty="0"/>
              <a:t>Also, note that I explicitly declared “root” as an f32.  Practically speaking, I didn’t need to do that: the compiler can figure that out. </a:t>
            </a:r>
          </a:p>
          <a:p>
            <a:r>
              <a:rPr lang="en-US" dirty="0"/>
              <a:t>I put it in here to make it clear that root is being assigned a number, not a Result.</a:t>
            </a:r>
          </a:p>
          <a:p>
            <a:endParaRPr lang="en-US" dirty="0"/>
          </a:p>
          <a:p>
            <a:r>
              <a:rPr lang="en-US" dirty="0"/>
              <a:t>If you’re not sure what Rust’s type inference is doing, it’s often useful to insert a type declaration like this: </a:t>
            </a:r>
          </a:p>
          <a:p>
            <a:r>
              <a:rPr lang="en-US" dirty="0"/>
              <a:t>the compiler will either accept it, or tell you explicitly what type it really is.</a:t>
            </a:r>
          </a:p>
          <a:p>
            <a:endParaRPr lang="en-US" dirty="0"/>
          </a:p>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32</a:t>
            </a:fld>
            <a:endParaRPr lang="en-US"/>
          </a:p>
        </p:txBody>
      </p:sp>
    </p:spTree>
    <p:extLst>
      <p:ext uri="{BB962C8B-B14F-4D97-AF65-F5344CB8AC3E}">
        <p14:creationId xmlns:p14="http://schemas.microsoft.com/office/powerpoint/2010/main" val="20798227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 uses a Result&lt;T,E&gt; type extensively, and here it is.  It replaces the TCL_OK/TCL_ERROR </a:t>
            </a:r>
            <a:r>
              <a:rPr lang="en-US" dirty="0" err="1"/>
              <a:t>contants</a:t>
            </a:r>
            <a:r>
              <a:rPr lang="en-US" dirty="0"/>
              <a:t> </a:t>
            </a:r>
            <a:r>
              <a:rPr lang="en-US" b="1" i="1" dirty="0"/>
              <a:t>and</a:t>
            </a:r>
            <a:r>
              <a:rPr lang="en-US" b="0" dirty="0"/>
              <a:t> the </a:t>
            </a:r>
            <a:r>
              <a:rPr lang="en-US" b="0" dirty="0" err="1"/>
              <a:t>interp</a:t>
            </a:r>
            <a:r>
              <a:rPr lang="en-US" b="0" dirty="0"/>
              <a:t>-&gt;result.</a:t>
            </a:r>
            <a:endParaRPr lang="en-US" dirty="0"/>
          </a:p>
          <a:p>
            <a:endParaRPr lang="en-US" dirty="0"/>
          </a:p>
          <a:p>
            <a:r>
              <a:rPr lang="en-US" dirty="0"/>
              <a:t>On success, we return Ok(Value) (again, Value is the </a:t>
            </a:r>
            <a:r>
              <a:rPr lang="en-US" dirty="0" err="1"/>
              <a:t>Tcl_Obj</a:t>
            </a:r>
            <a:r>
              <a:rPr lang="en-US" dirty="0"/>
              <a:t> equivalent).</a:t>
            </a:r>
          </a:p>
          <a:p>
            <a:endParaRPr lang="en-US" dirty="0"/>
          </a:p>
          <a:p>
            <a:r>
              <a:rPr lang="en-US" dirty="0"/>
              <a:t>On any other kind of return we return an Err(</a:t>
            </a:r>
            <a:r>
              <a:rPr lang="en-US" dirty="0" err="1"/>
              <a:t>ResultCode</a:t>
            </a:r>
            <a:r>
              <a:rPr lang="en-US" dirty="0"/>
              <a:t>).  The </a:t>
            </a:r>
            <a:r>
              <a:rPr lang="en-US" dirty="0" err="1"/>
              <a:t>ResultCode</a:t>
            </a:r>
            <a:r>
              <a:rPr lang="en-US" dirty="0"/>
              <a:t> can be:</a:t>
            </a:r>
          </a:p>
          <a:p>
            <a:pPr marL="171450" indent="-171450">
              <a:buFont typeface="Arial" panose="020B0604020202020204" pitchFamily="34" charset="0"/>
              <a:buChar char="•"/>
            </a:pPr>
            <a:r>
              <a:rPr lang="en-US" dirty="0"/>
              <a:t>An error proper, including the error message as a Value; </a:t>
            </a:r>
          </a:p>
          <a:p>
            <a:pPr marL="171450" indent="-171450">
              <a:buFont typeface="Arial" panose="020B0604020202020204" pitchFamily="34" charset="0"/>
              <a:buChar char="•"/>
            </a:pPr>
            <a:r>
              <a:rPr lang="en-US" dirty="0"/>
              <a:t>An explicit "return", including the returned Value; </a:t>
            </a:r>
          </a:p>
          <a:p>
            <a:pPr marL="171450" indent="-171450">
              <a:buFont typeface="Arial" panose="020B0604020202020204" pitchFamily="34" charset="0"/>
              <a:buChar char="•"/>
            </a:pPr>
            <a:r>
              <a:rPr lang="en-US" dirty="0"/>
              <a:t>A break; </a:t>
            </a:r>
          </a:p>
          <a:p>
            <a:pPr marL="171450" indent="-171450">
              <a:buFont typeface="Arial" panose="020B0604020202020204" pitchFamily="34" charset="0"/>
              <a:buChar char="•"/>
            </a:pPr>
            <a:r>
              <a:rPr lang="en-US" dirty="0"/>
              <a:t>A continue.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Any function or method can return this type.  And when such a function calls a function that returns this type, </a:t>
            </a:r>
          </a:p>
          <a:p>
            <a:pPr marL="0" indent="0">
              <a:buFont typeface="Arial" panose="020B0604020202020204" pitchFamily="34" charset="0"/>
              <a:buNone/>
            </a:pPr>
            <a:r>
              <a:rPr lang="en-US" dirty="0"/>
              <a:t>it can use the “?” operator to immediately pass any errors up the chain.</a:t>
            </a:r>
          </a:p>
          <a:p>
            <a:endParaRPr lang="en-US" dirty="0"/>
          </a:p>
          <a:p>
            <a:r>
              <a:rPr lang="en-US" dirty="0"/>
              <a:t>You may be wondering: where do you accumulate the stack trace?  Where do you save the error code and error info?</a:t>
            </a:r>
          </a:p>
          <a:p>
            <a:endParaRPr lang="en-US" dirty="0"/>
          </a:p>
          <a:p>
            <a:r>
              <a:rPr lang="en-US" dirty="0"/>
              <a:t>The answer is, at present I don’t.  Eventually, “Error(Value)” will become ”Error(</a:t>
            </a:r>
            <a:r>
              <a:rPr lang="en-US" dirty="0" err="1"/>
              <a:t>ErrorInfo</a:t>
            </a:r>
            <a:r>
              <a:rPr lang="en-US" dirty="0"/>
              <a:t>)” or something like that.</a:t>
            </a:r>
          </a:p>
          <a:p>
            <a:endParaRPr lang="en-US" dirty="0"/>
          </a:p>
          <a:p>
            <a:r>
              <a:rPr lang="en-US" dirty="0"/>
              <a:t>I'll also want to add another variant for user-defined result codes.</a:t>
            </a:r>
          </a:p>
        </p:txBody>
      </p:sp>
      <p:sp>
        <p:nvSpPr>
          <p:cNvPr id="4" name="Slide Number Placeholder 3"/>
          <p:cNvSpPr>
            <a:spLocks noGrp="1"/>
          </p:cNvSpPr>
          <p:nvPr>
            <p:ph type="sldNum" sz="quarter" idx="5"/>
          </p:nvPr>
        </p:nvSpPr>
        <p:spPr/>
        <p:txBody>
          <a:bodyPr/>
          <a:lstStyle/>
          <a:p>
            <a:fld id="{6F613180-BEFE-7E42-AEE9-299E544BEAB5}" type="slidenum">
              <a:rPr lang="en-US" smtClean="0"/>
              <a:t>33</a:t>
            </a:fld>
            <a:endParaRPr lang="en-US"/>
          </a:p>
        </p:txBody>
      </p:sp>
    </p:spTree>
    <p:extLst>
      <p:ext uri="{BB962C8B-B14F-4D97-AF65-F5344CB8AC3E}">
        <p14:creationId xmlns:p14="http://schemas.microsoft.com/office/powerpoint/2010/main" val="4070670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“exit” command in its entirety.</a:t>
            </a:r>
          </a:p>
          <a:p>
            <a:endParaRPr lang="en-US" dirty="0"/>
          </a:p>
          <a:p>
            <a:r>
              <a:rPr lang="en-US" dirty="0"/>
              <a:t>We have two arguments, the interpreter (passed as a mutable borrow) and the </a:t>
            </a:r>
            <a:r>
              <a:rPr lang="en-US" dirty="0" err="1"/>
              <a:t>argv</a:t>
            </a:r>
            <a:r>
              <a:rPr lang="en-US" dirty="0"/>
              <a:t> vector, passed as an immutable borrow of a vector of Values.  (There's a way to handle client data as well, but that's not shown here.)</a:t>
            </a:r>
          </a:p>
          <a:p>
            <a:endParaRPr lang="en-US" dirty="0"/>
          </a:p>
          <a:p>
            <a:r>
              <a:rPr lang="en-US" dirty="0"/>
              <a:t>We return a </a:t>
            </a:r>
            <a:r>
              <a:rPr lang="en-US" dirty="0" err="1"/>
              <a:t>MoltResult</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call to function </a:t>
            </a:r>
            <a:r>
              <a:rPr lang="en-US" dirty="0" err="1"/>
              <a:t>check_args</a:t>
            </a:r>
            <a:r>
              <a:rPr lang="en-US" dirty="0"/>
              <a:t> replaces the if test and </a:t>
            </a:r>
            <a:r>
              <a:rPr lang="en-US" dirty="0" err="1"/>
              <a:t>Tcl_WrongNumArgs</a:t>
            </a:r>
            <a:r>
              <a:rPr lang="en-US" dirty="0"/>
              <a:t>.  It checks the number of arguments, creates the error message in the same way, and returns a Result.  If it's an Err, the result is propagated to the caller by the "?" operator.  In this case we ignore the “Ok” result because we don’t need it.  There's no result field in the </a:t>
            </a:r>
            <a:r>
              <a:rPr lang="en-US" dirty="0" err="1"/>
              <a:t>Interp</a:t>
            </a:r>
            <a:r>
              <a:rPr lang="en-US" dirty="0"/>
              <a:t>; we don't need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Molt APIs that can fail can be called in one line of code using “?”.  The logic of the function is much easier to see than it is in C; or in C++ or Java.  It’s almost...TCL-like.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look at the call to the Value type’s ”</a:t>
            </a:r>
            <a:r>
              <a:rPr lang="en-US" dirty="0" err="1"/>
              <a:t>as_int</a:t>
            </a:r>
            <a:r>
              <a:rPr lang="en-US" dirty="0"/>
              <a:t>” method.  It attempts to retrieve the value as a ”</a:t>
            </a:r>
            <a:r>
              <a:rPr lang="en-US" dirty="0" err="1"/>
              <a:t>MoltInt</a:t>
            </a:r>
            <a:r>
              <a:rPr lang="en-US" dirty="0"/>
              <a:t>”,</a:t>
            </a:r>
          </a:p>
          <a:p>
            <a:r>
              <a:rPr lang="en-US" dirty="0"/>
              <a:t>returning Result&lt;</a:t>
            </a:r>
            <a:r>
              <a:rPr lang="en-US" dirty="0" err="1"/>
              <a:t>MoltInt,ReturnCode</a:t>
            </a:r>
            <a:r>
              <a:rPr lang="en-US" dirty="0"/>
              <a:t>&gt;, returning an error on failure.</a:t>
            </a:r>
          </a:p>
          <a:p>
            <a:endParaRPr lang="en-US" dirty="0"/>
          </a:p>
          <a:p>
            <a:r>
              <a:rPr lang="en-US" dirty="0"/>
              <a:t>A “</a:t>
            </a:r>
            <a:r>
              <a:rPr lang="en-US" dirty="0" err="1"/>
              <a:t>MoltInt</a:t>
            </a:r>
            <a:r>
              <a:rPr lang="en-US" dirty="0"/>
              <a:t>” is currently a Rust i64; eventually it should be a </a:t>
            </a:r>
            <a:r>
              <a:rPr lang="en-US" dirty="0" err="1"/>
              <a:t>bignum</a:t>
            </a:r>
            <a:r>
              <a:rPr lang="en-US" dirty="0"/>
              <a:t>.  Then we cast it to an i32, which is what is required by </a:t>
            </a:r>
          </a:p>
          <a:p>
            <a:r>
              <a:rPr lang="en-US" dirty="0"/>
              <a:t>“</a:t>
            </a:r>
            <a:r>
              <a:rPr lang="en-US" dirty="0" err="1"/>
              <a:t>std</a:t>
            </a:r>
            <a:r>
              <a:rPr lang="en-US" dirty="0"/>
              <a:t>::process::exit()”.  </a:t>
            </a:r>
          </a:p>
          <a:p>
            <a:endParaRPr lang="en-US" dirty="0"/>
          </a:p>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34</a:t>
            </a:fld>
            <a:endParaRPr lang="en-US"/>
          </a:p>
        </p:txBody>
      </p:sp>
    </p:spTree>
    <p:extLst>
      <p:ext uri="{BB962C8B-B14F-4D97-AF65-F5344CB8AC3E}">
        <p14:creationId xmlns:p14="http://schemas.microsoft.com/office/powerpoint/2010/main" val="2675335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mentioned distribution earlier: how you pack up an application or a library for others to use.</a:t>
            </a:r>
          </a:p>
          <a:p>
            <a:endParaRPr lang="en-US" dirty="0"/>
          </a:p>
          <a:p>
            <a:r>
              <a:rPr lang="en-US" dirty="0"/>
              <a:t>This is the killer feature: say goodbye to Rube Goldberg.</a:t>
            </a:r>
          </a:p>
        </p:txBody>
      </p:sp>
      <p:sp>
        <p:nvSpPr>
          <p:cNvPr id="4" name="Slide Number Placeholder 3"/>
          <p:cNvSpPr>
            <a:spLocks noGrp="1"/>
          </p:cNvSpPr>
          <p:nvPr>
            <p:ph type="sldNum" sz="quarter" idx="10"/>
          </p:nvPr>
        </p:nvSpPr>
        <p:spPr/>
        <p:txBody>
          <a:bodyPr/>
          <a:lstStyle/>
          <a:p>
            <a:fld id="{6F613180-BEFE-7E42-AEE9-299E544BEAB5}" type="slidenum">
              <a:rPr lang="en-US" smtClean="0"/>
              <a:t>35</a:t>
            </a:fld>
            <a:endParaRPr lang="en-US"/>
          </a:p>
        </p:txBody>
      </p:sp>
    </p:spTree>
    <p:extLst>
      <p:ext uri="{BB962C8B-B14F-4D97-AF65-F5344CB8AC3E}">
        <p14:creationId xmlns:p14="http://schemas.microsoft.com/office/powerpoint/2010/main" val="34438958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major pieces of the Rust ecosystem</a:t>
            </a:r>
          </a:p>
        </p:txBody>
      </p:sp>
      <p:sp>
        <p:nvSpPr>
          <p:cNvPr id="4" name="Slide Number Placeholder 3"/>
          <p:cNvSpPr>
            <a:spLocks noGrp="1"/>
          </p:cNvSpPr>
          <p:nvPr>
            <p:ph type="sldNum" sz="quarter" idx="10"/>
          </p:nvPr>
        </p:nvSpPr>
        <p:spPr/>
        <p:txBody>
          <a:bodyPr/>
          <a:lstStyle/>
          <a:p>
            <a:fld id="{6F613180-BEFE-7E42-AEE9-299E544BEAB5}" type="slidenum">
              <a:rPr lang="en-US" smtClean="0"/>
              <a:t>36</a:t>
            </a:fld>
            <a:endParaRPr lang="en-US"/>
          </a:p>
        </p:txBody>
      </p:sp>
    </p:spTree>
    <p:extLst>
      <p:ext uri="{BB962C8B-B14F-4D97-AF65-F5344CB8AC3E}">
        <p14:creationId xmlns:p14="http://schemas.microsoft.com/office/powerpoint/2010/main" val="497571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`target/debug/hello`.  The crate manifest supports multiple build profiles.  </a:t>
            </a:r>
          </a:p>
          <a:p>
            <a:r>
              <a:rPr lang="en-US" dirty="0"/>
              <a:t>You can define as many as you need; the basic ones are "dev" and "release"</a:t>
            </a:r>
          </a:p>
        </p:txBody>
      </p:sp>
      <p:sp>
        <p:nvSpPr>
          <p:cNvPr id="4" name="Slide Number Placeholder 3"/>
          <p:cNvSpPr>
            <a:spLocks noGrp="1"/>
          </p:cNvSpPr>
          <p:nvPr>
            <p:ph type="sldNum" sz="quarter" idx="10"/>
          </p:nvPr>
        </p:nvSpPr>
        <p:spPr/>
        <p:txBody>
          <a:bodyPr/>
          <a:lstStyle/>
          <a:p>
            <a:fld id="{6F613180-BEFE-7E42-AEE9-299E544BEAB5}" type="slidenum">
              <a:rPr lang="en-US" smtClean="0"/>
              <a:t>37</a:t>
            </a:fld>
            <a:endParaRPr lang="en-US"/>
          </a:p>
        </p:txBody>
      </p:sp>
    </p:spTree>
    <p:extLst>
      <p:ext uri="{BB962C8B-B14F-4D97-AF65-F5344CB8AC3E}">
        <p14:creationId xmlns:p14="http://schemas.microsoft.com/office/powerpoint/2010/main" val="1194813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”cargo new” creates a simple directory tree, and initializes it as a Git repo, complete with .</a:t>
            </a:r>
            <a:r>
              <a:rPr lang="en-US" dirty="0" err="1"/>
              <a:t>gitignore</a:t>
            </a:r>
            <a:r>
              <a:rPr lang="en-US" dirty="0"/>
              <a:t>.</a:t>
            </a:r>
          </a:p>
          <a:p>
            <a:r>
              <a:rPr lang="en-US" dirty="0"/>
              <a:t>Git is very commonly used in the Rust world, but (unlike Go) it isn’t essential.</a:t>
            </a:r>
          </a:p>
          <a:p>
            <a:endParaRPr lang="en-US" dirty="0"/>
          </a:p>
          <a:p>
            <a:r>
              <a:rPr lang="en-US" dirty="0"/>
              <a:t>There are initially two files: a simple main routine, and the manifest file.</a:t>
            </a:r>
          </a:p>
          <a:p>
            <a:endParaRPr lang="en-US" dirty="0"/>
          </a:p>
          <a:p>
            <a:r>
              <a:rPr lang="en-US" dirty="0"/>
              <a:t>The most important thing to note is the “[dependencies]” section, which is currently empty.</a:t>
            </a:r>
          </a:p>
          <a:p>
            <a:endParaRPr lang="en-US" dirty="0"/>
          </a:p>
          <a:p>
            <a:endParaRPr lang="en-US" dirty="0"/>
          </a:p>
        </p:txBody>
      </p:sp>
      <p:sp>
        <p:nvSpPr>
          <p:cNvPr id="4" name="Slide Number Placeholder 3"/>
          <p:cNvSpPr>
            <a:spLocks noGrp="1"/>
          </p:cNvSpPr>
          <p:nvPr>
            <p:ph type="sldNum" sz="quarter" idx="10"/>
          </p:nvPr>
        </p:nvSpPr>
        <p:spPr/>
        <p:txBody>
          <a:bodyPr/>
          <a:lstStyle/>
          <a:p>
            <a:fld id="{6F613180-BEFE-7E42-AEE9-299E544BEAB5}" type="slidenum">
              <a:rPr lang="en-US" smtClean="0"/>
              <a:t>38</a:t>
            </a:fld>
            <a:endParaRPr lang="en-US"/>
          </a:p>
        </p:txBody>
      </p:sp>
    </p:spTree>
    <p:extLst>
      <p:ext uri="{BB962C8B-B14F-4D97-AF65-F5344CB8AC3E}">
        <p14:creationId xmlns:p14="http://schemas.microsoft.com/office/powerpoint/2010/main" val="3288433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create a vanilla Molt shell app, all you need to do is add a couple of dependencies.</a:t>
            </a:r>
          </a:p>
          <a:p>
            <a:endParaRPr lang="en-US" dirty="0"/>
          </a:p>
          <a:p>
            <a:r>
              <a:rPr lang="en-US" dirty="0"/>
              <a:t>Cargo will pull them (and any dependencies of </a:t>
            </a:r>
            <a:r>
              <a:rPr lang="en-US" dirty="0" err="1"/>
              <a:t>their’s</a:t>
            </a:r>
            <a:r>
              <a:rPr lang="en-US" dirty="0"/>
              <a:t>) from </a:t>
            </a:r>
            <a:r>
              <a:rPr lang="en-US" dirty="0" err="1"/>
              <a:t>crates.io</a:t>
            </a:r>
            <a:r>
              <a:rPr lang="en-US" dirty="0"/>
              <a:t>.</a:t>
            </a:r>
          </a:p>
        </p:txBody>
      </p:sp>
      <p:sp>
        <p:nvSpPr>
          <p:cNvPr id="4" name="Slide Number Placeholder 3"/>
          <p:cNvSpPr>
            <a:spLocks noGrp="1"/>
          </p:cNvSpPr>
          <p:nvPr>
            <p:ph type="sldNum" sz="quarter" idx="10"/>
          </p:nvPr>
        </p:nvSpPr>
        <p:spPr/>
        <p:txBody>
          <a:bodyPr/>
          <a:lstStyle/>
          <a:p>
            <a:fld id="{6F613180-BEFE-7E42-AEE9-299E544BEAB5}" type="slidenum">
              <a:rPr lang="en-US" smtClean="0"/>
              <a:t>39</a:t>
            </a:fld>
            <a:endParaRPr lang="en-US"/>
          </a:p>
        </p:txBody>
      </p:sp>
    </p:spTree>
    <p:extLst>
      <p:ext uri="{BB962C8B-B14F-4D97-AF65-F5344CB8AC3E}">
        <p14:creationId xmlns:p14="http://schemas.microsoft.com/office/powerpoint/2010/main" val="32065637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most of the content of </a:t>
            </a:r>
            <a:r>
              <a:rPr lang="en-US" dirty="0" err="1"/>
              <a:t>main.rs</a:t>
            </a:r>
            <a:r>
              <a:rPr lang="en-US" dirty="0"/>
              <a:t> (I left out some “use” statements, to import the necessary code).</a:t>
            </a:r>
          </a:p>
          <a:p>
            <a:r>
              <a:rPr lang="en-US" dirty="0"/>
              <a:t>See the molt-sample repo for the full code.</a:t>
            </a:r>
          </a:p>
          <a:p>
            <a:endParaRPr lang="en-US" dirty="0"/>
          </a:p>
          <a:p>
            <a:r>
              <a:rPr lang="en-US" dirty="0"/>
              <a:t>This is a complete shell app.  It can:</a:t>
            </a:r>
          </a:p>
          <a:p>
            <a:endParaRPr lang="en-US" dirty="0"/>
          </a:p>
          <a:p>
            <a:pPr marL="171450" indent="-171450">
              <a:buFont typeface="Arial" panose="020B0604020202020204" pitchFamily="34" charset="0"/>
              <a:buChar char="•"/>
            </a:pPr>
            <a:r>
              <a:rPr lang="en-US" dirty="0"/>
              <a:t>Run a Molt script, passing the arguments to the script in the usual way</a:t>
            </a:r>
          </a:p>
          <a:p>
            <a:pPr marL="171450" indent="-171450">
              <a:buFont typeface="Arial" panose="020B0604020202020204" pitchFamily="34" charset="0"/>
              <a:buChar char="•"/>
            </a:pPr>
            <a:r>
              <a:rPr lang="en-US" dirty="0"/>
              <a:t>Run an interactive shell, complete with “readline” support courtesy of the </a:t>
            </a:r>
            <a:r>
              <a:rPr lang="en-US" dirty="0" err="1"/>
              <a:t>rustyline</a:t>
            </a:r>
            <a:r>
              <a:rPr lang="en-US" dirty="0"/>
              <a:t> crate.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F613180-BEFE-7E42-AEE9-299E544BEAB5}" type="slidenum">
              <a:rPr lang="en-US" smtClean="0"/>
              <a:t>40</a:t>
            </a:fld>
            <a:endParaRPr lang="en-US"/>
          </a:p>
        </p:txBody>
      </p:sp>
    </p:spTree>
    <p:extLst>
      <p:ext uri="{BB962C8B-B14F-4D97-AF65-F5344CB8AC3E}">
        <p14:creationId xmlns:p14="http://schemas.microsoft.com/office/powerpoint/2010/main" val="14218346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Here's one way to add a command to the interpreter.</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Notice there's no context pointer.  There are ways to do that, but I'm not going to talk about them here.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Note the "_</a:t>
            </a:r>
            <a:r>
              <a:rPr lang="en-US" dirty="0" err="1"/>
              <a:t>interp</a:t>
            </a:r>
            <a:r>
              <a:rPr lang="en-US" dirty="0"/>
              <a:t>".  The underscore means that the argument won't be used.</a:t>
            </a:r>
          </a:p>
        </p:txBody>
      </p:sp>
      <p:sp>
        <p:nvSpPr>
          <p:cNvPr id="4" name="Slide Number Placeholder 3"/>
          <p:cNvSpPr>
            <a:spLocks noGrp="1"/>
          </p:cNvSpPr>
          <p:nvPr>
            <p:ph type="sldNum" sz="quarter" idx="10"/>
          </p:nvPr>
        </p:nvSpPr>
        <p:spPr/>
        <p:txBody>
          <a:bodyPr/>
          <a:lstStyle/>
          <a:p>
            <a:fld id="{6F613180-BEFE-7E42-AEE9-299E544BEAB5}" type="slidenum">
              <a:rPr lang="en-US" smtClean="0"/>
              <a:t>41</a:t>
            </a:fld>
            <a:endParaRPr lang="en-US"/>
          </a:p>
        </p:txBody>
      </p:sp>
    </p:spTree>
    <p:extLst>
      <p:ext uri="{BB962C8B-B14F-4D97-AF65-F5344CB8AC3E}">
        <p14:creationId xmlns:p14="http://schemas.microsoft.com/office/powerpoint/2010/main" val="4034272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Molt extension is a Rust crate that can install commands into a molt::Interp.</a:t>
            </a:r>
          </a:p>
          <a:p>
            <a:r>
              <a:rPr lang="en-US" dirty="0"/>
              <a:t>Here’s a simple example.</a:t>
            </a:r>
          </a:p>
          <a:p>
            <a:endParaRPr lang="en-US" dirty="0"/>
          </a:p>
          <a:p>
            <a:r>
              <a:rPr lang="en-US" dirty="0"/>
              <a:t>It adds “double”, a command implemented in Rust in the way we’ve already seen.</a:t>
            </a:r>
          </a:p>
          <a:p>
            <a:endParaRPr lang="en-US" dirty="0"/>
          </a:p>
          <a:p>
            <a:r>
              <a:rPr lang="en-US" dirty="0"/>
              <a:t>It also adds the content of a TCL script, “</a:t>
            </a:r>
            <a:r>
              <a:rPr lang="en-US" dirty="0" err="1"/>
              <a:t>lib.tcl</a:t>
            </a:r>
            <a:r>
              <a:rPr lang="en-US" dirty="0"/>
              <a:t>”, using the </a:t>
            </a:r>
            <a:r>
              <a:rPr lang="en-US" b="1" dirty="0" err="1"/>
              <a:t>include_str</a:t>
            </a:r>
            <a:r>
              <a:rPr lang="en-US" b="1" dirty="0"/>
              <a:t>!</a:t>
            </a:r>
            <a:r>
              <a:rPr lang="en-US" b="0" dirty="0"/>
              <a:t> macro.  </a:t>
            </a:r>
            <a:r>
              <a:rPr lang="en-US" b="0" dirty="0" err="1"/>
              <a:t>include_str</a:t>
            </a:r>
            <a:r>
              <a:rPr lang="en-US" b="0" dirty="0"/>
              <a:t>! reads</a:t>
            </a:r>
          </a:p>
          <a:p>
            <a:r>
              <a:rPr lang="en-US" b="0" dirty="0"/>
              <a:t>a file at compile, and incorporates it into the code as a string literal.  There's an "</a:t>
            </a:r>
            <a:r>
              <a:rPr lang="en-US" b="0" dirty="0" err="1"/>
              <a:t>includedir</a:t>
            </a:r>
            <a:r>
              <a:rPr lang="en-US" b="0" dirty="0"/>
              <a:t>" crate that</a:t>
            </a:r>
          </a:p>
          <a:p>
            <a:r>
              <a:rPr lang="en-US" b="0" dirty="0"/>
              <a:t>compresses an entire file tree, with optional compression. A pure-TCL extension—basically a </a:t>
            </a:r>
            <a:r>
              <a:rPr lang="en-US" b="0" dirty="0" err="1"/>
              <a:t>starkit</a:t>
            </a:r>
            <a:r>
              <a:rPr lang="en-US" b="0" dirty="0"/>
              <a:t>—could be </a:t>
            </a:r>
          </a:p>
          <a:p>
            <a:r>
              <a:rPr lang="en-US" b="0" dirty="0"/>
              <a:t>delivered using code very similar to this, with no external tools.</a:t>
            </a:r>
          </a:p>
          <a:p>
            <a:endParaRPr lang="en-US" b="0" dirty="0"/>
          </a:p>
          <a:p>
            <a:r>
              <a:rPr lang="en-US" b="0" dirty="0"/>
              <a:t>Here I've chosen to let any error in </a:t>
            </a:r>
            <a:r>
              <a:rPr lang="en-US" b="0" dirty="0" err="1"/>
              <a:t>lib.tcl</a:t>
            </a:r>
            <a:r>
              <a:rPr lang="en-US" b="0" dirty="0"/>
              <a:t> propagate to the application; alternatively, I could have </a:t>
            </a:r>
            <a:r>
              <a:rPr lang="en-US" b="0" dirty="0" err="1"/>
              <a:t>panic'd</a:t>
            </a:r>
            <a:r>
              <a:rPr lang="en-US" b="0" dirty="0"/>
              <a:t>.</a:t>
            </a:r>
            <a:endParaRPr lang="en-US" dirty="0"/>
          </a:p>
        </p:txBody>
      </p:sp>
      <p:sp>
        <p:nvSpPr>
          <p:cNvPr id="4" name="Slide Number Placeholder 3"/>
          <p:cNvSpPr>
            <a:spLocks noGrp="1"/>
          </p:cNvSpPr>
          <p:nvPr>
            <p:ph type="sldNum" sz="quarter" idx="10"/>
          </p:nvPr>
        </p:nvSpPr>
        <p:spPr/>
        <p:txBody>
          <a:bodyPr/>
          <a:lstStyle/>
          <a:p>
            <a:fld id="{6F613180-BEFE-7E42-AEE9-299E544BEAB5}" type="slidenum">
              <a:rPr lang="en-US" smtClean="0"/>
              <a:t>42</a:t>
            </a:fld>
            <a:endParaRPr lang="en-US"/>
          </a:p>
        </p:txBody>
      </p:sp>
    </p:spTree>
    <p:extLst>
      <p:ext uri="{BB962C8B-B14F-4D97-AF65-F5344CB8AC3E}">
        <p14:creationId xmlns:p14="http://schemas.microsoft.com/office/powerpoint/2010/main" val="25001563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13180-BEFE-7E42-AEE9-299E544BEAB5}" type="slidenum">
              <a:rPr lang="en-US" smtClean="0"/>
              <a:t>49</a:t>
            </a:fld>
            <a:endParaRPr lang="en-US"/>
          </a:p>
        </p:txBody>
      </p:sp>
    </p:spTree>
    <p:extLst>
      <p:ext uri="{BB962C8B-B14F-4D97-AF65-F5344CB8AC3E}">
        <p14:creationId xmlns:p14="http://schemas.microsoft.com/office/powerpoint/2010/main" val="4241116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ECD50A-0260-6D40-AC93-AE95F496CDD0}" type="datetimeFigureOut">
              <a:rPr lang="en-US" smtClean="0"/>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347209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CD50A-0260-6D40-AC93-AE95F496CDD0}" type="datetimeFigureOut">
              <a:rPr lang="en-US" smtClean="0"/>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120653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ECD50A-0260-6D40-AC93-AE95F496CDD0}" type="datetimeFigureOut">
              <a:rPr lang="en-US" smtClean="0"/>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2868242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ECD50A-0260-6D40-AC93-AE95F496CDD0}" type="datetimeFigureOut">
              <a:rPr lang="en-US" smtClean="0"/>
              <a:t>11/5/19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1154959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ECD50A-0260-6D40-AC93-AE95F496CDD0}" type="datetimeFigureOut">
              <a:rPr lang="en-US" smtClean="0"/>
              <a:t>11/5/19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3805535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ECD50A-0260-6D40-AC93-AE95F496CDD0}" type="datetimeFigureOut">
              <a:rPr lang="en-US" smtClean="0"/>
              <a:t>11/5/19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906179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ECD50A-0260-6D40-AC93-AE95F496CDD0}" type="datetimeFigureOut">
              <a:rPr lang="en-US" smtClean="0"/>
              <a:t>11/5/19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2857525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FECD50A-0260-6D40-AC93-AE95F496CDD0}" type="datetimeFigureOut">
              <a:rPr lang="en-US" smtClean="0"/>
              <a:t>11/5/19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1361285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FECD50A-0260-6D40-AC93-AE95F496CDD0}" type="datetimeFigureOut">
              <a:rPr lang="en-US" smtClean="0"/>
              <a:t>11/5/19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145081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CD50A-0260-6D40-AC93-AE95F496CDD0}" type="datetimeFigureOut">
              <a:rPr lang="en-US" smtClean="0"/>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1605856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CD50A-0260-6D40-AC93-AE95F496CDD0}" type="datetimeFigureOut">
              <a:rPr lang="en-US" smtClean="0"/>
              <a:t>11/5/19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20E3-543E-C847-BC6C-9060C2E80E63}" type="slidenum">
              <a:rPr lang="en-US" smtClean="0"/>
              <a:t>‹#›</a:t>
            </a:fld>
            <a:endParaRPr lang="en-US"/>
          </a:p>
        </p:txBody>
      </p:sp>
    </p:spTree>
    <p:extLst>
      <p:ext uri="{BB962C8B-B14F-4D97-AF65-F5344CB8AC3E}">
        <p14:creationId xmlns:p14="http://schemas.microsoft.com/office/powerpoint/2010/main" val="108349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ECD50A-0260-6D40-AC93-AE95F496CDD0}" type="datetimeFigureOut">
              <a:rPr lang="en-US" smtClean="0"/>
              <a:t>11/5/19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A720E3-543E-C847-BC6C-9060C2E80E63}" type="slidenum">
              <a:rPr lang="en-US" smtClean="0"/>
              <a:t>‹#›</a:t>
            </a:fld>
            <a:endParaRPr lang="en-US"/>
          </a:p>
        </p:txBody>
      </p:sp>
    </p:spTree>
    <p:extLst>
      <p:ext uri="{BB962C8B-B14F-4D97-AF65-F5344CB8AC3E}">
        <p14:creationId xmlns:p14="http://schemas.microsoft.com/office/powerpoint/2010/main" val="37083649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hyperlink" Target="https://doc.rust-lang.org/book/" TargetMode="External"/><Relationship Id="rId3" Type="http://schemas.openxmlformats.org/officeDocument/2006/relationships/hyperlink" Target="https://github.com/bonaventure" TargetMode="External"/><Relationship Id="rId7" Type="http://schemas.openxmlformats.org/officeDocument/2006/relationships/hyperlink" Target="https://wduquette.github.io/"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github.com/wduquette/molt-sample" TargetMode="External"/><Relationship Id="rId11" Type="http://schemas.openxmlformats.org/officeDocument/2006/relationships/hyperlink" Target="http://esr.ibiblio.org/?p=7711" TargetMode="External"/><Relationship Id="rId5" Type="http://schemas.openxmlformats.org/officeDocument/2006/relationships/hyperlink" Target="https://wduquette.github.io/molt" TargetMode="External"/><Relationship Id="rId10" Type="http://schemas.openxmlformats.org/officeDocument/2006/relationships/hyperlink" Target="https://crates.io/" TargetMode="External"/><Relationship Id="rId4" Type="http://schemas.openxmlformats.org/officeDocument/2006/relationships/hyperlink" Target="https://github.com/molt" TargetMode="External"/><Relationship Id="rId9" Type="http://schemas.openxmlformats.org/officeDocument/2006/relationships/hyperlink" Target="https://doc.rust-lang.org/carg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9EE6-EB76-7443-B04D-0E804CFC3157}"/>
              </a:ext>
            </a:extLst>
          </p:cNvPr>
          <p:cNvSpPr>
            <a:spLocks noGrp="1"/>
          </p:cNvSpPr>
          <p:nvPr>
            <p:ph type="ctrTitle"/>
          </p:nvPr>
        </p:nvSpPr>
        <p:spPr>
          <a:xfrm>
            <a:off x="685800" y="1122363"/>
            <a:ext cx="7772400" cy="2478966"/>
          </a:xfrm>
        </p:spPr>
        <p:txBody>
          <a:bodyPr>
            <a:noAutofit/>
          </a:bodyPr>
          <a:lstStyle/>
          <a:p>
            <a:r>
              <a:rPr lang="en-US" sz="4800" dirty="0"/>
              <a:t>TCL, Rust,</a:t>
            </a:r>
            <a:br>
              <a:rPr lang="en-US" sz="4800" dirty="0"/>
            </a:br>
            <a:r>
              <a:rPr lang="en-US" sz="4800" dirty="0"/>
              <a:t>and</a:t>
            </a:r>
            <a:br>
              <a:rPr lang="en-US" sz="4800" dirty="0"/>
            </a:br>
            <a:r>
              <a:rPr lang="en-US" sz="4800" dirty="0"/>
              <a:t>the Death of Rube Goldberg</a:t>
            </a:r>
          </a:p>
        </p:txBody>
      </p:sp>
      <p:sp>
        <p:nvSpPr>
          <p:cNvPr id="3" name="Subtitle 2">
            <a:extLst>
              <a:ext uri="{FF2B5EF4-FFF2-40B4-BE49-F238E27FC236}">
                <a16:creationId xmlns:a16="http://schemas.microsoft.com/office/drawing/2014/main" id="{58F5FC47-004B-8344-B168-25D824172BCD}"/>
              </a:ext>
            </a:extLst>
          </p:cNvPr>
          <p:cNvSpPr>
            <a:spLocks noGrp="1"/>
          </p:cNvSpPr>
          <p:nvPr>
            <p:ph type="subTitle" idx="1"/>
          </p:nvPr>
        </p:nvSpPr>
        <p:spPr>
          <a:xfrm>
            <a:off x="1143000" y="4448710"/>
            <a:ext cx="6858000" cy="1518005"/>
          </a:xfrm>
        </p:spPr>
        <p:txBody>
          <a:bodyPr/>
          <a:lstStyle/>
          <a:p>
            <a:r>
              <a:rPr lang="en-US" dirty="0"/>
              <a:t>Will Duquette</a:t>
            </a:r>
          </a:p>
          <a:p>
            <a:r>
              <a:rPr lang="en-US" sz="1800" dirty="0"/>
              <a:t>26</a:t>
            </a:r>
            <a:r>
              <a:rPr lang="en-US" sz="1800" baseline="30000" dirty="0"/>
              <a:t>th</a:t>
            </a:r>
            <a:r>
              <a:rPr lang="en-US" sz="1800" dirty="0"/>
              <a:t> Annual Tcl/Tk Conference</a:t>
            </a:r>
          </a:p>
          <a:p>
            <a:r>
              <a:rPr lang="en-US" sz="1800" dirty="0"/>
              <a:t>7 November, 2019</a:t>
            </a:r>
          </a:p>
        </p:txBody>
      </p:sp>
    </p:spTree>
    <p:extLst>
      <p:ext uri="{BB962C8B-B14F-4D97-AF65-F5344CB8AC3E}">
        <p14:creationId xmlns:p14="http://schemas.microsoft.com/office/powerpoint/2010/main" val="4014773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99FADF-5B33-2646-AD1E-96050A72EC98}"/>
              </a:ext>
            </a:extLst>
          </p:cNvPr>
          <p:cNvSpPr>
            <a:spLocks noGrp="1"/>
          </p:cNvSpPr>
          <p:nvPr>
            <p:ph idx="1"/>
          </p:nvPr>
        </p:nvSpPr>
        <p:spPr>
          <a:xfrm>
            <a:off x="2529370" y="1602769"/>
            <a:ext cx="4179656" cy="2126751"/>
          </a:xfrm>
        </p:spPr>
        <p:txBody>
          <a:bodyPr/>
          <a:lstStyle/>
          <a:p>
            <a:pPr marL="0" indent="0">
              <a:buNone/>
            </a:pPr>
            <a:r>
              <a:rPr lang="en-US" sz="4000" dirty="0"/>
              <a:t>“Life is too short </a:t>
            </a:r>
          </a:p>
          <a:p>
            <a:pPr marL="0" indent="0">
              <a:buNone/>
            </a:pPr>
            <a:r>
              <a:rPr lang="en-US" sz="4000" dirty="0"/>
              <a:t>  to program in C </a:t>
            </a:r>
          </a:p>
          <a:p>
            <a:pPr marL="0" indent="0">
              <a:buNone/>
            </a:pPr>
            <a:r>
              <a:rPr lang="en-US" sz="4000" dirty="0"/>
              <a:t>  on my own time.”</a:t>
            </a:r>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9CD6C244-8C5C-AD42-B0D8-F5AE630612B9}"/>
              </a:ext>
            </a:extLst>
          </p:cNvPr>
          <p:cNvSpPr txBox="1"/>
          <p:nvPr/>
        </p:nvSpPr>
        <p:spPr>
          <a:xfrm>
            <a:off x="2701198" y="3989012"/>
            <a:ext cx="4007828" cy="461665"/>
          </a:xfrm>
          <a:prstGeom prst="rect">
            <a:avLst/>
          </a:prstGeom>
          <a:noFill/>
        </p:spPr>
        <p:txBody>
          <a:bodyPr wrap="none" rtlCol="0">
            <a:spAutoFit/>
          </a:bodyPr>
          <a:lstStyle/>
          <a:p>
            <a:r>
              <a:rPr lang="en-US" sz="2400" dirty="0"/>
              <a:t>— Me, c. 2001 (and ever after)</a:t>
            </a:r>
          </a:p>
        </p:txBody>
      </p:sp>
    </p:spTree>
    <p:extLst>
      <p:ext uri="{BB962C8B-B14F-4D97-AF65-F5344CB8AC3E}">
        <p14:creationId xmlns:p14="http://schemas.microsoft.com/office/powerpoint/2010/main" val="2461554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3D513E-70A9-4E44-84EF-7CB1E60CF4F7}"/>
              </a:ext>
            </a:extLst>
          </p:cNvPr>
          <p:cNvSpPr txBox="1"/>
          <p:nvPr/>
        </p:nvSpPr>
        <p:spPr>
          <a:xfrm>
            <a:off x="2230850" y="2546252"/>
            <a:ext cx="4754508" cy="1446550"/>
          </a:xfrm>
          <a:prstGeom prst="rect">
            <a:avLst/>
          </a:prstGeom>
          <a:noFill/>
        </p:spPr>
        <p:txBody>
          <a:bodyPr wrap="none" rtlCol="0">
            <a:spAutoFit/>
          </a:bodyPr>
          <a:lstStyle/>
          <a:p>
            <a:pPr algn="ctr"/>
            <a:r>
              <a:rPr lang="en-US" sz="4400" dirty="0"/>
              <a:t>Standard Ways </a:t>
            </a:r>
          </a:p>
          <a:p>
            <a:pPr algn="ctr"/>
            <a:r>
              <a:rPr lang="en-US" sz="4400" dirty="0"/>
              <a:t>of Using TCL (and C)</a:t>
            </a:r>
            <a:endParaRPr lang="en-US" sz="4000" dirty="0"/>
          </a:p>
        </p:txBody>
      </p:sp>
    </p:spTree>
    <p:extLst>
      <p:ext uri="{BB962C8B-B14F-4D97-AF65-F5344CB8AC3E}">
        <p14:creationId xmlns:p14="http://schemas.microsoft.com/office/powerpoint/2010/main" val="131163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406B6D-01A1-4B49-B064-E9F73A97CFCC}"/>
              </a:ext>
            </a:extLst>
          </p:cNvPr>
          <p:cNvSpPr/>
          <p:nvPr/>
        </p:nvSpPr>
        <p:spPr>
          <a:xfrm>
            <a:off x="3024554" y="2475914"/>
            <a:ext cx="2110154" cy="1800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t>C</a:t>
            </a:r>
            <a:endParaRPr lang="en-US" dirty="0"/>
          </a:p>
        </p:txBody>
      </p:sp>
      <p:sp>
        <p:nvSpPr>
          <p:cNvPr id="5" name="Rectangle 4">
            <a:extLst>
              <a:ext uri="{FF2B5EF4-FFF2-40B4-BE49-F238E27FC236}">
                <a16:creationId xmlns:a16="http://schemas.microsoft.com/office/drawing/2014/main" id="{91AF70B9-64C6-AE4A-B123-E8CCEB5B576A}"/>
              </a:ext>
            </a:extLst>
          </p:cNvPr>
          <p:cNvSpPr/>
          <p:nvPr/>
        </p:nvSpPr>
        <p:spPr>
          <a:xfrm>
            <a:off x="5141742" y="2475914"/>
            <a:ext cx="689317" cy="180066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T</a:t>
            </a:r>
          </a:p>
          <a:p>
            <a:pPr algn="ctr"/>
            <a:r>
              <a:rPr lang="en-US" sz="3200" dirty="0">
                <a:solidFill>
                  <a:schemeClr val="tx1"/>
                </a:solidFill>
              </a:rPr>
              <a:t>C</a:t>
            </a:r>
          </a:p>
          <a:p>
            <a:pPr algn="ctr"/>
            <a:r>
              <a:rPr lang="en-US" sz="3200" dirty="0">
                <a:solidFill>
                  <a:schemeClr val="tx1"/>
                </a:solidFill>
              </a:rPr>
              <a:t>L</a:t>
            </a:r>
          </a:p>
        </p:txBody>
      </p:sp>
      <p:sp>
        <p:nvSpPr>
          <p:cNvPr id="6" name="TextBox 5">
            <a:extLst>
              <a:ext uri="{FF2B5EF4-FFF2-40B4-BE49-F238E27FC236}">
                <a16:creationId xmlns:a16="http://schemas.microsoft.com/office/drawing/2014/main" id="{E81B7673-3EA2-F24D-BFD9-39A82DE40EEA}"/>
              </a:ext>
            </a:extLst>
          </p:cNvPr>
          <p:cNvSpPr txBox="1"/>
          <p:nvPr/>
        </p:nvSpPr>
        <p:spPr>
          <a:xfrm>
            <a:off x="2096087" y="1167620"/>
            <a:ext cx="4747518" cy="707886"/>
          </a:xfrm>
          <a:prstGeom prst="rect">
            <a:avLst/>
          </a:prstGeom>
          <a:noFill/>
        </p:spPr>
        <p:txBody>
          <a:bodyPr wrap="none" rtlCol="0">
            <a:spAutoFit/>
          </a:bodyPr>
          <a:lstStyle/>
          <a:p>
            <a:r>
              <a:rPr lang="en-US" sz="4000" dirty="0"/>
              <a:t>Add Convenience to C</a:t>
            </a:r>
          </a:p>
        </p:txBody>
      </p:sp>
    </p:spTree>
    <p:extLst>
      <p:ext uri="{BB962C8B-B14F-4D97-AF65-F5344CB8AC3E}">
        <p14:creationId xmlns:p14="http://schemas.microsoft.com/office/powerpoint/2010/main" val="502317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406B6D-01A1-4B49-B064-E9F73A97CFCC}"/>
              </a:ext>
            </a:extLst>
          </p:cNvPr>
          <p:cNvSpPr/>
          <p:nvPr/>
        </p:nvSpPr>
        <p:spPr>
          <a:xfrm>
            <a:off x="3024554" y="3587262"/>
            <a:ext cx="1448972" cy="689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C</a:t>
            </a:r>
            <a:endParaRPr lang="en-US" dirty="0"/>
          </a:p>
        </p:txBody>
      </p:sp>
      <p:sp>
        <p:nvSpPr>
          <p:cNvPr id="5" name="Rectangle 4">
            <a:extLst>
              <a:ext uri="{FF2B5EF4-FFF2-40B4-BE49-F238E27FC236}">
                <a16:creationId xmlns:a16="http://schemas.microsoft.com/office/drawing/2014/main" id="{91AF70B9-64C6-AE4A-B123-E8CCEB5B576A}"/>
              </a:ext>
            </a:extLst>
          </p:cNvPr>
          <p:cNvSpPr/>
          <p:nvPr/>
        </p:nvSpPr>
        <p:spPr>
          <a:xfrm>
            <a:off x="3024554" y="2475914"/>
            <a:ext cx="2806505" cy="111134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TCL</a:t>
            </a:r>
          </a:p>
        </p:txBody>
      </p:sp>
      <p:sp>
        <p:nvSpPr>
          <p:cNvPr id="6" name="TextBox 5">
            <a:extLst>
              <a:ext uri="{FF2B5EF4-FFF2-40B4-BE49-F238E27FC236}">
                <a16:creationId xmlns:a16="http://schemas.microsoft.com/office/drawing/2014/main" id="{E81B7673-3EA2-F24D-BFD9-39A82DE40EEA}"/>
              </a:ext>
            </a:extLst>
          </p:cNvPr>
          <p:cNvSpPr txBox="1"/>
          <p:nvPr/>
        </p:nvSpPr>
        <p:spPr>
          <a:xfrm>
            <a:off x="1758462" y="1137233"/>
            <a:ext cx="5653022" cy="707886"/>
          </a:xfrm>
          <a:prstGeom prst="rect">
            <a:avLst/>
          </a:prstGeom>
          <a:noFill/>
        </p:spPr>
        <p:txBody>
          <a:bodyPr wrap="none" rtlCol="0">
            <a:spAutoFit/>
          </a:bodyPr>
          <a:lstStyle/>
          <a:p>
            <a:r>
              <a:rPr lang="en-US" sz="4000" dirty="0"/>
              <a:t>Add Speed &amp; Utility to TCL</a:t>
            </a:r>
          </a:p>
        </p:txBody>
      </p:sp>
      <p:sp>
        <p:nvSpPr>
          <p:cNvPr id="7" name="Rectangle 6">
            <a:extLst>
              <a:ext uri="{FF2B5EF4-FFF2-40B4-BE49-F238E27FC236}">
                <a16:creationId xmlns:a16="http://schemas.microsoft.com/office/drawing/2014/main" id="{B6AFBD1D-FDAB-A44D-ACB4-7B4528DA6C82}"/>
              </a:ext>
            </a:extLst>
          </p:cNvPr>
          <p:cNvSpPr/>
          <p:nvPr/>
        </p:nvSpPr>
        <p:spPr>
          <a:xfrm>
            <a:off x="4427806" y="3587262"/>
            <a:ext cx="1403253" cy="68931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C</a:t>
            </a:r>
            <a:endParaRPr lang="en-US" dirty="0"/>
          </a:p>
        </p:txBody>
      </p:sp>
      <p:sp>
        <p:nvSpPr>
          <p:cNvPr id="2" name="Can 1">
            <a:extLst>
              <a:ext uri="{FF2B5EF4-FFF2-40B4-BE49-F238E27FC236}">
                <a16:creationId xmlns:a16="http://schemas.microsoft.com/office/drawing/2014/main" id="{1B64338A-5776-BD4C-9C53-B238ECDE11B9}"/>
              </a:ext>
            </a:extLst>
          </p:cNvPr>
          <p:cNvSpPr/>
          <p:nvPr/>
        </p:nvSpPr>
        <p:spPr>
          <a:xfrm>
            <a:off x="4848078" y="4698610"/>
            <a:ext cx="562708" cy="98473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AF8F7B5C-77B5-6648-AFB5-CE597C356A0C}"/>
              </a:ext>
            </a:extLst>
          </p:cNvPr>
          <p:cNvCxnSpPr>
            <a:stCxn id="7" idx="2"/>
            <a:endCxn id="2" idx="1"/>
          </p:cNvCxnSpPr>
          <p:nvPr/>
        </p:nvCxnSpPr>
        <p:spPr>
          <a:xfrm flipH="1">
            <a:off x="5129432" y="4276578"/>
            <a:ext cx="1" cy="4220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8931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AF70B9-64C6-AE4A-B123-E8CCEB5B576A}"/>
              </a:ext>
            </a:extLst>
          </p:cNvPr>
          <p:cNvSpPr/>
          <p:nvPr/>
        </p:nvSpPr>
        <p:spPr>
          <a:xfrm>
            <a:off x="2984341" y="1912669"/>
            <a:ext cx="2806505" cy="11254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TCL</a:t>
            </a:r>
          </a:p>
        </p:txBody>
      </p:sp>
      <p:sp>
        <p:nvSpPr>
          <p:cNvPr id="6" name="TextBox 5">
            <a:extLst>
              <a:ext uri="{FF2B5EF4-FFF2-40B4-BE49-F238E27FC236}">
                <a16:creationId xmlns:a16="http://schemas.microsoft.com/office/drawing/2014/main" id="{E81B7673-3EA2-F24D-BFD9-39A82DE40EEA}"/>
              </a:ext>
            </a:extLst>
          </p:cNvPr>
          <p:cNvSpPr txBox="1"/>
          <p:nvPr/>
        </p:nvSpPr>
        <p:spPr>
          <a:xfrm>
            <a:off x="3151166" y="1078712"/>
            <a:ext cx="2472856" cy="707886"/>
          </a:xfrm>
          <a:prstGeom prst="rect">
            <a:avLst/>
          </a:prstGeom>
          <a:noFill/>
        </p:spPr>
        <p:txBody>
          <a:bodyPr wrap="none" rtlCol="0">
            <a:spAutoFit/>
          </a:bodyPr>
          <a:lstStyle/>
          <a:p>
            <a:r>
              <a:rPr lang="en-US" sz="4000" dirty="0"/>
              <a:t>“Plain” TCL</a:t>
            </a:r>
          </a:p>
        </p:txBody>
      </p:sp>
      <p:sp>
        <p:nvSpPr>
          <p:cNvPr id="3" name="TextBox 2">
            <a:extLst>
              <a:ext uri="{FF2B5EF4-FFF2-40B4-BE49-F238E27FC236}">
                <a16:creationId xmlns:a16="http://schemas.microsoft.com/office/drawing/2014/main" id="{E8B2DFFC-22D3-EF4B-A002-EB9190DCA0F2}"/>
              </a:ext>
            </a:extLst>
          </p:cNvPr>
          <p:cNvSpPr txBox="1"/>
          <p:nvPr/>
        </p:nvSpPr>
        <p:spPr>
          <a:xfrm>
            <a:off x="4039581" y="2855741"/>
            <a:ext cx="696024" cy="1323439"/>
          </a:xfrm>
          <a:prstGeom prst="rect">
            <a:avLst/>
          </a:prstGeom>
          <a:noFill/>
        </p:spPr>
        <p:txBody>
          <a:bodyPr wrap="none" rtlCol="0">
            <a:spAutoFit/>
          </a:bodyPr>
          <a:lstStyle/>
          <a:p>
            <a:r>
              <a:rPr lang="en-US" sz="8000" dirty="0"/>
              <a:t>+</a:t>
            </a:r>
            <a:endParaRPr lang="en-US" dirty="0"/>
          </a:p>
        </p:txBody>
      </p:sp>
      <p:sp>
        <p:nvSpPr>
          <p:cNvPr id="9" name="TextBox 8">
            <a:extLst>
              <a:ext uri="{FF2B5EF4-FFF2-40B4-BE49-F238E27FC236}">
                <a16:creationId xmlns:a16="http://schemas.microsoft.com/office/drawing/2014/main" id="{3351CF81-AC86-D54C-BB90-DBF45A837B8A}"/>
              </a:ext>
            </a:extLst>
          </p:cNvPr>
          <p:cNvSpPr txBox="1"/>
          <p:nvPr/>
        </p:nvSpPr>
        <p:spPr>
          <a:xfrm>
            <a:off x="3151166" y="3981156"/>
            <a:ext cx="2527551" cy="646331"/>
          </a:xfrm>
          <a:prstGeom prst="rect">
            <a:avLst/>
          </a:prstGeom>
          <a:noFill/>
        </p:spPr>
        <p:txBody>
          <a:bodyPr wrap="none" rtlCol="0">
            <a:spAutoFit/>
          </a:bodyPr>
          <a:lstStyle/>
          <a:p>
            <a:r>
              <a:rPr lang="en-US" dirty="0"/>
              <a:t>Some kind of interpreter,</a:t>
            </a:r>
          </a:p>
          <a:p>
            <a:r>
              <a:rPr lang="en-US" dirty="0"/>
              <a:t>wrapper, kit system, …</a:t>
            </a:r>
          </a:p>
        </p:txBody>
      </p:sp>
      <p:sp>
        <p:nvSpPr>
          <p:cNvPr id="10" name="TextBox 9">
            <a:extLst>
              <a:ext uri="{FF2B5EF4-FFF2-40B4-BE49-F238E27FC236}">
                <a16:creationId xmlns:a16="http://schemas.microsoft.com/office/drawing/2014/main" id="{AB53894D-B47E-094C-AAC2-B55599104133}"/>
              </a:ext>
            </a:extLst>
          </p:cNvPr>
          <p:cNvSpPr txBox="1"/>
          <p:nvPr/>
        </p:nvSpPr>
        <p:spPr>
          <a:xfrm>
            <a:off x="1362252" y="5122252"/>
            <a:ext cx="6105377" cy="523220"/>
          </a:xfrm>
          <a:prstGeom prst="rect">
            <a:avLst/>
          </a:prstGeom>
          <a:noFill/>
        </p:spPr>
        <p:txBody>
          <a:bodyPr wrap="square" rtlCol="0">
            <a:spAutoFit/>
          </a:bodyPr>
          <a:lstStyle/>
          <a:p>
            <a:pPr algn="ctr"/>
            <a:r>
              <a:rPr lang="en-US" sz="2800" dirty="0"/>
              <a:t>Are you sure you aren’t a virus?</a:t>
            </a:r>
          </a:p>
        </p:txBody>
      </p:sp>
    </p:spTree>
    <p:extLst>
      <p:ext uri="{BB962C8B-B14F-4D97-AF65-F5344CB8AC3E}">
        <p14:creationId xmlns:p14="http://schemas.microsoft.com/office/powerpoint/2010/main" val="42570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DA6D793-1E7F-C049-9314-15CCCF6964AE}"/>
              </a:ext>
            </a:extLst>
          </p:cNvPr>
          <p:cNvPicPr>
            <a:picLocks noChangeAspect="1"/>
          </p:cNvPicPr>
          <p:nvPr/>
        </p:nvPicPr>
        <p:blipFill>
          <a:blip r:embed="rId3"/>
          <a:stretch>
            <a:fillRect/>
          </a:stretch>
        </p:blipFill>
        <p:spPr>
          <a:xfrm>
            <a:off x="1520932" y="1211229"/>
            <a:ext cx="6025032" cy="3111108"/>
          </a:xfrm>
          <a:prstGeom prst="rect">
            <a:avLst/>
          </a:prstGeom>
        </p:spPr>
      </p:pic>
      <p:sp>
        <p:nvSpPr>
          <p:cNvPr id="9" name="TextBox 8">
            <a:extLst>
              <a:ext uri="{FF2B5EF4-FFF2-40B4-BE49-F238E27FC236}">
                <a16:creationId xmlns:a16="http://schemas.microsoft.com/office/drawing/2014/main" id="{A13D4974-54CB-1C4C-82A5-75F565DD32ED}"/>
              </a:ext>
            </a:extLst>
          </p:cNvPr>
          <p:cNvSpPr txBox="1"/>
          <p:nvPr/>
        </p:nvSpPr>
        <p:spPr>
          <a:xfrm>
            <a:off x="3078178" y="441788"/>
            <a:ext cx="2910540" cy="769441"/>
          </a:xfrm>
          <a:prstGeom prst="rect">
            <a:avLst/>
          </a:prstGeom>
          <a:noFill/>
        </p:spPr>
        <p:txBody>
          <a:bodyPr wrap="none" rtlCol="0">
            <a:spAutoFit/>
          </a:bodyPr>
          <a:lstStyle/>
          <a:p>
            <a:r>
              <a:rPr lang="en-US" sz="4400" dirty="0"/>
              <a:t>Why Use C?</a:t>
            </a:r>
          </a:p>
        </p:txBody>
      </p:sp>
      <p:sp>
        <p:nvSpPr>
          <p:cNvPr id="10" name="TextBox 9">
            <a:extLst>
              <a:ext uri="{FF2B5EF4-FFF2-40B4-BE49-F238E27FC236}">
                <a16:creationId xmlns:a16="http://schemas.microsoft.com/office/drawing/2014/main" id="{AAB63C7D-33E3-D744-B369-C3421DDEBE00}"/>
              </a:ext>
            </a:extLst>
          </p:cNvPr>
          <p:cNvSpPr txBox="1"/>
          <p:nvPr/>
        </p:nvSpPr>
        <p:spPr>
          <a:xfrm>
            <a:off x="6048631" y="4934274"/>
            <a:ext cx="1497333" cy="400110"/>
          </a:xfrm>
          <a:prstGeom prst="rect">
            <a:avLst/>
          </a:prstGeom>
          <a:noFill/>
        </p:spPr>
        <p:txBody>
          <a:bodyPr wrap="none" rtlCol="0">
            <a:spAutoFit/>
          </a:bodyPr>
          <a:lstStyle/>
          <a:p>
            <a:r>
              <a:rPr lang="en-US" sz="2000" strike="sngStrike" dirty="0"/>
              <a:t>Concurrency</a:t>
            </a:r>
          </a:p>
        </p:txBody>
      </p:sp>
      <p:sp>
        <p:nvSpPr>
          <p:cNvPr id="12" name="TextBox 11">
            <a:extLst>
              <a:ext uri="{FF2B5EF4-FFF2-40B4-BE49-F238E27FC236}">
                <a16:creationId xmlns:a16="http://schemas.microsoft.com/office/drawing/2014/main" id="{74AE1921-E42C-884F-B8C7-ACEF0187CBFA}"/>
              </a:ext>
            </a:extLst>
          </p:cNvPr>
          <p:cNvSpPr txBox="1"/>
          <p:nvPr/>
        </p:nvSpPr>
        <p:spPr>
          <a:xfrm>
            <a:off x="1437845" y="4934274"/>
            <a:ext cx="1778115" cy="400110"/>
          </a:xfrm>
          <a:prstGeom prst="rect">
            <a:avLst/>
          </a:prstGeom>
          <a:noFill/>
        </p:spPr>
        <p:txBody>
          <a:bodyPr wrap="none" rtlCol="0">
            <a:spAutoFit/>
          </a:bodyPr>
          <a:lstStyle/>
          <a:p>
            <a:r>
              <a:rPr lang="en-US" sz="2000" strike="sngStrike" dirty="0"/>
              <a:t>Memory Safety</a:t>
            </a:r>
          </a:p>
        </p:txBody>
      </p:sp>
      <p:sp>
        <p:nvSpPr>
          <p:cNvPr id="13" name="TextBox 12">
            <a:extLst>
              <a:ext uri="{FF2B5EF4-FFF2-40B4-BE49-F238E27FC236}">
                <a16:creationId xmlns:a16="http://schemas.microsoft.com/office/drawing/2014/main" id="{364516AB-3B82-1147-991D-7CE61E74F09B}"/>
              </a:ext>
            </a:extLst>
          </p:cNvPr>
          <p:cNvSpPr txBox="1"/>
          <p:nvPr/>
        </p:nvSpPr>
        <p:spPr>
          <a:xfrm>
            <a:off x="1436704" y="5820047"/>
            <a:ext cx="1683987" cy="400110"/>
          </a:xfrm>
          <a:prstGeom prst="rect">
            <a:avLst/>
          </a:prstGeom>
          <a:noFill/>
        </p:spPr>
        <p:txBody>
          <a:bodyPr wrap="none" rtlCol="0">
            <a:spAutoFit/>
          </a:bodyPr>
          <a:lstStyle/>
          <a:p>
            <a:r>
              <a:rPr lang="en-US" sz="2000" strike="sngStrike" dirty="0"/>
              <a:t>Cyber-security</a:t>
            </a:r>
            <a:endParaRPr lang="en-US" strike="sngStrike" dirty="0"/>
          </a:p>
        </p:txBody>
      </p:sp>
      <p:sp>
        <p:nvSpPr>
          <p:cNvPr id="14" name="TextBox 13">
            <a:extLst>
              <a:ext uri="{FF2B5EF4-FFF2-40B4-BE49-F238E27FC236}">
                <a16:creationId xmlns:a16="http://schemas.microsoft.com/office/drawing/2014/main" id="{0DDBC68C-E0B5-D048-8126-24218AA7A008}"/>
              </a:ext>
            </a:extLst>
          </p:cNvPr>
          <p:cNvSpPr txBox="1"/>
          <p:nvPr/>
        </p:nvSpPr>
        <p:spPr>
          <a:xfrm>
            <a:off x="3371213" y="5205914"/>
            <a:ext cx="2522165" cy="707886"/>
          </a:xfrm>
          <a:prstGeom prst="rect">
            <a:avLst/>
          </a:prstGeom>
          <a:noFill/>
        </p:spPr>
        <p:txBody>
          <a:bodyPr wrap="none" rtlCol="0">
            <a:spAutoFit/>
          </a:bodyPr>
          <a:lstStyle/>
          <a:p>
            <a:r>
              <a:rPr lang="en-US" sz="4000" strike="sngStrike" dirty="0"/>
              <a:t>Ecosystem!</a:t>
            </a:r>
          </a:p>
        </p:txBody>
      </p:sp>
      <p:sp>
        <p:nvSpPr>
          <p:cNvPr id="15" name="TextBox 14">
            <a:extLst>
              <a:ext uri="{FF2B5EF4-FFF2-40B4-BE49-F238E27FC236}">
                <a16:creationId xmlns:a16="http://schemas.microsoft.com/office/drawing/2014/main" id="{F3C66EA9-59FD-7940-BA9A-F0BB1AF8C681}"/>
              </a:ext>
            </a:extLst>
          </p:cNvPr>
          <p:cNvSpPr txBox="1"/>
          <p:nvPr/>
        </p:nvSpPr>
        <p:spPr>
          <a:xfrm>
            <a:off x="1436704" y="4340041"/>
            <a:ext cx="6270947" cy="369332"/>
          </a:xfrm>
          <a:prstGeom prst="rect">
            <a:avLst/>
          </a:prstGeom>
          <a:noFill/>
        </p:spPr>
        <p:txBody>
          <a:bodyPr wrap="none" rtlCol="0">
            <a:spAutoFit/>
          </a:bodyPr>
          <a:lstStyle/>
          <a:p>
            <a:r>
              <a:rPr lang="en-US" dirty="0"/>
              <a:t>Rube Goldberg implementing a cross-platform TCL extension in C.</a:t>
            </a:r>
          </a:p>
        </p:txBody>
      </p:sp>
      <p:sp>
        <p:nvSpPr>
          <p:cNvPr id="16" name="TextBox 15">
            <a:extLst>
              <a:ext uri="{FF2B5EF4-FFF2-40B4-BE49-F238E27FC236}">
                <a16:creationId xmlns:a16="http://schemas.microsoft.com/office/drawing/2014/main" id="{695616BA-448C-3F48-8E32-352AB797A3AB}"/>
              </a:ext>
            </a:extLst>
          </p:cNvPr>
          <p:cNvSpPr txBox="1"/>
          <p:nvPr/>
        </p:nvSpPr>
        <p:spPr>
          <a:xfrm>
            <a:off x="5977393" y="5850825"/>
            <a:ext cx="1568571" cy="369332"/>
          </a:xfrm>
          <a:prstGeom prst="rect">
            <a:avLst/>
          </a:prstGeom>
          <a:noFill/>
        </p:spPr>
        <p:txBody>
          <a:bodyPr wrap="none" rtlCol="0">
            <a:spAutoFit/>
          </a:bodyPr>
          <a:lstStyle/>
          <a:p>
            <a:r>
              <a:rPr lang="en-US" strike="sngStrike" dirty="0"/>
              <a:t>Cross-platform</a:t>
            </a:r>
          </a:p>
        </p:txBody>
      </p:sp>
    </p:spTree>
    <p:extLst>
      <p:ext uri="{BB962C8B-B14F-4D97-AF65-F5344CB8AC3E}">
        <p14:creationId xmlns:p14="http://schemas.microsoft.com/office/powerpoint/2010/main" val="48536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EFD8B8-F6DC-7A48-8E10-0074339215D2}"/>
              </a:ext>
            </a:extLst>
          </p:cNvPr>
          <p:cNvSpPr>
            <a:spLocks noGrp="1"/>
          </p:cNvSpPr>
          <p:nvPr>
            <p:ph idx="1"/>
          </p:nvPr>
        </p:nvSpPr>
        <p:spPr>
          <a:xfrm>
            <a:off x="628650" y="753762"/>
            <a:ext cx="7886700" cy="5423201"/>
          </a:xfrm>
        </p:spPr>
        <p:txBody>
          <a:bodyPr>
            <a:normAutofit fontScale="92500" lnSpcReduction="20000"/>
          </a:bodyPr>
          <a:lstStyle/>
          <a:p>
            <a:pPr marL="0" indent="0">
              <a:buNone/>
            </a:pPr>
            <a:r>
              <a:rPr lang="en-US" dirty="0"/>
              <a:t>Welcome to Bonaventure!</a:t>
            </a:r>
          </a:p>
          <a:p>
            <a:pPr marL="0" indent="0">
              <a:buNone/>
            </a:pPr>
            <a:endParaRPr lang="en-US" dirty="0"/>
          </a:p>
          <a:p>
            <a:pPr marL="0" indent="0">
              <a:buNone/>
            </a:pPr>
            <a:r>
              <a:rPr lang="en-US" dirty="0"/>
              <a:t>A Dreary Clearing</a:t>
            </a:r>
          </a:p>
          <a:p>
            <a:pPr marL="0" indent="0">
              <a:buNone/>
            </a:pPr>
            <a:r>
              <a:rPr lang="en-US" dirty="0"/>
              <a:t>A wide spot in the woods.  The trees are dense, but there seem to be paths heading to the north, south, and east.</a:t>
            </a:r>
          </a:p>
          <a:p>
            <a:pPr marL="0" indent="0">
              <a:buNone/>
            </a:pPr>
            <a:endParaRPr lang="en-US" dirty="0"/>
          </a:p>
          <a:p>
            <a:pPr marL="0" indent="0">
              <a:buNone/>
            </a:pPr>
            <a:r>
              <a:rPr lang="en-US" dirty="0"/>
              <a:t>You see: note.</a:t>
            </a:r>
          </a:p>
          <a:p>
            <a:pPr marL="0" indent="0">
              <a:buNone/>
            </a:pPr>
            <a:endParaRPr lang="en-US" dirty="0"/>
          </a:p>
          <a:p>
            <a:pPr marL="0" indent="0">
              <a:buNone/>
            </a:pPr>
            <a:r>
              <a:rPr lang="en-US" dirty="0"/>
              <a:t>You don't know where you are.  You don't even know where you want to be.  All you know is that your feet are wet, your hands are dirty, and gosh, this doesn’t look anything like the toy aisle.</a:t>
            </a:r>
          </a:p>
          <a:p>
            <a:pPr marL="0" indent="0">
              <a:buNone/>
            </a:pPr>
            <a:endParaRPr lang="en-US" dirty="0"/>
          </a:p>
          <a:p>
            <a:pPr marL="0" indent="0">
              <a:buNone/>
            </a:pPr>
            <a:r>
              <a:rPr lang="en-US" dirty="0"/>
              <a:t>&gt; </a:t>
            </a:r>
          </a:p>
          <a:p>
            <a:endParaRPr lang="en-US" dirty="0"/>
          </a:p>
        </p:txBody>
      </p:sp>
    </p:spTree>
    <p:extLst>
      <p:ext uri="{BB962C8B-B14F-4D97-AF65-F5344CB8AC3E}">
        <p14:creationId xmlns:p14="http://schemas.microsoft.com/office/powerpoint/2010/main" val="3064749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13D4974-54CB-1C4C-82A5-75F565DD32ED}"/>
              </a:ext>
            </a:extLst>
          </p:cNvPr>
          <p:cNvSpPr txBox="1"/>
          <p:nvPr/>
        </p:nvSpPr>
        <p:spPr>
          <a:xfrm>
            <a:off x="3215960" y="441788"/>
            <a:ext cx="2623667" cy="769441"/>
          </a:xfrm>
          <a:prstGeom prst="rect">
            <a:avLst/>
          </a:prstGeom>
          <a:noFill/>
        </p:spPr>
        <p:txBody>
          <a:bodyPr wrap="none" rtlCol="0">
            <a:spAutoFit/>
          </a:bodyPr>
          <a:lstStyle/>
          <a:p>
            <a:r>
              <a:rPr lang="en-US" sz="4400" dirty="0"/>
              <a:t>Why Rust?</a:t>
            </a:r>
          </a:p>
        </p:txBody>
      </p:sp>
      <p:sp>
        <p:nvSpPr>
          <p:cNvPr id="10" name="TextBox 9">
            <a:extLst>
              <a:ext uri="{FF2B5EF4-FFF2-40B4-BE49-F238E27FC236}">
                <a16:creationId xmlns:a16="http://schemas.microsoft.com/office/drawing/2014/main" id="{AAB63C7D-33E3-D744-B369-C3421DDEBE00}"/>
              </a:ext>
            </a:extLst>
          </p:cNvPr>
          <p:cNvSpPr txBox="1"/>
          <p:nvPr/>
        </p:nvSpPr>
        <p:spPr>
          <a:xfrm>
            <a:off x="6048631" y="4596642"/>
            <a:ext cx="1497333" cy="400110"/>
          </a:xfrm>
          <a:prstGeom prst="rect">
            <a:avLst/>
          </a:prstGeom>
          <a:noFill/>
        </p:spPr>
        <p:txBody>
          <a:bodyPr wrap="none" rtlCol="0">
            <a:spAutoFit/>
          </a:bodyPr>
          <a:lstStyle/>
          <a:p>
            <a:r>
              <a:rPr lang="en-US" sz="2000" dirty="0"/>
              <a:t>Concurrency</a:t>
            </a:r>
          </a:p>
        </p:txBody>
      </p:sp>
      <p:sp>
        <p:nvSpPr>
          <p:cNvPr id="12" name="TextBox 11">
            <a:extLst>
              <a:ext uri="{FF2B5EF4-FFF2-40B4-BE49-F238E27FC236}">
                <a16:creationId xmlns:a16="http://schemas.microsoft.com/office/drawing/2014/main" id="{74AE1921-E42C-884F-B8C7-ACEF0187CBFA}"/>
              </a:ext>
            </a:extLst>
          </p:cNvPr>
          <p:cNvSpPr txBox="1"/>
          <p:nvPr/>
        </p:nvSpPr>
        <p:spPr>
          <a:xfrm>
            <a:off x="1437845" y="4596642"/>
            <a:ext cx="1778115" cy="400110"/>
          </a:xfrm>
          <a:prstGeom prst="rect">
            <a:avLst/>
          </a:prstGeom>
          <a:noFill/>
        </p:spPr>
        <p:txBody>
          <a:bodyPr wrap="none" rtlCol="0">
            <a:spAutoFit/>
          </a:bodyPr>
          <a:lstStyle/>
          <a:p>
            <a:r>
              <a:rPr lang="en-US" sz="2000" dirty="0"/>
              <a:t>Memory Safety</a:t>
            </a:r>
          </a:p>
        </p:txBody>
      </p:sp>
      <p:sp>
        <p:nvSpPr>
          <p:cNvPr id="13" name="TextBox 12">
            <a:extLst>
              <a:ext uri="{FF2B5EF4-FFF2-40B4-BE49-F238E27FC236}">
                <a16:creationId xmlns:a16="http://schemas.microsoft.com/office/drawing/2014/main" id="{364516AB-3B82-1147-991D-7CE61E74F09B}"/>
              </a:ext>
            </a:extLst>
          </p:cNvPr>
          <p:cNvSpPr txBox="1"/>
          <p:nvPr/>
        </p:nvSpPr>
        <p:spPr>
          <a:xfrm>
            <a:off x="1436704" y="5482415"/>
            <a:ext cx="1683987" cy="400110"/>
          </a:xfrm>
          <a:prstGeom prst="rect">
            <a:avLst/>
          </a:prstGeom>
          <a:noFill/>
        </p:spPr>
        <p:txBody>
          <a:bodyPr wrap="none" rtlCol="0">
            <a:spAutoFit/>
          </a:bodyPr>
          <a:lstStyle/>
          <a:p>
            <a:r>
              <a:rPr lang="en-US" sz="2000" dirty="0"/>
              <a:t>Cyber-security</a:t>
            </a:r>
            <a:endParaRPr lang="en-US" dirty="0"/>
          </a:p>
        </p:txBody>
      </p:sp>
      <p:sp>
        <p:nvSpPr>
          <p:cNvPr id="14" name="TextBox 13">
            <a:extLst>
              <a:ext uri="{FF2B5EF4-FFF2-40B4-BE49-F238E27FC236}">
                <a16:creationId xmlns:a16="http://schemas.microsoft.com/office/drawing/2014/main" id="{0DDBC68C-E0B5-D048-8126-24218AA7A008}"/>
              </a:ext>
            </a:extLst>
          </p:cNvPr>
          <p:cNvSpPr txBox="1"/>
          <p:nvPr/>
        </p:nvSpPr>
        <p:spPr>
          <a:xfrm>
            <a:off x="3371213" y="4868282"/>
            <a:ext cx="2522165" cy="707886"/>
          </a:xfrm>
          <a:prstGeom prst="rect">
            <a:avLst/>
          </a:prstGeom>
          <a:noFill/>
        </p:spPr>
        <p:txBody>
          <a:bodyPr wrap="none" rtlCol="0">
            <a:spAutoFit/>
          </a:bodyPr>
          <a:lstStyle/>
          <a:p>
            <a:r>
              <a:rPr lang="en-US" sz="4000" dirty="0"/>
              <a:t>Ecosystem!</a:t>
            </a:r>
          </a:p>
        </p:txBody>
      </p:sp>
      <p:sp>
        <p:nvSpPr>
          <p:cNvPr id="16" name="TextBox 15">
            <a:extLst>
              <a:ext uri="{FF2B5EF4-FFF2-40B4-BE49-F238E27FC236}">
                <a16:creationId xmlns:a16="http://schemas.microsoft.com/office/drawing/2014/main" id="{695616BA-448C-3F48-8E32-352AB797A3AB}"/>
              </a:ext>
            </a:extLst>
          </p:cNvPr>
          <p:cNvSpPr txBox="1"/>
          <p:nvPr/>
        </p:nvSpPr>
        <p:spPr>
          <a:xfrm>
            <a:off x="5977393" y="5513193"/>
            <a:ext cx="1568571" cy="369332"/>
          </a:xfrm>
          <a:prstGeom prst="rect">
            <a:avLst/>
          </a:prstGeom>
          <a:noFill/>
        </p:spPr>
        <p:txBody>
          <a:bodyPr wrap="none" rtlCol="0">
            <a:spAutoFit/>
          </a:bodyPr>
          <a:lstStyle/>
          <a:p>
            <a:r>
              <a:rPr lang="en-US" dirty="0"/>
              <a:t>Cross-platform</a:t>
            </a:r>
          </a:p>
        </p:txBody>
      </p:sp>
      <p:sp>
        <p:nvSpPr>
          <p:cNvPr id="11" name="TextBox 10">
            <a:extLst>
              <a:ext uri="{FF2B5EF4-FFF2-40B4-BE49-F238E27FC236}">
                <a16:creationId xmlns:a16="http://schemas.microsoft.com/office/drawing/2014/main" id="{638CA12B-6F88-DA46-A17B-30BE436389C9}"/>
              </a:ext>
            </a:extLst>
          </p:cNvPr>
          <p:cNvSpPr txBox="1"/>
          <p:nvPr/>
        </p:nvSpPr>
        <p:spPr>
          <a:xfrm>
            <a:off x="3256996" y="5933159"/>
            <a:ext cx="2541593" cy="400110"/>
          </a:xfrm>
          <a:prstGeom prst="rect">
            <a:avLst/>
          </a:prstGeom>
          <a:noFill/>
        </p:spPr>
        <p:txBody>
          <a:bodyPr wrap="none" rtlCol="0">
            <a:spAutoFit/>
          </a:bodyPr>
          <a:lstStyle/>
          <a:p>
            <a:r>
              <a:rPr lang="en-US" sz="2000" dirty="0"/>
              <a:t>Zero-Cost Abstractions</a:t>
            </a:r>
          </a:p>
        </p:txBody>
      </p:sp>
      <p:sp>
        <p:nvSpPr>
          <p:cNvPr id="17" name="TextBox 16">
            <a:extLst>
              <a:ext uri="{FF2B5EF4-FFF2-40B4-BE49-F238E27FC236}">
                <a16:creationId xmlns:a16="http://schemas.microsoft.com/office/drawing/2014/main" id="{1EA60547-1B5E-4747-B4C1-0708CBFA73D4}"/>
              </a:ext>
            </a:extLst>
          </p:cNvPr>
          <p:cNvSpPr txBox="1"/>
          <p:nvPr/>
        </p:nvSpPr>
        <p:spPr>
          <a:xfrm>
            <a:off x="3763448" y="4196532"/>
            <a:ext cx="1528688" cy="400110"/>
          </a:xfrm>
          <a:prstGeom prst="rect">
            <a:avLst/>
          </a:prstGeom>
          <a:noFill/>
        </p:spPr>
        <p:txBody>
          <a:bodyPr wrap="none" rtlCol="0">
            <a:spAutoFit/>
          </a:bodyPr>
          <a:lstStyle/>
          <a:p>
            <a:r>
              <a:rPr lang="en-US" sz="2000" dirty="0"/>
              <a:t>Performance</a:t>
            </a:r>
          </a:p>
        </p:txBody>
      </p:sp>
      <p:pic>
        <p:nvPicPr>
          <p:cNvPr id="2" name="Picture 1">
            <a:extLst>
              <a:ext uri="{FF2B5EF4-FFF2-40B4-BE49-F238E27FC236}">
                <a16:creationId xmlns:a16="http://schemas.microsoft.com/office/drawing/2014/main" id="{9F0921F1-83E0-FA4F-8198-7BBC63CB8329}"/>
              </a:ext>
            </a:extLst>
          </p:cNvPr>
          <p:cNvPicPr>
            <a:picLocks noChangeAspect="1"/>
          </p:cNvPicPr>
          <p:nvPr/>
        </p:nvPicPr>
        <p:blipFill>
          <a:blip r:embed="rId3"/>
          <a:stretch>
            <a:fillRect/>
          </a:stretch>
        </p:blipFill>
        <p:spPr>
          <a:xfrm>
            <a:off x="2429068" y="1368967"/>
            <a:ext cx="4197447" cy="2798298"/>
          </a:xfrm>
          <a:prstGeom prst="rect">
            <a:avLst/>
          </a:prstGeom>
        </p:spPr>
      </p:pic>
    </p:spTree>
    <p:extLst>
      <p:ext uri="{BB962C8B-B14F-4D97-AF65-F5344CB8AC3E}">
        <p14:creationId xmlns:p14="http://schemas.microsoft.com/office/powerpoint/2010/main" val="326963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0A72F1-25B7-F74E-8039-CA9A542C92C8}"/>
              </a:ext>
            </a:extLst>
          </p:cNvPr>
          <p:cNvSpPr/>
          <p:nvPr/>
        </p:nvSpPr>
        <p:spPr>
          <a:xfrm>
            <a:off x="1326383" y="854110"/>
            <a:ext cx="1507252" cy="39490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Text Adventure App</a:t>
            </a:r>
          </a:p>
        </p:txBody>
      </p:sp>
      <p:sp>
        <p:nvSpPr>
          <p:cNvPr id="7" name="Rectangle 6">
            <a:extLst>
              <a:ext uri="{FF2B5EF4-FFF2-40B4-BE49-F238E27FC236}">
                <a16:creationId xmlns:a16="http://schemas.microsoft.com/office/drawing/2014/main" id="{71F76098-DA72-3644-AE22-FD310691596D}"/>
              </a:ext>
            </a:extLst>
          </p:cNvPr>
          <p:cNvSpPr/>
          <p:nvPr/>
        </p:nvSpPr>
        <p:spPr>
          <a:xfrm>
            <a:off x="3759759" y="2843682"/>
            <a:ext cx="1507252" cy="19594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Text Adventure Framework</a:t>
            </a:r>
          </a:p>
        </p:txBody>
      </p:sp>
      <p:sp>
        <p:nvSpPr>
          <p:cNvPr id="8" name="Rectangle 7">
            <a:extLst>
              <a:ext uri="{FF2B5EF4-FFF2-40B4-BE49-F238E27FC236}">
                <a16:creationId xmlns:a16="http://schemas.microsoft.com/office/drawing/2014/main" id="{372D1F5B-D623-654D-B79F-FB32CDBEFC15}"/>
              </a:ext>
            </a:extLst>
          </p:cNvPr>
          <p:cNvSpPr/>
          <p:nvPr/>
        </p:nvSpPr>
        <p:spPr>
          <a:xfrm>
            <a:off x="3759759" y="854110"/>
            <a:ext cx="1507252" cy="17182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Text Adventure App</a:t>
            </a:r>
          </a:p>
        </p:txBody>
      </p:sp>
      <p:sp>
        <p:nvSpPr>
          <p:cNvPr id="9" name="Rectangle 8">
            <a:extLst>
              <a:ext uri="{FF2B5EF4-FFF2-40B4-BE49-F238E27FC236}">
                <a16:creationId xmlns:a16="http://schemas.microsoft.com/office/drawing/2014/main" id="{13555170-DBC9-1543-ADFE-096FB10E287F}"/>
              </a:ext>
            </a:extLst>
          </p:cNvPr>
          <p:cNvSpPr/>
          <p:nvPr/>
        </p:nvSpPr>
        <p:spPr>
          <a:xfrm>
            <a:off x="6193135" y="864158"/>
            <a:ext cx="1507252" cy="1072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Text Adventure Definition</a:t>
            </a:r>
          </a:p>
        </p:txBody>
      </p:sp>
      <p:sp>
        <p:nvSpPr>
          <p:cNvPr id="10" name="Rectangle 9">
            <a:extLst>
              <a:ext uri="{FF2B5EF4-FFF2-40B4-BE49-F238E27FC236}">
                <a16:creationId xmlns:a16="http://schemas.microsoft.com/office/drawing/2014/main" id="{03CEBE20-D38E-0840-B6FF-C589BBFA7D06}"/>
              </a:ext>
            </a:extLst>
          </p:cNvPr>
          <p:cNvSpPr/>
          <p:nvPr/>
        </p:nvSpPr>
        <p:spPr>
          <a:xfrm>
            <a:off x="6193135" y="2240783"/>
            <a:ext cx="1507252" cy="11128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Text Adventure Compiler</a:t>
            </a:r>
          </a:p>
        </p:txBody>
      </p:sp>
      <p:sp>
        <p:nvSpPr>
          <p:cNvPr id="11" name="Rectangle 10">
            <a:extLst>
              <a:ext uri="{FF2B5EF4-FFF2-40B4-BE49-F238E27FC236}">
                <a16:creationId xmlns:a16="http://schemas.microsoft.com/office/drawing/2014/main" id="{7E43DB5B-8572-7742-9F4F-09F95C83528F}"/>
              </a:ext>
            </a:extLst>
          </p:cNvPr>
          <p:cNvSpPr/>
          <p:nvPr/>
        </p:nvSpPr>
        <p:spPr>
          <a:xfrm>
            <a:off x="6193135" y="3657602"/>
            <a:ext cx="1507252" cy="1155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Text Adventure Engine</a:t>
            </a:r>
          </a:p>
        </p:txBody>
      </p:sp>
      <p:sp>
        <p:nvSpPr>
          <p:cNvPr id="12" name="Right Arrow 11">
            <a:extLst>
              <a:ext uri="{FF2B5EF4-FFF2-40B4-BE49-F238E27FC236}">
                <a16:creationId xmlns:a16="http://schemas.microsoft.com/office/drawing/2014/main" id="{93E0BD25-70AA-0B45-85FA-594CC47DF65A}"/>
              </a:ext>
            </a:extLst>
          </p:cNvPr>
          <p:cNvSpPr/>
          <p:nvPr/>
        </p:nvSpPr>
        <p:spPr>
          <a:xfrm>
            <a:off x="1326384" y="5117125"/>
            <a:ext cx="6374004" cy="9721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Time</a:t>
            </a:r>
          </a:p>
        </p:txBody>
      </p:sp>
    </p:spTree>
    <p:extLst>
      <p:ext uri="{BB962C8B-B14F-4D97-AF65-F5344CB8AC3E}">
        <p14:creationId xmlns:p14="http://schemas.microsoft.com/office/powerpoint/2010/main" val="2385693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0A9168-32B3-DA49-975A-E8E0CB807729}"/>
              </a:ext>
            </a:extLst>
          </p:cNvPr>
          <p:cNvSpPr>
            <a:spLocks noGrp="1"/>
          </p:cNvSpPr>
          <p:nvPr>
            <p:ph idx="1"/>
          </p:nvPr>
        </p:nvSpPr>
        <p:spPr>
          <a:xfrm>
            <a:off x="1151164" y="2190540"/>
            <a:ext cx="6957855" cy="2160396"/>
          </a:xfrm>
        </p:spPr>
        <p:txBody>
          <a:bodyPr>
            <a:normAutofit/>
          </a:bodyPr>
          <a:lstStyle/>
          <a:p>
            <a:pPr marL="0" indent="0">
              <a:buNone/>
            </a:pPr>
            <a:r>
              <a:rPr lang="en-US" sz="4000" dirty="0"/>
              <a:t>“Thou shalt not implement</a:t>
            </a:r>
          </a:p>
          <a:p>
            <a:pPr marL="0" indent="0">
              <a:buNone/>
            </a:pPr>
            <a:r>
              <a:rPr lang="en-US" sz="4000" dirty="0"/>
              <a:t>  half-vast extension languages.”</a:t>
            </a:r>
          </a:p>
          <a:p>
            <a:pPr marL="0" indent="0">
              <a:buNone/>
            </a:pPr>
            <a:r>
              <a:rPr lang="en-US" sz="3200" dirty="0"/>
              <a:t>	— Me, afterwards.  Every time.</a:t>
            </a:r>
          </a:p>
        </p:txBody>
      </p:sp>
    </p:spTree>
    <p:extLst>
      <p:ext uri="{BB962C8B-B14F-4D97-AF65-F5344CB8AC3E}">
        <p14:creationId xmlns:p14="http://schemas.microsoft.com/office/powerpoint/2010/main" val="113697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D0D091-C0D9-BE45-819A-2A37B929B23C}"/>
              </a:ext>
            </a:extLst>
          </p:cNvPr>
          <p:cNvSpPr>
            <a:spLocks noGrp="1"/>
          </p:cNvSpPr>
          <p:nvPr>
            <p:ph idx="1"/>
          </p:nvPr>
        </p:nvSpPr>
        <p:spPr>
          <a:xfrm>
            <a:off x="638698" y="629870"/>
            <a:ext cx="3571561" cy="5610155"/>
          </a:xfrm>
        </p:spPr>
        <p:txBody>
          <a:bodyPr/>
          <a:lstStyle/>
          <a:p>
            <a:pPr marL="0" indent="0">
              <a:buNone/>
            </a:pPr>
            <a:r>
              <a:rPr lang="en-US" dirty="0">
                <a:latin typeface="Menlo" panose="020B0609030804020204" pitchFamily="49" charset="0"/>
                <a:ea typeface="Menlo" panose="020B0609030804020204" pitchFamily="49" charset="0"/>
                <a:cs typeface="Menlo" panose="020B0609030804020204" pitchFamily="49" charset="0"/>
              </a:rPr>
              <a:t>Molt 0.1.1</a:t>
            </a:r>
          </a:p>
          <a:p>
            <a:pPr marL="0" indent="0">
              <a:buNone/>
            </a:pPr>
            <a:r>
              <a:rPr lang="en-US" dirty="0"/>
              <a:t>% puts "Hello, world!"</a:t>
            </a:r>
          </a:p>
          <a:p>
            <a:pPr marL="0" indent="0">
              <a:buNone/>
            </a:pPr>
            <a:r>
              <a:rPr lang="en-US" dirty="0"/>
              <a:t>Hello, world!</a:t>
            </a:r>
          </a:p>
          <a:p>
            <a:pPr marL="0" indent="0">
              <a:buNone/>
            </a:pPr>
            <a:r>
              <a:rPr lang="en-US" dirty="0"/>
              <a:t>% expr {2+2}</a:t>
            </a:r>
          </a:p>
          <a:p>
            <a:pPr marL="0" indent="0">
              <a:buNone/>
            </a:pPr>
            <a:r>
              <a:rPr lang="en-US" dirty="0"/>
              <a:t>4</a:t>
            </a:r>
          </a:p>
          <a:p>
            <a:pPr marL="0" indent="0">
              <a:buNone/>
            </a:pPr>
            <a:r>
              <a:rPr lang="en-US" dirty="0"/>
              <a:t>% </a:t>
            </a:r>
          </a:p>
          <a:p>
            <a:pPr marL="0" indent="0">
              <a:buNone/>
            </a:pPr>
            <a:endParaRPr lang="en-US"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dirty="0">
              <a:latin typeface="Menlo" panose="020B0609030804020204" pitchFamily="49" charset="0"/>
              <a:ea typeface="Menlo" panose="020B0609030804020204" pitchFamily="49" charset="0"/>
              <a:cs typeface="Menlo" panose="020B0609030804020204" pitchFamily="49" charset="0"/>
            </a:endParaRPr>
          </a:p>
        </p:txBody>
      </p:sp>
      <p:sp>
        <p:nvSpPr>
          <p:cNvPr id="4" name="TextBox 3">
            <a:extLst>
              <a:ext uri="{FF2B5EF4-FFF2-40B4-BE49-F238E27FC236}">
                <a16:creationId xmlns:a16="http://schemas.microsoft.com/office/drawing/2014/main" id="{CA258D3F-5941-E54E-85EE-06B8A4A8E10B}"/>
              </a:ext>
            </a:extLst>
          </p:cNvPr>
          <p:cNvSpPr txBox="1"/>
          <p:nvPr/>
        </p:nvSpPr>
        <p:spPr>
          <a:xfrm>
            <a:off x="4682532" y="629870"/>
            <a:ext cx="3969099" cy="4832092"/>
          </a:xfrm>
          <a:prstGeom prst="rect">
            <a:avLst/>
          </a:prstGeom>
          <a:noFill/>
        </p:spPr>
        <p:txBody>
          <a:bodyPr wrap="square" rtlCol="0">
            <a:spAutoFit/>
          </a:bodyPr>
          <a:lstStyle/>
          <a:p>
            <a:r>
              <a:rPr lang="en-US" sz="2800" dirty="0"/>
              <a:t>Molt: More or Less Tcl</a:t>
            </a:r>
          </a:p>
          <a:p>
            <a:endParaRPr lang="en-US" sz="2800" dirty="0"/>
          </a:p>
          <a:p>
            <a:r>
              <a:rPr lang="en-US" sz="2800" dirty="0"/>
              <a:t>Goals:</a:t>
            </a:r>
          </a:p>
          <a:p>
            <a:pPr marL="457200" indent="-457200">
              <a:buFont typeface="Arial" panose="020B0604020202020204" pitchFamily="34" charset="0"/>
              <a:buChar char="•"/>
            </a:pPr>
            <a:r>
              <a:rPr lang="en-US" sz="2800" dirty="0"/>
              <a:t>An extension language</a:t>
            </a:r>
          </a:p>
          <a:p>
            <a:pPr marL="457200" indent="-457200">
              <a:buFont typeface="Arial" panose="020B0604020202020204" pitchFamily="34" charset="0"/>
              <a:buChar char="•"/>
            </a:pPr>
            <a:r>
              <a:rPr lang="en-US" sz="2800" dirty="0"/>
              <a:t>Small footprint</a:t>
            </a:r>
          </a:p>
          <a:p>
            <a:pPr marL="457200" indent="-457200">
              <a:buFont typeface="Arial" panose="020B0604020202020204" pitchFamily="34" charset="0"/>
              <a:buChar char="•"/>
            </a:pPr>
            <a:r>
              <a:rPr lang="en-US" sz="2800" dirty="0"/>
              <a:t>Modular</a:t>
            </a:r>
          </a:p>
          <a:p>
            <a:pPr marL="457200" indent="-457200">
              <a:buFont typeface="Arial" panose="020B0604020202020204" pitchFamily="34" charset="0"/>
              <a:buChar char="•"/>
            </a:pPr>
            <a:r>
              <a:rPr lang="en-US" sz="2800" dirty="0"/>
              <a:t>Excellent Rust API</a:t>
            </a:r>
          </a:p>
          <a:p>
            <a:pPr marL="457200" indent="-457200">
              <a:buFont typeface="Arial" panose="020B0604020202020204" pitchFamily="34" charset="0"/>
              <a:buChar char="•"/>
            </a:pPr>
            <a:r>
              <a:rPr lang="en-US" sz="2800" dirty="0"/>
              <a:t>Performant</a:t>
            </a:r>
          </a:p>
          <a:p>
            <a:pPr marL="457200" indent="-457200">
              <a:buFont typeface="Arial" panose="020B0604020202020204" pitchFamily="34" charset="0"/>
              <a:buChar char="•"/>
            </a:pPr>
            <a:r>
              <a:rPr lang="en-US" sz="2800" dirty="0"/>
              <a:t>Non-gratuitous consistency with Standard TCL</a:t>
            </a:r>
          </a:p>
        </p:txBody>
      </p:sp>
    </p:spTree>
    <p:extLst>
      <p:ext uri="{BB962C8B-B14F-4D97-AF65-F5344CB8AC3E}">
        <p14:creationId xmlns:p14="http://schemas.microsoft.com/office/powerpoint/2010/main" val="370738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4737-8F4C-5B41-AA6F-6C1712BE2A78}"/>
              </a:ext>
            </a:extLst>
          </p:cNvPr>
          <p:cNvSpPr>
            <a:spLocks noGrp="1"/>
          </p:cNvSpPr>
          <p:nvPr>
            <p:ph type="title"/>
          </p:nvPr>
        </p:nvSpPr>
        <p:spPr>
          <a:xfrm>
            <a:off x="2837278" y="2039181"/>
            <a:ext cx="3408777" cy="1325563"/>
          </a:xfrm>
        </p:spPr>
        <p:txBody>
          <a:bodyPr/>
          <a:lstStyle/>
          <a:p>
            <a:r>
              <a:rPr lang="en-US" dirty="0"/>
              <a:t>A Tour of Rust</a:t>
            </a:r>
          </a:p>
        </p:txBody>
      </p:sp>
    </p:spTree>
    <p:extLst>
      <p:ext uri="{BB962C8B-B14F-4D97-AF65-F5344CB8AC3E}">
        <p14:creationId xmlns:p14="http://schemas.microsoft.com/office/powerpoint/2010/main" val="169896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append(s: String, suffix: </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let text =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append(text,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!("text={}", text);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914035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append(s: String, suffix: </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a:latin typeface="Menlo" panose="020B0609030804020204" pitchFamily="49" charset="0"/>
                <a:ea typeface="Menlo" panose="020B0609030804020204" pitchFamily="49" charset="0"/>
                <a:cs typeface="Menlo" panose="020B0609030804020204" pitchFamily="49" charset="0"/>
              </a:rPr>
              <a:t>let text </a:t>
            </a:r>
            <a:r>
              <a:rPr lang="en-US" sz="2400" dirty="0">
                <a:latin typeface="Menlo" panose="020B0609030804020204" pitchFamily="49" charset="0"/>
                <a:ea typeface="Menlo" panose="020B0609030804020204" pitchFamily="49" charset="0"/>
                <a:cs typeface="Menlo" panose="020B0609030804020204" pitchFamily="49" charset="0"/>
              </a:rPr>
              <a:t>=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append(text,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!("text={}", text);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581780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append(s: String, suffix: </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a:latin typeface="Menlo" panose="020B0609030804020204" pitchFamily="49" charset="0"/>
                <a:ea typeface="Menlo" panose="020B0609030804020204" pitchFamily="49" charset="0"/>
                <a:cs typeface="Menlo" panose="020B0609030804020204" pitchFamily="49" charset="0"/>
              </a:rPr>
              <a:t>let </a:t>
            </a:r>
            <a:r>
              <a:rPr lang="en-US" sz="2400" b="1" dirty="0" err="1">
                <a:latin typeface="Menlo" panose="020B0609030804020204" pitchFamily="49" charset="0"/>
                <a:ea typeface="Menlo" panose="020B0609030804020204" pitchFamily="49" charset="0"/>
                <a:cs typeface="Menlo" panose="020B0609030804020204" pitchFamily="49" charset="0"/>
              </a:rPr>
              <a:t>mut</a:t>
            </a:r>
            <a:r>
              <a:rPr lang="en-US" sz="2400" b="1" dirty="0">
                <a:latin typeface="Menlo" panose="020B0609030804020204" pitchFamily="49" charset="0"/>
                <a:ea typeface="Menlo" panose="020B0609030804020204" pitchFamily="49" charset="0"/>
                <a:cs typeface="Menlo" panose="020B0609030804020204" pitchFamily="49" charset="0"/>
              </a:rPr>
              <a:t> text </a:t>
            </a:r>
            <a:r>
              <a:rPr lang="en-US" sz="2400" dirty="0">
                <a:latin typeface="Menlo" panose="020B0609030804020204" pitchFamily="49" charset="0"/>
                <a:ea typeface="Menlo" panose="020B0609030804020204" pitchFamily="49" charset="0"/>
                <a:cs typeface="Menlo" panose="020B0609030804020204" pitchFamily="49" charset="0"/>
              </a:rPr>
              <a:t>=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append(text,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!("text={}", text);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594409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a:t>
            </a:r>
            <a:r>
              <a:rPr lang="en-US" sz="2400" b="1" dirty="0">
                <a:latin typeface="Menlo" panose="020B0609030804020204" pitchFamily="49" charset="0"/>
                <a:ea typeface="Menlo" panose="020B0609030804020204" pitchFamily="49" charset="0"/>
                <a:cs typeface="Menlo" panose="020B0609030804020204" pitchFamily="49" charset="0"/>
              </a:rPr>
              <a:t>s: String</a:t>
            </a:r>
            <a:r>
              <a:rPr lang="en-US" sz="2400" dirty="0">
                <a:latin typeface="Menlo" panose="020B0609030804020204" pitchFamily="49" charset="0"/>
                <a:ea typeface="Menlo" panose="020B0609030804020204" pitchFamily="49" charset="0"/>
                <a:cs typeface="Menlo" panose="020B0609030804020204" pitchFamily="49" charset="0"/>
              </a:rPr>
              <a:t>, suffix: </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let </a:t>
            </a:r>
            <a:r>
              <a:rPr lang="en-US" sz="2400" dirty="0" err="1">
                <a:latin typeface="Menlo" panose="020B0609030804020204" pitchFamily="49" charset="0"/>
                <a:ea typeface="Menlo" panose="020B0609030804020204" pitchFamily="49" charset="0"/>
                <a:cs typeface="Menlo" panose="020B0609030804020204" pitchFamily="49" charset="0"/>
              </a:rPr>
              <a:t>mut</a:t>
            </a:r>
            <a:r>
              <a:rPr lang="en-US" sz="2400" dirty="0">
                <a:latin typeface="Menlo" panose="020B0609030804020204" pitchFamily="49" charset="0"/>
                <a:ea typeface="Menlo" panose="020B0609030804020204" pitchFamily="49" charset="0"/>
                <a:cs typeface="Menlo" panose="020B0609030804020204" pitchFamily="49" charset="0"/>
              </a:rPr>
              <a:t> text</a:t>
            </a:r>
            <a:r>
              <a:rPr lang="en-US" sz="2400" b="1" dirty="0">
                <a:latin typeface="Menlo" panose="020B0609030804020204" pitchFamily="49" charset="0"/>
                <a:ea typeface="Menlo" panose="020B0609030804020204" pitchFamily="49" charset="0"/>
                <a:cs typeface="Menlo" panose="020B0609030804020204" pitchFamily="49" charset="0"/>
              </a:rPr>
              <a:t> </a:t>
            </a:r>
            <a:r>
              <a:rPr lang="en-US" sz="2400" dirty="0">
                <a:latin typeface="Menlo" panose="020B0609030804020204" pitchFamily="49" charset="0"/>
                <a:ea typeface="Menlo" panose="020B0609030804020204" pitchFamily="49" charset="0"/>
                <a:cs typeface="Menlo" panose="020B0609030804020204" pitchFamily="49" charset="0"/>
              </a:rPr>
              <a:t>=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append(text,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!("text={}", text);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394936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a:t>
            </a:r>
            <a:r>
              <a:rPr lang="en-US" sz="2400" b="1" dirty="0">
                <a:latin typeface="Menlo" panose="020B0609030804020204" pitchFamily="49" charset="0"/>
                <a:ea typeface="Menlo" panose="020B0609030804020204" pitchFamily="49" charset="0"/>
                <a:cs typeface="Menlo" panose="020B0609030804020204" pitchFamily="49" charset="0"/>
              </a:rPr>
              <a:t>s: </a:t>
            </a:r>
            <a:r>
              <a:rPr lang="en-US" sz="2400" b="1" dirty="0" err="1">
                <a:latin typeface="Menlo" panose="020B0609030804020204" pitchFamily="49" charset="0"/>
                <a:ea typeface="Menlo" panose="020B0609030804020204" pitchFamily="49" charset="0"/>
                <a:cs typeface="Menlo" panose="020B0609030804020204" pitchFamily="49" charset="0"/>
              </a:rPr>
              <a:t>mut</a:t>
            </a:r>
            <a:r>
              <a:rPr lang="en-US" sz="2400" b="1" dirty="0">
                <a:latin typeface="Menlo" panose="020B0609030804020204" pitchFamily="49" charset="0"/>
                <a:ea typeface="Menlo" panose="020B0609030804020204" pitchFamily="49" charset="0"/>
                <a:cs typeface="Menlo" panose="020B0609030804020204" pitchFamily="49" charset="0"/>
              </a:rPr>
              <a:t> String</a:t>
            </a:r>
            <a:r>
              <a:rPr lang="en-US" sz="2400" dirty="0">
                <a:latin typeface="Menlo" panose="020B0609030804020204" pitchFamily="49" charset="0"/>
                <a:ea typeface="Menlo" panose="020B0609030804020204" pitchFamily="49" charset="0"/>
                <a:cs typeface="Menlo" panose="020B0609030804020204" pitchFamily="49" charset="0"/>
              </a:rPr>
              <a:t>, suffix: </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let </a:t>
            </a:r>
            <a:r>
              <a:rPr lang="en-US" sz="2400" dirty="0" err="1">
                <a:latin typeface="Menlo" panose="020B0609030804020204" pitchFamily="49" charset="0"/>
                <a:ea typeface="Menlo" panose="020B0609030804020204" pitchFamily="49" charset="0"/>
                <a:cs typeface="Menlo" panose="020B0609030804020204" pitchFamily="49" charset="0"/>
              </a:rPr>
              <a:t>mut</a:t>
            </a:r>
            <a:r>
              <a:rPr lang="en-US" sz="2400" dirty="0">
                <a:latin typeface="Menlo" panose="020B0609030804020204" pitchFamily="49" charset="0"/>
                <a:ea typeface="Menlo" panose="020B0609030804020204" pitchFamily="49" charset="0"/>
                <a:cs typeface="Menlo" panose="020B0609030804020204" pitchFamily="49" charset="0"/>
              </a:rPr>
              <a:t> text</a:t>
            </a:r>
            <a:r>
              <a:rPr lang="en-US" sz="2400" b="1" dirty="0">
                <a:latin typeface="Menlo" panose="020B0609030804020204" pitchFamily="49" charset="0"/>
                <a:ea typeface="Menlo" panose="020B0609030804020204" pitchFamily="49" charset="0"/>
                <a:cs typeface="Menlo" panose="020B0609030804020204" pitchFamily="49" charset="0"/>
              </a:rPr>
              <a:t> </a:t>
            </a:r>
            <a:r>
              <a:rPr lang="en-US" sz="2400" dirty="0">
                <a:latin typeface="Menlo" panose="020B0609030804020204" pitchFamily="49" charset="0"/>
                <a:ea typeface="Menlo" panose="020B0609030804020204" pitchFamily="49" charset="0"/>
                <a:cs typeface="Menlo" panose="020B0609030804020204" pitchFamily="49" charset="0"/>
              </a:rPr>
              <a:t>=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append(text,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!("text={}", text);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489725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a:t>
            </a:r>
            <a:r>
              <a:rPr lang="en-US" sz="2400" b="1" dirty="0">
                <a:latin typeface="Menlo" panose="020B0609030804020204" pitchFamily="49" charset="0"/>
                <a:ea typeface="Menlo" panose="020B0609030804020204" pitchFamily="49" charset="0"/>
                <a:cs typeface="Menlo" panose="020B0609030804020204" pitchFamily="49" charset="0"/>
              </a:rPr>
              <a:t>s: </a:t>
            </a:r>
            <a:r>
              <a:rPr lang="en-US" sz="2400" b="1" dirty="0" err="1">
                <a:latin typeface="Menlo" panose="020B0609030804020204" pitchFamily="49" charset="0"/>
                <a:ea typeface="Menlo" panose="020B0609030804020204" pitchFamily="49" charset="0"/>
                <a:cs typeface="Menlo" panose="020B0609030804020204" pitchFamily="49" charset="0"/>
              </a:rPr>
              <a:t>mut</a:t>
            </a:r>
            <a:r>
              <a:rPr lang="en-US" sz="2400" b="1" dirty="0">
                <a:latin typeface="Menlo" panose="020B0609030804020204" pitchFamily="49" charset="0"/>
                <a:ea typeface="Menlo" panose="020B0609030804020204" pitchFamily="49" charset="0"/>
                <a:cs typeface="Menlo" panose="020B0609030804020204" pitchFamily="49" charset="0"/>
              </a:rPr>
              <a:t> String</a:t>
            </a:r>
            <a:r>
              <a:rPr lang="en-US" sz="2400" dirty="0">
                <a:latin typeface="Menlo" panose="020B0609030804020204" pitchFamily="49" charset="0"/>
                <a:ea typeface="Menlo" panose="020B0609030804020204" pitchFamily="49" charset="0"/>
                <a:cs typeface="Menlo" panose="020B0609030804020204" pitchFamily="49" charset="0"/>
              </a:rPr>
              <a:t>, suffix: </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let </a:t>
            </a:r>
            <a:r>
              <a:rPr lang="en-US" sz="2400" dirty="0" err="1">
                <a:latin typeface="Menlo" panose="020B0609030804020204" pitchFamily="49" charset="0"/>
                <a:ea typeface="Menlo" panose="020B0609030804020204" pitchFamily="49" charset="0"/>
                <a:cs typeface="Menlo" panose="020B0609030804020204" pitchFamily="49" charset="0"/>
              </a:rPr>
              <a:t>mut</a:t>
            </a:r>
            <a:r>
              <a:rPr lang="en-US" sz="2400" dirty="0">
                <a:latin typeface="Menlo" panose="020B0609030804020204" pitchFamily="49" charset="0"/>
                <a:ea typeface="Menlo" panose="020B0609030804020204" pitchFamily="49" charset="0"/>
                <a:cs typeface="Menlo" panose="020B0609030804020204" pitchFamily="49" charset="0"/>
              </a:rPr>
              <a:t> text</a:t>
            </a:r>
            <a:r>
              <a:rPr lang="en-US" sz="2400" b="1" dirty="0">
                <a:latin typeface="Menlo" panose="020B0609030804020204" pitchFamily="49" charset="0"/>
                <a:ea typeface="Menlo" panose="020B0609030804020204" pitchFamily="49" charset="0"/>
                <a:cs typeface="Menlo" panose="020B0609030804020204" pitchFamily="49" charset="0"/>
              </a:rPr>
              <a:t> </a:t>
            </a:r>
            <a:r>
              <a:rPr lang="en-US" sz="2400" dirty="0">
                <a:latin typeface="Menlo" panose="020B0609030804020204" pitchFamily="49" charset="0"/>
                <a:ea typeface="Menlo" panose="020B0609030804020204" pitchFamily="49" charset="0"/>
                <a:cs typeface="Menlo" panose="020B0609030804020204" pitchFamily="49" charset="0"/>
              </a:rPr>
              <a:t>=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a:t>
            </a:r>
            <a:r>
              <a:rPr lang="en-US" sz="2400" b="1" dirty="0">
                <a:latin typeface="Menlo" panose="020B0609030804020204" pitchFamily="49" charset="0"/>
                <a:ea typeface="Menlo" panose="020B0609030804020204" pitchFamily="49" charset="0"/>
                <a:cs typeface="Menlo" panose="020B0609030804020204" pitchFamily="49" charset="0"/>
              </a:rPr>
              <a:t>text</a:t>
            </a:r>
            <a:r>
              <a:rPr lang="en-US" sz="2400" dirty="0">
                <a:latin typeface="Menlo" panose="020B0609030804020204" pitchFamily="49" charset="0"/>
                <a:ea typeface="Menlo" panose="020B0609030804020204" pitchFamily="49" charset="0"/>
                <a:cs typeface="Menlo" panose="020B0609030804020204" pitchFamily="49" charset="0"/>
              </a:rPr>
              <a: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err="1">
                <a:latin typeface="Menlo" panose="020B0609030804020204" pitchFamily="49" charset="0"/>
                <a:ea typeface="Menlo" panose="020B0609030804020204" pitchFamily="49" charset="0"/>
                <a:cs typeface="Menlo" panose="020B0609030804020204" pitchFamily="49" charset="0"/>
              </a:rPr>
              <a:t>println</a:t>
            </a:r>
            <a:r>
              <a:rPr lang="en-US" sz="2400" b="1" dirty="0">
                <a:latin typeface="Menlo" panose="020B0609030804020204" pitchFamily="49" charset="0"/>
                <a:ea typeface="Menlo" panose="020B0609030804020204" pitchFamily="49" charset="0"/>
                <a:cs typeface="Menlo" panose="020B0609030804020204" pitchFamily="49" charset="0"/>
              </a:rPr>
              <a:t>!("text={}", text);</a:t>
            </a:r>
            <a:r>
              <a:rPr lang="en-US" sz="2400" dirty="0">
                <a:latin typeface="Menlo" panose="020B0609030804020204" pitchFamily="49" charset="0"/>
                <a:ea typeface="Menlo" panose="020B0609030804020204" pitchFamily="49" charset="0"/>
                <a:cs typeface="Menlo" panose="020B0609030804020204" pitchFamily="49" charset="0"/>
              </a:rPr>
              <a: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030907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9BFEB3-1464-7E46-B9D5-40B358977085}"/>
              </a:ext>
            </a:extLst>
          </p:cNvPr>
          <p:cNvSpPr>
            <a:spLocks noGrp="1"/>
          </p:cNvSpPr>
          <p:nvPr>
            <p:ph idx="1"/>
          </p:nvPr>
        </p:nvSpPr>
        <p:spPr>
          <a:xfrm>
            <a:off x="548264" y="622998"/>
            <a:ext cx="7886700" cy="5553965"/>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append(</a:t>
            </a:r>
            <a:r>
              <a:rPr lang="en-US" sz="2400" b="1" dirty="0">
                <a:latin typeface="Menlo" panose="020B0609030804020204" pitchFamily="49" charset="0"/>
                <a:ea typeface="Menlo" panose="020B0609030804020204" pitchFamily="49" charset="0"/>
                <a:cs typeface="Menlo" panose="020B0609030804020204" pitchFamily="49" charset="0"/>
              </a:rPr>
              <a:t>s: &amp;</a:t>
            </a:r>
            <a:r>
              <a:rPr lang="en-US" sz="2400" b="1" dirty="0" err="1">
                <a:latin typeface="Menlo" panose="020B0609030804020204" pitchFamily="49" charset="0"/>
                <a:ea typeface="Menlo" panose="020B0609030804020204" pitchFamily="49" charset="0"/>
                <a:cs typeface="Menlo" panose="020B0609030804020204" pitchFamily="49" charset="0"/>
              </a:rPr>
              <a:t>mut</a:t>
            </a:r>
            <a:r>
              <a:rPr lang="en-US" sz="2400" b="1" dirty="0">
                <a:latin typeface="Menlo" panose="020B0609030804020204" pitchFamily="49" charset="0"/>
                <a:ea typeface="Menlo" panose="020B0609030804020204" pitchFamily="49" charset="0"/>
                <a:cs typeface="Menlo" panose="020B0609030804020204" pitchFamily="49" charset="0"/>
              </a:rPr>
              <a:t> String</a:t>
            </a:r>
            <a:r>
              <a:rPr lang="en-US" sz="2400" dirty="0">
                <a:latin typeface="Menlo" panose="020B0609030804020204" pitchFamily="49" charset="0"/>
                <a:ea typeface="Menlo" panose="020B0609030804020204" pitchFamily="49" charset="0"/>
                <a:cs typeface="Menlo" panose="020B0609030804020204" pitchFamily="49" charset="0"/>
              </a:rPr>
              <a:t>, suffix: &amp;</a:t>
            </a:r>
            <a:r>
              <a:rPr lang="en-US" sz="2400" dirty="0" err="1">
                <a:latin typeface="Menlo" panose="020B0609030804020204" pitchFamily="49" charset="0"/>
                <a:ea typeface="Menlo" panose="020B0609030804020204" pitchFamily="49" charset="0"/>
                <a:cs typeface="Menlo" panose="020B0609030804020204" pitchFamily="49" charset="0"/>
              </a:rPr>
              <a:t>str</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s.push_str</a:t>
            </a:r>
            <a:r>
              <a:rPr lang="en-US" sz="2400" dirty="0">
                <a:latin typeface="Menlo" panose="020B0609030804020204" pitchFamily="49" charset="0"/>
                <a:ea typeface="Menlo" panose="020B0609030804020204" pitchFamily="49" charset="0"/>
                <a:cs typeface="Menlo" panose="020B0609030804020204" pitchFamily="49" charset="0"/>
              </a:rPr>
              <a:t>(suffix);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let </a:t>
            </a:r>
            <a:r>
              <a:rPr lang="en-US" sz="2400" dirty="0" err="1">
                <a:latin typeface="Menlo" panose="020B0609030804020204" pitchFamily="49" charset="0"/>
                <a:ea typeface="Menlo" panose="020B0609030804020204" pitchFamily="49" charset="0"/>
                <a:cs typeface="Menlo" panose="020B0609030804020204" pitchFamily="49" charset="0"/>
              </a:rPr>
              <a:t>mut</a:t>
            </a:r>
            <a:r>
              <a:rPr lang="en-US" sz="2400" dirty="0">
                <a:latin typeface="Menlo" panose="020B0609030804020204" pitchFamily="49" charset="0"/>
                <a:ea typeface="Menlo" panose="020B0609030804020204" pitchFamily="49" charset="0"/>
                <a:cs typeface="Menlo" panose="020B0609030804020204" pitchFamily="49" charset="0"/>
              </a:rPr>
              <a:t> text</a:t>
            </a:r>
            <a:r>
              <a:rPr lang="en-US" sz="2400" b="1" dirty="0">
                <a:latin typeface="Menlo" panose="020B0609030804020204" pitchFamily="49" charset="0"/>
                <a:ea typeface="Menlo" panose="020B0609030804020204" pitchFamily="49" charset="0"/>
                <a:cs typeface="Menlo" panose="020B0609030804020204" pitchFamily="49" charset="0"/>
              </a:rPr>
              <a:t> </a:t>
            </a:r>
            <a:r>
              <a:rPr lang="en-US" sz="2400" dirty="0">
                <a:latin typeface="Menlo" panose="020B0609030804020204" pitchFamily="49" charset="0"/>
                <a:ea typeface="Menlo" panose="020B0609030804020204" pitchFamily="49" charset="0"/>
                <a:cs typeface="Menlo" panose="020B0609030804020204" pitchFamily="49" charset="0"/>
              </a:rPr>
              <a:t>= String::from("...");</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text.push_str</a:t>
            </a:r>
            <a:r>
              <a:rPr lang="en-US" sz="2400" dirty="0">
                <a:latin typeface="Menlo" panose="020B0609030804020204" pitchFamily="49" charset="0"/>
                <a:ea typeface="Menlo" panose="020B0609030804020204" pitchFamily="49" charset="0"/>
                <a:cs typeface="Menlo" panose="020B0609030804020204" pitchFamily="49" charset="0"/>
              </a:rPr>
              <a:t>("some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append(</a:t>
            </a:r>
            <a:r>
              <a:rPr lang="en-US" sz="2400" b="1" dirty="0">
                <a:latin typeface="Menlo" panose="020B0609030804020204" pitchFamily="49" charset="0"/>
                <a:ea typeface="Menlo" panose="020B0609030804020204" pitchFamily="49" charset="0"/>
                <a:cs typeface="Menlo" panose="020B0609030804020204" pitchFamily="49" charset="0"/>
              </a:rPr>
              <a:t>&amp;text</a:t>
            </a:r>
            <a:r>
              <a:rPr lang="en-US" sz="2400" dirty="0">
                <a:latin typeface="Menlo" panose="020B0609030804020204" pitchFamily="49" charset="0"/>
                <a:ea typeface="Menlo" panose="020B0609030804020204" pitchFamily="49" charset="0"/>
                <a:cs typeface="Menlo" panose="020B0609030804020204" pitchFamily="49" charset="0"/>
              </a:rPr>
              <a:t>, "even more");</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"...some </a:t>
            </a:r>
            <a:r>
              <a:rPr lang="en-US" sz="2400" dirty="0" err="1">
                <a:latin typeface="Menlo" panose="020B0609030804020204" pitchFamily="49" charset="0"/>
                <a:ea typeface="Menlo" panose="020B0609030804020204" pitchFamily="49" charset="0"/>
                <a:cs typeface="Menlo" panose="020B0609030804020204" pitchFamily="49" charset="0"/>
              </a:rPr>
              <a:t>more;even</a:t>
            </a:r>
            <a:r>
              <a:rPr lang="en-US" sz="2400" dirty="0">
                <a:latin typeface="Menlo" panose="020B0609030804020204" pitchFamily="49" charset="0"/>
                <a:ea typeface="Menlo" panose="020B0609030804020204" pitchFamily="49" charset="0"/>
                <a:cs typeface="Menlo" panose="020B0609030804020204" pitchFamily="49" charset="0"/>
              </a:rPr>
              <a:t> more"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err="1">
                <a:latin typeface="Menlo" panose="020B0609030804020204" pitchFamily="49" charset="0"/>
                <a:ea typeface="Menlo" panose="020B0609030804020204" pitchFamily="49" charset="0"/>
                <a:cs typeface="Menlo" panose="020B0609030804020204" pitchFamily="49" charset="0"/>
              </a:rPr>
              <a:t>println</a:t>
            </a:r>
            <a:r>
              <a:rPr lang="en-US" sz="2400" b="1" dirty="0">
                <a:latin typeface="Menlo" panose="020B0609030804020204" pitchFamily="49" charset="0"/>
                <a:ea typeface="Menlo" panose="020B0609030804020204" pitchFamily="49" charset="0"/>
                <a:cs typeface="Menlo" panose="020B0609030804020204" pitchFamily="49" charset="0"/>
              </a:rPr>
              <a:t>!("text={}", text);</a:t>
            </a:r>
            <a:r>
              <a:rPr lang="en-US" sz="2400" dirty="0">
                <a:latin typeface="Menlo" panose="020B0609030804020204" pitchFamily="49" charset="0"/>
                <a:ea typeface="Menlo" panose="020B0609030804020204" pitchFamily="49" charset="0"/>
                <a:cs typeface="Menlo" panose="020B0609030804020204" pitchFamily="49" charset="0"/>
              </a:rPr>
              <a:t>  </a:t>
            </a:r>
            <a:endParaRPr lang="en-US" sz="2400" dirty="0">
              <a:solidFill>
                <a:srgbClr val="FF0000"/>
              </a:solidFill>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293452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enum</a:t>
            </a:r>
            <a:r>
              <a:rPr lang="en-US" sz="2400" dirty="0">
                <a:latin typeface="Menlo" panose="020B0609030804020204" pitchFamily="49" charset="0"/>
                <a:ea typeface="Menlo" panose="020B0609030804020204" pitchFamily="49" charset="0"/>
                <a:cs typeface="Menlo" panose="020B0609030804020204" pitchFamily="49" charset="0"/>
              </a:rPr>
              <a:t> Colors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Red,</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Orange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Yellow</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Green,</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Blue,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Indigo,</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Violet,</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let color = Colors::Red;</a:t>
            </a:r>
          </a:p>
        </p:txBody>
      </p:sp>
    </p:spTree>
    <p:extLst>
      <p:ext uri="{BB962C8B-B14F-4D97-AF65-F5344CB8AC3E}">
        <p14:creationId xmlns:p14="http://schemas.microsoft.com/office/powerpoint/2010/main" val="2097065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enum</a:t>
            </a:r>
            <a:r>
              <a:rPr lang="en-US" sz="2400" dirty="0">
                <a:latin typeface="Menlo" panose="020B0609030804020204" pitchFamily="49" charset="0"/>
                <a:ea typeface="Menlo" panose="020B0609030804020204" pitchFamily="49" charset="0"/>
                <a:cs typeface="Menlo" panose="020B0609030804020204" pitchFamily="49" charset="0"/>
              </a:rPr>
              <a:t> Things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This(i32),</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That(i32, String),</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Nothing</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let this = Things::This(123);</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let that = Things::That(5, "</a:t>
            </a:r>
            <a:r>
              <a:rPr lang="en-US" sz="2400" dirty="0" err="1">
                <a:latin typeface="Menlo" panose="020B0609030804020204" pitchFamily="49" charset="0"/>
                <a:ea typeface="Menlo" panose="020B0609030804020204" pitchFamily="49" charset="0"/>
                <a:cs typeface="Menlo" panose="020B0609030804020204" pitchFamily="49" charset="0"/>
              </a:rPr>
              <a:t>abc</a:t>
            </a:r>
            <a:r>
              <a:rPr lang="en-US" sz="2400" dirty="0">
                <a:latin typeface="Menlo" panose="020B0609030804020204" pitchFamily="49" charset="0"/>
                <a:ea typeface="Menlo" panose="020B0609030804020204" pitchFamily="49" charset="0"/>
                <a:cs typeface="Menlo" panose="020B0609030804020204" pitchFamily="49" charset="0"/>
              </a:rPr>
              <a:t>".into());</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529814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1955409"/>
            <a:ext cx="7886700" cy="4221554"/>
          </a:xfrm>
        </p:spPr>
        <p:txBody>
          <a:bodyPr>
            <a:normAutofit/>
          </a:bodyPr>
          <a:lstStyle/>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let value = Value::from(123);</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let s: &amp;</a:t>
            </a:r>
            <a:r>
              <a:rPr lang="en-US" sz="2000" dirty="0" err="1">
                <a:latin typeface="Menlo" panose="020B0609030804020204" pitchFamily="49" charset="0"/>
                <a:ea typeface="Menlo" panose="020B0609030804020204" pitchFamily="49" charset="0"/>
                <a:cs typeface="Menlo" panose="020B0609030804020204" pitchFamily="49" charset="0"/>
              </a:rPr>
              <a:t>str</a:t>
            </a:r>
            <a:r>
              <a:rPr lang="en-US" sz="2000" dirty="0">
                <a:latin typeface="Menlo" panose="020B0609030804020204" pitchFamily="49" charset="0"/>
                <a:ea typeface="Menlo" panose="020B0609030804020204" pitchFamily="49" charset="0"/>
                <a:cs typeface="Menlo" panose="020B0609030804020204" pitchFamily="49" charset="0"/>
              </a:rPr>
              <a:t> = </a:t>
            </a:r>
            <a:r>
              <a:rPr lang="en-US" sz="2000" dirty="0" err="1">
                <a:latin typeface="Menlo" panose="020B0609030804020204" pitchFamily="49" charset="0"/>
                <a:ea typeface="Menlo" panose="020B0609030804020204" pitchFamily="49" charset="0"/>
                <a:cs typeface="Menlo" panose="020B0609030804020204" pitchFamily="49" charset="0"/>
              </a:rPr>
              <a:t>value.as_str</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let </a:t>
            </a:r>
            <a:r>
              <a:rPr lang="en-US" sz="2000" dirty="0" err="1">
                <a:latin typeface="Menlo" panose="020B0609030804020204" pitchFamily="49" charset="0"/>
                <a:ea typeface="Menlo" panose="020B0609030804020204" pitchFamily="49" charset="0"/>
                <a:cs typeface="Menlo" panose="020B0609030804020204" pitchFamily="49" charset="0"/>
              </a:rPr>
              <a:t>i</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MoltInt</a:t>
            </a:r>
            <a:r>
              <a:rPr lang="en-US" sz="2000" dirty="0">
                <a:latin typeface="Menlo" panose="020B0609030804020204" pitchFamily="49" charset="0"/>
                <a:ea typeface="Menlo" panose="020B0609030804020204" pitchFamily="49" charset="0"/>
                <a:cs typeface="Menlo" panose="020B0609030804020204" pitchFamily="49" charset="0"/>
              </a:rPr>
              <a:t> = </a:t>
            </a:r>
            <a:r>
              <a:rPr lang="en-US" sz="2000" dirty="0" err="1">
                <a:latin typeface="Menlo" panose="020B0609030804020204" pitchFamily="49" charset="0"/>
                <a:ea typeface="Menlo" panose="020B0609030804020204" pitchFamily="49" charset="0"/>
                <a:cs typeface="Menlo" panose="020B0609030804020204" pitchFamily="49" charset="0"/>
              </a:rPr>
              <a:t>value.as_int</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let </a:t>
            </a:r>
            <a:r>
              <a:rPr lang="en-US" sz="2000" dirty="0" err="1">
                <a:latin typeface="Menlo" panose="020B0609030804020204" pitchFamily="49" charset="0"/>
                <a:ea typeface="Menlo" panose="020B0609030804020204" pitchFamily="49" charset="0"/>
                <a:cs typeface="Menlo" panose="020B0609030804020204" pitchFamily="49" charset="0"/>
              </a:rPr>
              <a:t>lst</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Rc</a:t>
            </a:r>
            <a:r>
              <a:rPr lang="en-US" sz="2000" dirty="0">
                <a:latin typeface="Menlo" panose="020B0609030804020204" pitchFamily="49" charset="0"/>
                <a:ea typeface="Menlo" panose="020B0609030804020204" pitchFamily="49" charset="0"/>
                <a:cs typeface="Menlo" panose="020B0609030804020204" pitchFamily="49" charset="0"/>
              </a:rPr>
              <a:t>&lt;</a:t>
            </a:r>
            <a:r>
              <a:rPr lang="en-US" sz="2000" dirty="0" err="1">
                <a:latin typeface="Menlo" panose="020B0609030804020204" pitchFamily="49" charset="0"/>
                <a:ea typeface="Menlo" panose="020B0609030804020204" pitchFamily="49" charset="0"/>
                <a:cs typeface="Menlo" panose="020B0609030804020204" pitchFamily="49" charset="0"/>
              </a:rPr>
              <a:t>MoltList</a:t>
            </a:r>
            <a:r>
              <a:rPr lang="en-US" sz="2000" dirty="0">
                <a:latin typeface="Menlo" panose="020B0609030804020204" pitchFamily="49" charset="0"/>
                <a:ea typeface="Menlo" panose="020B0609030804020204" pitchFamily="49" charset="0"/>
                <a:cs typeface="Menlo" panose="020B0609030804020204" pitchFamily="49" charset="0"/>
              </a:rPr>
              <a:t>&gt; = </a:t>
            </a:r>
            <a:r>
              <a:rPr lang="en-US" sz="2000" dirty="0" err="1">
                <a:latin typeface="Menlo" panose="020B0609030804020204" pitchFamily="49" charset="0"/>
                <a:ea typeface="Menlo" panose="020B0609030804020204" pitchFamily="49" charset="0"/>
                <a:cs typeface="Menlo" panose="020B0609030804020204" pitchFamily="49" charset="0"/>
              </a:rPr>
              <a:t>value.as_list</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p:txBody>
      </p:sp>
      <p:sp>
        <p:nvSpPr>
          <p:cNvPr id="2" name="TextBox 1">
            <a:extLst>
              <a:ext uri="{FF2B5EF4-FFF2-40B4-BE49-F238E27FC236}">
                <a16:creationId xmlns:a16="http://schemas.microsoft.com/office/drawing/2014/main" id="{7CE7D407-00CF-914B-9570-AB5EA3A195AB}"/>
              </a:ext>
            </a:extLst>
          </p:cNvPr>
          <p:cNvSpPr txBox="1"/>
          <p:nvPr/>
        </p:nvSpPr>
        <p:spPr>
          <a:xfrm>
            <a:off x="1630715" y="900333"/>
            <a:ext cx="5882572" cy="646331"/>
          </a:xfrm>
          <a:prstGeom prst="rect">
            <a:avLst/>
          </a:prstGeom>
          <a:noFill/>
        </p:spPr>
        <p:txBody>
          <a:bodyPr wrap="none" rtlCol="0">
            <a:spAutoFit/>
          </a:bodyPr>
          <a:lstStyle/>
          <a:p>
            <a:pPr algn="ctr"/>
            <a:r>
              <a:rPr lang="en-US" sz="3600" dirty="0"/>
              <a:t>Value: Molt's two-legged stork</a:t>
            </a:r>
          </a:p>
        </p:txBody>
      </p:sp>
    </p:spTree>
    <p:extLst>
      <p:ext uri="{BB962C8B-B14F-4D97-AF65-F5344CB8AC3E}">
        <p14:creationId xmlns:p14="http://schemas.microsoft.com/office/powerpoint/2010/main" val="605647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struct Script { commands: </a:t>
            </a:r>
            <a:r>
              <a:rPr lang="en-US" sz="2400" dirty="0" err="1">
                <a:latin typeface="Menlo" panose="020B0609030804020204" pitchFamily="49" charset="0"/>
                <a:ea typeface="Menlo" panose="020B0609030804020204" pitchFamily="49" charset="0"/>
                <a:cs typeface="Menlo" panose="020B0609030804020204" pitchFamily="49" charset="0"/>
              </a:rPr>
              <a:t>Vec</a:t>
            </a:r>
            <a:r>
              <a:rPr lang="en-US" sz="2400" dirty="0">
                <a:latin typeface="Menlo" panose="020B0609030804020204" pitchFamily="49" charset="0"/>
                <a:ea typeface="Menlo" panose="020B0609030804020204" pitchFamily="49" charset="0"/>
                <a:cs typeface="Menlo" panose="020B0609030804020204" pitchFamily="49" charset="0"/>
              </a:rPr>
              <a:t>&lt;</a:t>
            </a:r>
            <a:r>
              <a:rPr lang="en-US" sz="2400" dirty="0" err="1">
                <a:latin typeface="Menlo" panose="020B0609030804020204" pitchFamily="49" charset="0"/>
                <a:ea typeface="Menlo" panose="020B0609030804020204" pitchFamily="49" charset="0"/>
                <a:cs typeface="Menlo" panose="020B0609030804020204" pitchFamily="49" charset="0"/>
              </a:rPr>
              <a:t>WordVec</a:t>
            </a:r>
            <a:r>
              <a:rPr lang="en-US" sz="2400" dirty="0">
                <a:latin typeface="Menlo" panose="020B0609030804020204" pitchFamily="49" charset="0"/>
                <a:ea typeface="Menlo" panose="020B0609030804020204" pitchFamily="49" charset="0"/>
                <a:cs typeface="Menlo" panose="020B0609030804020204" pitchFamily="49" charset="0"/>
              </a:rPr>
              <a:t>&gt;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struct </a:t>
            </a:r>
            <a:r>
              <a:rPr lang="en-US" sz="2400" dirty="0" err="1">
                <a:latin typeface="Menlo" panose="020B0609030804020204" pitchFamily="49" charset="0"/>
                <a:ea typeface="Menlo" panose="020B0609030804020204" pitchFamily="49" charset="0"/>
                <a:cs typeface="Menlo" panose="020B0609030804020204" pitchFamily="49" charset="0"/>
              </a:rPr>
              <a:t>WordVec</a:t>
            </a:r>
            <a:r>
              <a:rPr lang="en-US" sz="2400" dirty="0">
                <a:latin typeface="Menlo" panose="020B0609030804020204" pitchFamily="49" charset="0"/>
                <a:ea typeface="Menlo" panose="020B0609030804020204" pitchFamily="49" charset="0"/>
                <a:cs typeface="Menlo" panose="020B0609030804020204" pitchFamily="49" charset="0"/>
              </a:rPr>
              <a:t> { words: </a:t>
            </a:r>
            <a:r>
              <a:rPr lang="en-US" sz="2400" dirty="0" err="1">
                <a:latin typeface="Menlo" panose="020B0609030804020204" pitchFamily="49" charset="0"/>
                <a:ea typeface="Menlo" panose="020B0609030804020204" pitchFamily="49" charset="0"/>
                <a:cs typeface="Menlo" panose="020B0609030804020204" pitchFamily="49" charset="0"/>
              </a:rPr>
              <a:t>Vec</a:t>
            </a:r>
            <a:r>
              <a:rPr lang="en-US" sz="2400" dirty="0">
                <a:latin typeface="Menlo" panose="020B0609030804020204" pitchFamily="49" charset="0"/>
                <a:ea typeface="Menlo" panose="020B0609030804020204" pitchFamily="49" charset="0"/>
                <a:cs typeface="Menlo" panose="020B0609030804020204" pitchFamily="49" charset="0"/>
              </a:rPr>
              <a:t>&lt;Word&gt; }</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enum</a:t>
            </a:r>
            <a:r>
              <a:rPr lang="en-US" sz="2400" dirty="0">
                <a:latin typeface="Menlo" panose="020B0609030804020204" pitchFamily="49" charset="0"/>
                <a:ea typeface="Menlo" panose="020B0609030804020204" pitchFamily="49" charset="0"/>
                <a:cs typeface="Menlo" panose="020B0609030804020204" pitchFamily="49" charset="0"/>
              </a:rPr>
              <a:t> Word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Value(Value),      // "123", "</a:t>
            </a:r>
            <a:r>
              <a:rPr lang="en-US" sz="2400" dirty="0" err="1">
                <a:latin typeface="Menlo" panose="020B0609030804020204" pitchFamily="49" charset="0"/>
                <a:ea typeface="Menlo" panose="020B0609030804020204" pitchFamily="49" charset="0"/>
                <a:cs typeface="Menlo" panose="020B0609030804020204" pitchFamily="49" charset="0"/>
              </a:rPr>
              <a:t>xyz</a:t>
            </a: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VarRef</a:t>
            </a:r>
            <a:r>
              <a:rPr lang="en-US" sz="2400" dirty="0">
                <a:latin typeface="Menlo" panose="020B0609030804020204" pitchFamily="49" charset="0"/>
                <a:ea typeface="Menlo" panose="020B0609030804020204" pitchFamily="49" charset="0"/>
                <a:cs typeface="Menlo" panose="020B0609030804020204" pitchFamily="49" charset="0"/>
              </a:rPr>
              <a:t>(String),    // $x</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Script(Script),    // [foo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Tokens(</a:t>
            </a:r>
            <a:r>
              <a:rPr lang="en-US" sz="2400" dirty="0" err="1">
                <a:latin typeface="Menlo" panose="020B0609030804020204" pitchFamily="49" charset="0"/>
                <a:ea typeface="Menlo" panose="020B0609030804020204" pitchFamily="49" charset="0"/>
                <a:cs typeface="Menlo" panose="020B0609030804020204" pitchFamily="49" charset="0"/>
              </a:rPr>
              <a:t>Vec</a:t>
            </a:r>
            <a:r>
              <a:rPr lang="en-US" sz="2400" dirty="0">
                <a:latin typeface="Menlo" panose="020B0609030804020204" pitchFamily="49" charset="0"/>
                <a:ea typeface="Menlo" panose="020B0609030804020204" pitchFamily="49" charset="0"/>
                <a:cs typeface="Menlo" panose="020B0609030804020204" pitchFamily="49" charset="0"/>
              </a:rPr>
              <a:t>&lt;Word&gt;), // "a $x [foo] b"</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String(String),    // "a ", " b"</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2712193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68FC03-CD23-9345-832D-AE8934BC4B0D}"/>
              </a:ext>
            </a:extLst>
          </p:cNvPr>
          <p:cNvSpPr>
            <a:spLocks noGrp="1"/>
          </p:cNvSpPr>
          <p:nvPr>
            <p:ph idx="1"/>
          </p:nvPr>
        </p:nvSpPr>
        <p:spPr>
          <a:xfrm>
            <a:off x="628650" y="787791"/>
            <a:ext cx="7886700" cy="5389172"/>
          </a:xfrm>
        </p:spPr>
        <p:txBody>
          <a:bodyPr/>
          <a:lstStyle/>
          <a:p>
            <a:pPr marL="0" indent="0">
              <a:buNone/>
            </a:pPr>
            <a:r>
              <a:rPr lang="en-US" dirty="0"/>
              <a:t>Evaluating a Script:</a:t>
            </a:r>
          </a:p>
          <a:p>
            <a:pPr marL="0" indent="0">
              <a:buNone/>
            </a:pPr>
            <a:endParaRPr lang="en-US" dirty="0"/>
          </a:p>
          <a:p>
            <a:pPr marL="0" indent="0">
              <a:buNone/>
            </a:pPr>
            <a:r>
              <a:rPr lang="en-US" dirty="0"/>
              <a:t>For each </a:t>
            </a:r>
            <a:r>
              <a:rPr lang="en-US" dirty="0" err="1"/>
              <a:t>word_vec</a:t>
            </a:r>
            <a:r>
              <a:rPr lang="en-US" dirty="0"/>
              <a:t> in commands:</a:t>
            </a:r>
          </a:p>
          <a:p>
            <a:pPr marL="0" indent="0">
              <a:buNone/>
            </a:pPr>
            <a:r>
              <a:rPr lang="en-US" dirty="0"/>
              <a:t>	Convert the Words to an array of Values</a:t>
            </a:r>
          </a:p>
          <a:p>
            <a:pPr marL="0" indent="0">
              <a:buNone/>
            </a:pPr>
            <a:r>
              <a:rPr lang="en-US" dirty="0"/>
              <a:t>		Look up variable values</a:t>
            </a:r>
          </a:p>
          <a:p>
            <a:pPr marL="0" indent="0">
              <a:buNone/>
            </a:pPr>
            <a:r>
              <a:rPr lang="en-US" dirty="0"/>
              <a:t>		Evaluate interpolated scripts</a:t>
            </a:r>
          </a:p>
          <a:p>
            <a:pPr marL="0" indent="0">
              <a:buNone/>
            </a:pPr>
            <a:r>
              <a:rPr lang="en-US" dirty="0"/>
              <a:t>	Look up and execute the named command</a:t>
            </a:r>
          </a:p>
          <a:p>
            <a:pPr marL="0" indent="0">
              <a:buNone/>
            </a:pPr>
            <a:r>
              <a:rPr lang="en-US" dirty="0"/>
              <a:t>	Handle the return code (might return early)</a:t>
            </a:r>
          </a:p>
          <a:p>
            <a:pPr marL="0" indent="0">
              <a:buNone/>
            </a:pPr>
            <a:endParaRPr lang="en-US" dirty="0"/>
          </a:p>
          <a:p>
            <a:pPr marL="0" indent="0">
              <a:buNone/>
            </a:pPr>
            <a:r>
              <a:rPr lang="en-US" dirty="0"/>
              <a:t>Return the script’s result.</a:t>
            </a:r>
          </a:p>
        </p:txBody>
      </p:sp>
    </p:spTree>
    <p:extLst>
      <p:ext uri="{BB962C8B-B14F-4D97-AF65-F5344CB8AC3E}">
        <p14:creationId xmlns:p14="http://schemas.microsoft.com/office/powerpoint/2010/main" val="1566000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Convert a Word to a Value</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(“self” is the molt::</a:t>
            </a:r>
            <a:r>
              <a:rPr lang="en-US" sz="2000" dirty="0" err="1">
                <a:latin typeface="Menlo" panose="020B0609030804020204" pitchFamily="49" charset="0"/>
                <a:ea typeface="Menlo" panose="020B0609030804020204" pitchFamily="49" charset="0"/>
                <a:cs typeface="Menlo" panose="020B0609030804020204" pitchFamily="49" charset="0"/>
              </a:rPr>
              <a:t>Interp</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let value = match word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Word::Value(</a:t>
            </a:r>
            <a:r>
              <a:rPr lang="en-US" sz="2000" dirty="0" err="1">
                <a:latin typeface="Menlo" panose="020B0609030804020204" pitchFamily="49" charset="0"/>
                <a:ea typeface="Menlo" panose="020B0609030804020204" pitchFamily="49" charset="0"/>
                <a:cs typeface="Menlo" panose="020B0609030804020204" pitchFamily="49" charset="0"/>
              </a:rPr>
              <a:t>val</a:t>
            </a:r>
            <a:r>
              <a:rPr lang="en-US" sz="2000" dirty="0">
                <a:latin typeface="Menlo" panose="020B0609030804020204" pitchFamily="49" charset="0"/>
                <a:ea typeface="Menlo" panose="020B0609030804020204" pitchFamily="49" charset="0"/>
                <a:cs typeface="Menlo" panose="020B0609030804020204" pitchFamily="49" charset="0"/>
              </a:rPr>
              <a:t>) =&gt; </a:t>
            </a:r>
            <a:r>
              <a:rPr lang="en-US" sz="2000" dirty="0" err="1">
                <a:latin typeface="Menlo" panose="020B0609030804020204" pitchFamily="49" charset="0"/>
                <a:ea typeface="Menlo" panose="020B0609030804020204" pitchFamily="49" charset="0"/>
                <a:cs typeface="Menlo" panose="020B0609030804020204" pitchFamily="49" charset="0"/>
              </a:rPr>
              <a:t>val.clone</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Word::</a:t>
            </a:r>
            <a:r>
              <a:rPr lang="en-US" sz="2000" dirty="0" err="1">
                <a:latin typeface="Menlo" panose="020B0609030804020204" pitchFamily="49" charset="0"/>
                <a:ea typeface="Menlo" panose="020B0609030804020204" pitchFamily="49" charset="0"/>
                <a:cs typeface="Menlo" panose="020B0609030804020204" pitchFamily="49" charset="0"/>
              </a:rPr>
              <a:t>VarRef</a:t>
            </a:r>
            <a:r>
              <a:rPr lang="en-US" sz="2000" dirty="0">
                <a:latin typeface="Menlo" panose="020B0609030804020204" pitchFamily="49" charset="0"/>
                <a:ea typeface="Menlo" panose="020B0609030804020204" pitchFamily="49" charset="0"/>
                <a:cs typeface="Menlo" panose="020B0609030804020204" pitchFamily="49" charset="0"/>
              </a:rPr>
              <a:t>(name) =&gt; </a:t>
            </a:r>
            <a:r>
              <a:rPr lang="en-US" sz="2000" dirty="0" err="1">
                <a:latin typeface="Menlo" panose="020B0609030804020204" pitchFamily="49" charset="0"/>
                <a:ea typeface="Menlo" panose="020B0609030804020204" pitchFamily="49" charset="0"/>
                <a:cs typeface="Menlo" panose="020B0609030804020204" pitchFamily="49" charset="0"/>
              </a:rPr>
              <a:t>self.var</a:t>
            </a:r>
            <a:r>
              <a:rPr lang="en-US" sz="2000" dirty="0">
                <a:latin typeface="Menlo" panose="020B0609030804020204" pitchFamily="49" charset="0"/>
                <a:ea typeface="Menlo" panose="020B0609030804020204" pitchFamily="49" charset="0"/>
                <a:cs typeface="Menlo" panose="020B0609030804020204" pitchFamily="49" charset="0"/>
              </a:rPr>
              <a:t>(name)</a:t>
            </a:r>
            <a:r>
              <a:rPr lang="en-US" sz="2000" b="1" dirty="0">
                <a:latin typeface="Menlo" panose="020B0609030804020204" pitchFamily="49" charset="0"/>
                <a:ea typeface="Menlo" panose="020B0609030804020204" pitchFamily="49" charset="0"/>
                <a:cs typeface="Menlo" panose="020B0609030804020204" pitchFamily="49" charset="0"/>
              </a:rPr>
              <a:t>?</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Word::Script(script) =&gt;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self.eval_script</a:t>
            </a:r>
            <a:r>
              <a:rPr lang="en-US" sz="2000" dirty="0">
                <a:latin typeface="Menlo" panose="020B0609030804020204" pitchFamily="49" charset="0"/>
                <a:ea typeface="Menlo" panose="020B0609030804020204" pitchFamily="49" charset="0"/>
                <a:cs typeface="Menlo" panose="020B0609030804020204" pitchFamily="49" charset="0"/>
              </a:rPr>
              <a:t>(script)</a:t>
            </a:r>
            <a:r>
              <a:rPr lang="en-US" sz="2000" b="1" dirty="0">
                <a:latin typeface="Menlo" panose="020B0609030804020204" pitchFamily="49" charset="0"/>
                <a:ea typeface="Menlo" panose="020B0609030804020204" pitchFamily="49" charset="0"/>
                <a:cs typeface="Menlo" panose="020B0609030804020204" pitchFamily="49" charset="0"/>
              </a:rPr>
              <a:t>?</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i="1" dirty="0">
                <a:latin typeface="Menlo" panose="020B0609030804020204" pitchFamily="49" charset="0"/>
                <a:ea typeface="Menlo" panose="020B0609030804020204" pitchFamily="49" charset="0"/>
                <a:cs typeface="Menlo" panose="020B0609030804020204" pitchFamily="49" charset="0"/>
              </a:rPr>
              <a:t>    ...elided...</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3402785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4737-8F4C-5B41-AA6F-6C1712BE2A78}"/>
              </a:ext>
            </a:extLst>
          </p:cNvPr>
          <p:cNvSpPr>
            <a:spLocks noGrp="1"/>
          </p:cNvSpPr>
          <p:nvPr>
            <p:ph type="title"/>
          </p:nvPr>
        </p:nvSpPr>
        <p:spPr>
          <a:xfrm>
            <a:off x="1645921" y="2067317"/>
            <a:ext cx="5500468" cy="1325563"/>
          </a:xfrm>
        </p:spPr>
        <p:txBody>
          <a:bodyPr>
            <a:noAutofit/>
          </a:bodyPr>
          <a:lstStyle/>
          <a:p>
            <a:pPr algn="ctr"/>
            <a:r>
              <a:rPr lang="en-US" dirty="0"/>
              <a:t>Defining Commands:</a:t>
            </a:r>
            <a:br>
              <a:rPr lang="en-US" dirty="0"/>
            </a:br>
            <a:br>
              <a:rPr lang="en-US" dirty="0"/>
            </a:br>
            <a:r>
              <a:rPr lang="en-US" dirty="0"/>
              <a:t>C vs. Rust</a:t>
            </a:r>
          </a:p>
        </p:txBody>
      </p:sp>
    </p:spTree>
    <p:extLst>
      <p:ext uri="{BB962C8B-B14F-4D97-AF65-F5344CB8AC3E}">
        <p14:creationId xmlns:p14="http://schemas.microsoft.com/office/powerpoint/2010/main" val="1414596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fontScale="70000" lnSpcReduction="20000"/>
          </a:bodyPr>
          <a:lstStyle/>
          <a:p>
            <a:pPr marL="0" indent="0">
              <a:buNone/>
            </a:pPr>
            <a:r>
              <a:rPr lang="en-US" sz="2000" dirty="0" err="1">
                <a:latin typeface="Menlo" panose="020B0609030804020204" pitchFamily="49" charset="0"/>
                <a:ea typeface="Menlo" panose="020B0609030804020204" pitchFamily="49" charset="0"/>
                <a:cs typeface="Menlo" panose="020B0609030804020204" pitchFamily="49" charset="0"/>
              </a:rPr>
              <a:t>int</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Tcl_ExitObjCmd</a:t>
            </a:r>
            <a:r>
              <a:rPr lang="en-US" sz="2000" dirty="0">
                <a:latin typeface="Menlo" panose="020B0609030804020204" pitchFamily="49" charset="0"/>
                <a:ea typeface="Menlo" panose="020B0609030804020204" pitchFamily="49" charset="0"/>
                <a:cs typeface="Menlo" panose="020B0609030804020204" pitchFamily="49" charset="0"/>
              </a:rPr>
              <a:t>(</a:t>
            </a:r>
            <a:r>
              <a:rPr lang="en-US" sz="2000" dirty="0" err="1">
                <a:latin typeface="Menlo" panose="020B0609030804020204" pitchFamily="49" charset="0"/>
                <a:ea typeface="Menlo" panose="020B0609030804020204" pitchFamily="49" charset="0"/>
                <a:cs typeface="Menlo" panose="020B0609030804020204" pitchFamily="49" charset="0"/>
              </a:rPr>
              <a:t>ClientData</a:t>
            </a:r>
            <a:r>
              <a:rPr lang="en-US" sz="2000" dirty="0">
                <a:latin typeface="Menlo" panose="020B0609030804020204" pitchFamily="49" charset="0"/>
                <a:ea typeface="Menlo" panose="020B0609030804020204" pitchFamily="49" charset="0"/>
                <a:cs typeface="Menlo" panose="020B0609030804020204" pitchFamily="49" charset="0"/>
              </a:rPr>
              <a:t> dummy, </a:t>
            </a:r>
            <a:r>
              <a:rPr lang="en-US" sz="2000" dirty="0" err="1">
                <a:latin typeface="Menlo" panose="020B0609030804020204" pitchFamily="49" charset="0"/>
                <a:ea typeface="Menlo" panose="020B0609030804020204" pitchFamily="49" charset="0"/>
                <a:cs typeface="Menlo" panose="020B0609030804020204" pitchFamily="49" charset="0"/>
              </a:rPr>
              <a:t>Tcl_Interp</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interp</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int</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objc</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Tcl_Obj</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const</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objv</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int</a:t>
            </a:r>
            <a:r>
              <a:rPr lang="en-US" sz="2000" dirty="0">
                <a:latin typeface="Menlo" panose="020B0609030804020204" pitchFamily="49" charset="0"/>
                <a:ea typeface="Menlo" panose="020B0609030804020204" pitchFamily="49" charset="0"/>
                <a:cs typeface="Menlo" panose="020B0609030804020204" pitchFamily="49" charset="0"/>
              </a:rPr>
              <a:t> value;</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if ((</a:t>
            </a:r>
            <a:r>
              <a:rPr lang="en-US" sz="2000" dirty="0" err="1">
                <a:latin typeface="Menlo" panose="020B0609030804020204" pitchFamily="49" charset="0"/>
                <a:ea typeface="Menlo" panose="020B0609030804020204" pitchFamily="49" charset="0"/>
                <a:cs typeface="Menlo" panose="020B0609030804020204" pitchFamily="49" charset="0"/>
              </a:rPr>
              <a:t>objc</a:t>
            </a:r>
            <a:r>
              <a:rPr lang="en-US" sz="2000" dirty="0">
                <a:latin typeface="Menlo" panose="020B0609030804020204" pitchFamily="49" charset="0"/>
                <a:ea typeface="Menlo" panose="020B0609030804020204" pitchFamily="49" charset="0"/>
                <a:cs typeface="Menlo" panose="020B0609030804020204" pitchFamily="49" charset="0"/>
              </a:rPr>
              <a:t> != 1) &amp;&amp; (</a:t>
            </a:r>
            <a:r>
              <a:rPr lang="en-US" sz="2000" dirty="0" err="1">
                <a:latin typeface="Menlo" panose="020B0609030804020204" pitchFamily="49" charset="0"/>
                <a:ea typeface="Menlo" panose="020B0609030804020204" pitchFamily="49" charset="0"/>
                <a:cs typeface="Menlo" panose="020B0609030804020204" pitchFamily="49" charset="0"/>
              </a:rPr>
              <a:t>objc</a:t>
            </a:r>
            <a:r>
              <a:rPr lang="en-US" sz="2000" dirty="0">
                <a:latin typeface="Menlo" panose="020B0609030804020204" pitchFamily="49" charset="0"/>
                <a:ea typeface="Menlo" panose="020B0609030804020204" pitchFamily="49" charset="0"/>
                <a:cs typeface="Menlo" panose="020B0609030804020204" pitchFamily="49" charset="0"/>
              </a:rPr>
              <a:t> != 2))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Tcl_WrongNumArgs</a:t>
            </a:r>
            <a:r>
              <a:rPr lang="en-US" sz="2000" dirty="0">
                <a:latin typeface="Menlo" panose="020B0609030804020204" pitchFamily="49" charset="0"/>
                <a:ea typeface="Menlo" panose="020B0609030804020204" pitchFamily="49" charset="0"/>
                <a:cs typeface="Menlo" panose="020B0609030804020204" pitchFamily="49" charset="0"/>
              </a:rPr>
              <a:t>(</a:t>
            </a:r>
            <a:r>
              <a:rPr lang="en-US" sz="2000" dirty="0" err="1">
                <a:latin typeface="Menlo" panose="020B0609030804020204" pitchFamily="49" charset="0"/>
                <a:ea typeface="Menlo" panose="020B0609030804020204" pitchFamily="49" charset="0"/>
                <a:cs typeface="Menlo" panose="020B0609030804020204" pitchFamily="49" charset="0"/>
              </a:rPr>
              <a:t>interp</a:t>
            </a:r>
            <a:r>
              <a:rPr lang="en-US" sz="2000" dirty="0">
                <a:latin typeface="Menlo" panose="020B0609030804020204" pitchFamily="49" charset="0"/>
                <a:ea typeface="Menlo" panose="020B0609030804020204" pitchFamily="49" charset="0"/>
                <a:cs typeface="Menlo" panose="020B0609030804020204" pitchFamily="49" charset="0"/>
              </a:rPr>
              <a:t>, 1, </a:t>
            </a:r>
            <a:r>
              <a:rPr lang="en-US" sz="2000" dirty="0" err="1">
                <a:latin typeface="Menlo" panose="020B0609030804020204" pitchFamily="49" charset="0"/>
                <a:ea typeface="Menlo" panose="020B0609030804020204" pitchFamily="49" charset="0"/>
                <a:cs typeface="Menlo" panose="020B0609030804020204" pitchFamily="49" charset="0"/>
              </a:rPr>
              <a:t>objv</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returnCode</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return TCL_ERROR;</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if (</a:t>
            </a:r>
            <a:r>
              <a:rPr lang="en-US" sz="2000" dirty="0" err="1">
                <a:latin typeface="Menlo" panose="020B0609030804020204" pitchFamily="49" charset="0"/>
                <a:ea typeface="Menlo" panose="020B0609030804020204" pitchFamily="49" charset="0"/>
                <a:cs typeface="Menlo" panose="020B0609030804020204" pitchFamily="49" charset="0"/>
              </a:rPr>
              <a:t>objc</a:t>
            </a:r>
            <a:r>
              <a:rPr lang="en-US" sz="2000" dirty="0">
                <a:latin typeface="Menlo" panose="020B0609030804020204" pitchFamily="49" charset="0"/>
                <a:ea typeface="Menlo" panose="020B0609030804020204" pitchFamily="49" charset="0"/>
                <a:cs typeface="Menlo" panose="020B0609030804020204" pitchFamily="49" charset="0"/>
              </a:rPr>
              <a:t> == 1)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value = 0;</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 else if (</a:t>
            </a:r>
            <a:r>
              <a:rPr lang="en-US" sz="2000" dirty="0" err="1">
                <a:latin typeface="Menlo" panose="020B0609030804020204" pitchFamily="49" charset="0"/>
                <a:ea typeface="Menlo" panose="020B0609030804020204" pitchFamily="49" charset="0"/>
                <a:cs typeface="Menlo" panose="020B0609030804020204" pitchFamily="49" charset="0"/>
              </a:rPr>
              <a:t>Tcl_GetIntFromObj</a:t>
            </a:r>
            <a:r>
              <a:rPr lang="en-US" sz="2000" dirty="0">
                <a:latin typeface="Menlo" panose="020B0609030804020204" pitchFamily="49" charset="0"/>
                <a:ea typeface="Menlo" panose="020B0609030804020204" pitchFamily="49" charset="0"/>
                <a:cs typeface="Menlo" panose="020B0609030804020204" pitchFamily="49" charset="0"/>
              </a:rPr>
              <a:t>(</a:t>
            </a:r>
            <a:r>
              <a:rPr lang="en-US" sz="2000" dirty="0" err="1">
                <a:latin typeface="Menlo" panose="020B0609030804020204" pitchFamily="49" charset="0"/>
                <a:ea typeface="Menlo" panose="020B0609030804020204" pitchFamily="49" charset="0"/>
                <a:cs typeface="Menlo" panose="020B0609030804020204" pitchFamily="49" charset="0"/>
              </a:rPr>
              <a:t>interp</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objv</a:t>
            </a:r>
            <a:r>
              <a:rPr lang="en-US" sz="2000" dirty="0">
                <a:latin typeface="Menlo" panose="020B0609030804020204" pitchFamily="49" charset="0"/>
                <a:ea typeface="Menlo" panose="020B0609030804020204" pitchFamily="49" charset="0"/>
                <a:cs typeface="Menlo" panose="020B0609030804020204" pitchFamily="49" charset="0"/>
              </a:rPr>
              <a:t>[1], &amp;value) != TCL_OK)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return TCL_ERROR;</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Tcl_Exit</a:t>
            </a:r>
            <a:r>
              <a:rPr lang="en-US" sz="2000" dirty="0">
                <a:latin typeface="Menlo" panose="020B0609030804020204" pitchFamily="49" charset="0"/>
                <a:ea typeface="Menlo" panose="020B0609030804020204" pitchFamily="49" charset="0"/>
                <a:cs typeface="Menlo" panose="020B0609030804020204" pitchFamily="49" charset="0"/>
              </a:rPr>
              <a:t>(value);</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/*NOTREACHED*/</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return TCL_OK;		/* Better not ever reach this!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1702696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1322363"/>
            <a:ext cx="7886700" cy="4854600"/>
          </a:xfrm>
        </p:spPr>
        <p:txBody>
          <a:bodyPr>
            <a:normAutofit/>
          </a:bodyPr>
          <a:lstStyle/>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 Do something, setting the error result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 on error.</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000" dirty="0" err="1">
                <a:latin typeface="Menlo" panose="020B0609030804020204" pitchFamily="49" charset="0"/>
                <a:ea typeface="Menlo" panose="020B0609030804020204" pitchFamily="49" charset="0"/>
                <a:cs typeface="Menlo" panose="020B0609030804020204" pitchFamily="49" charset="0"/>
              </a:rPr>
              <a:t>int</a:t>
            </a:r>
            <a:r>
              <a:rPr lang="en-US" sz="2000" dirty="0">
                <a:latin typeface="Menlo" panose="020B0609030804020204" pitchFamily="49" charset="0"/>
                <a:ea typeface="Menlo" panose="020B0609030804020204" pitchFamily="49" charset="0"/>
                <a:cs typeface="Menlo" panose="020B0609030804020204" pitchFamily="49" charset="0"/>
              </a:rPr>
              <a:t> code = </a:t>
            </a:r>
            <a:r>
              <a:rPr lang="en-US" sz="2000" i="1" dirty="0" err="1">
                <a:latin typeface="Menlo" panose="020B0609030804020204" pitchFamily="49" charset="0"/>
                <a:ea typeface="Menlo" panose="020B0609030804020204" pitchFamily="49" charset="0"/>
                <a:cs typeface="Menlo" panose="020B0609030804020204" pitchFamily="49" charset="0"/>
              </a:rPr>
              <a:t>do_something</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if (code != TCL_OK)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return code;</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Do the next thing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p:txBody>
      </p:sp>
      <p:sp>
        <p:nvSpPr>
          <p:cNvPr id="2" name="TextBox 1">
            <a:extLst>
              <a:ext uri="{FF2B5EF4-FFF2-40B4-BE49-F238E27FC236}">
                <a16:creationId xmlns:a16="http://schemas.microsoft.com/office/drawing/2014/main" id="{E755D4A6-42E9-4D41-9065-E95D4C11B23C}"/>
              </a:ext>
            </a:extLst>
          </p:cNvPr>
          <p:cNvSpPr txBox="1"/>
          <p:nvPr/>
        </p:nvSpPr>
        <p:spPr>
          <a:xfrm>
            <a:off x="2430869" y="604911"/>
            <a:ext cx="4282263" cy="584775"/>
          </a:xfrm>
          <a:prstGeom prst="rect">
            <a:avLst/>
          </a:prstGeom>
          <a:noFill/>
        </p:spPr>
        <p:txBody>
          <a:bodyPr wrap="none" rtlCol="0">
            <a:spAutoFit/>
          </a:bodyPr>
          <a:lstStyle/>
          <a:p>
            <a:pPr algn="ctr"/>
            <a:r>
              <a:rPr lang="en-US" sz="3200" dirty="0"/>
              <a:t>An Oft-Repeated Pattern</a:t>
            </a:r>
          </a:p>
        </p:txBody>
      </p:sp>
    </p:spTree>
    <p:extLst>
      <p:ext uri="{BB962C8B-B14F-4D97-AF65-F5344CB8AC3E}">
        <p14:creationId xmlns:p14="http://schemas.microsoft.com/office/powerpoint/2010/main" val="2683418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enum</a:t>
            </a:r>
            <a:r>
              <a:rPr lang="en-US" sz="2400" dirty="0">
                <a:latin typeface="Menlo" panose="020B0609030804020204" pitchFamily="49" charset="0"/>
                <a:ea typeface="Menlo" panose="020B0609030804020204" pitchFamily="49" charset="0"/>
                <a:cs typeface="Menlo" panose="020B0609030804020204" pitchFamily="49" charset="0"/>
              </a:rPr>
              <a:t> Result&lt;T, E&gt;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Ok(T),</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Err(E),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T: The successful result type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E: The error result type</a:t>
            </a:r>
          </a:p>
        </p:txBody>
      </p:sp>
    </p:spTree>
    <p:extLst>
      <p:ext uri="{BB962C8B-B14F-4D97-AF65-F5344CB8AC3E}">
        <p14:creationId xmlns:p14="http://schemas.microsoft.com/office/powerpoint/2010/main" val="3576326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sqrt(x: f32) -&gt; Result&lt;f32,String&gt;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if x &gt;= 0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let y =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a:latin typeface="Menlo" panose="020B0609030804020204" pitchFamily="49" charset="0"/>
                <a:ea typeface="Menlo" panose="020B0609030804020204" pitchFamily="49" charset="0"/>
                <a:cs typeface="Menlo" panose="020B0609030804020204" pitchFamily="49" charset="0"/>
              </a:rPr>
              <a:t>Result::</a:t>
            </a:r>
            <a:r>
              <a:rPr lang="en-US" sz="2400" dirty="0">
                <a:latin typeface="Menlo" panose="020B0609030804020204" pitchFamily="49" charset="0"/>
                <a:ea typeface="Menlo" panose="020B0609030804020204" pitchFamily="49" charset="0"/>
                <a:cs typeface="Menlo" panose="020B0609030804020204" pitchFamily="49" charset="0"/>
              </a:rPr>
              <a:t>Ok(y)</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 else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a:latin typeface="Menlo" panose="020B0609030804020204" pitchFamily="49" charset="0"/>
                <a:ea typeface="Menlo" panose="020B0609030804020204" pitchFamily="49" charset="0"/>
                <a:cs typeface="Menlo" panose="020B0609030804020204" pitchFamily="49" charset="0"/>
              </a:rPr>
              <a:t>Result::</a:t>
            </a:r>
            <a:r>
              <a:rPr lang="en-US" sz="2400" dirty="0">
                <a:latin typeface="Menlo" panose="020B0609030804020204" pitchFamily="49" charset="0"/>
                <a:ea typeface="Menlo" panose="020B0609030804020204" pitchFamily="49" charset="0"/>
                <a:cs typeface="Menlo" panose="020B0609030804020204" pitchFamily="49" charset="0"/>
              </a:rPr>
              <a:t>Err("</a:t>
            </a:r>
            <a:r>
              <a:rPr lang="en-US" sz="2400" dirty="0" err="1">
                <a:latin typeface="Menlo" panose="020B0609030804020204" pitchFamily="49" charset="0"/>
                <a:ea typeface="Menlo" panose="020B0609030804020204" pitchFamily="49" charset="0"/>
                <a:cs typeface="Menlo" panose="020B0609030804020204" pitchFamily="49" charset="0"/>
              </a:rPr>
              <a:t>negative!".into</a:t>
            </a: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573767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lnSpcReduction="10000"/>
          </a:bodyPr>
          <a:lstStyle/>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let value: f32 = ...;</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Pattern matching</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match sqrt(value)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Ok(r) =&gt;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!("root={}", r),</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Err(</a:t>
            </a:r>
            <a:r>
              <a:rPr lang="en-US" sz="2400" dirty="0" err="1">
                <a:latin typeface="Menlo" panose="020B0609030804020204" pitchFamily="49" charset="0"/>
                <a:ea typeface="Menlo" panose="020B0609030804020204" pitchFamily="49" charset="0"/>
                <a:cs typeface="Menlo" panose="020B0609030804020204" pitchFamily="49" charset="0"/>
              </a:rPr>
              <a:t>msg</a:t>
            </a:r>
            <a:r>
              <a:rPr lang="en-US" sz="2400" dirty="0">
                <a:latin typeface="Menlo" panose="020B0609030804020204" pitchFamily="49" charset="0"/>
                <a:ea typeface="Menlo" panose="020B0609030804020204" pitchFamily="49" charset="0"/>
                <a:cs typeface="Menlo" panose="020B0609030804020204" pitchFamily="49" charset="0"/>
              </a:rPr>
              <a:t>) =&gt;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!("err={}", </a:t>
            </a:r>
            <a:r>
              <a:rPr lang="en-US" sz="2400" dirty="0" err="1">
                <a:latin typeface="Menlo" panose="020B0609030804020204" pitchFamily="49" charset="0"/>
                <a:ea typeface="Menlo" panose="020B0609030804020204" pitchFamily="49" charset="0"/>
                <a:cs typeface="Menlo" panose="020B0609030804020204" pitchFamily="49" charset="0"/>
              </a:rPr>
              <a:t>msg</a:t>
            </a: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The “try” operator</a:t>
            </a: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fn</a:t>
            </a: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do_something</a:t>
            </a:r>
            <a:r>
              <a:rPr lang="en-US" sz="2400" dirty="0">
                <a:latin typeface="Menlo" panose="020B0609030804020204" pitchFamily="49" charset="0"/>
                <a:ea typeface="Menlo" panose="020B0609030804020204" pitchFamily="49" charset="0"/>
                <a:cs typeface="Menlo" panose="020B0609030804020204" pitchFamily="49" charset="0"/>
              </a:rPr>
              <a:t>() -&gt; Result&lt;_,String&gt;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b="1" dirty="0">
                <a:latin typeface="Menlo" panose="020B0609030804020204" pitchFamily="49" charset="0"/>
                <a:ea typeface="Menlo" panose="020B0609030804020204" pitchFamily="49" charset="0"/>
                <a:cs typeface="Menlo" panose="020B0609030804020204" pitchFamily="49" charset="0"/>
              </a:rPr>
              <a:t>let root: f32 = sqrt(value)?;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println</a:t>
            </a:r>
            <a:r>
              <a:rPr lang="en-US" sz="2400" dirty="0">
                <a:latin typeface="Menlo" panose="020B0609030804020204" pitchFamily="49" charset="0"/>
                <a:ea typeface="Menlo" panose="020B0609030804020204" pitchFamily="49" charset="0"/>
                <a:cs typeface="Menlo" panose="020B0609030804020204" pitchFamily="49" charset="0"/>
              </a:rPr>
              <a:t>!(“root={}”, root);</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433483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a:bodyPr>
          <a:lstStyle/>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type </a:t>
            </a:r>
            <a:r>
              <a:rPr lang="en-US" sz="2400" dirty="0" err="1">
                <a:latin typeface="Menlo" panose="020B0609030804020204" pitchFamily="49" charset="0"/>
                <a:ea typeface="Menlo" panose="020B0609030804020204" pitchFamily="49" charset="0"/>
                <a:cs typeface="Menlo" panose="020B0609030804020204" pitchFamily="49" charset="0"/>
              </a:rPr>
              <a:t>MoltResult</a:t>
            </a:r>
            <a:r>
              <a:rPr lang="en-US" sz="2400" dirty="0">
                <a:latin typeface="Menlo" panose="020B0609030804020204" pitchFamily="49" charset="0"/>
                <a:ea typeface="Menlo" panose="020B0609030804020204" pitchFamily="49" charset="0"/>
                <a:cs typeface="Menlo" panose="020B0609030804020204" pitchFamily="49" charset="0"/>
              </a:rPr>
              <a:t> =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Result&lt;Value, </a:t>
            </a:r>
            <a:r>
              <a:rPr lang="en-US" sz="2400" dirty="0" err="1">
                <a:latin typeface="Menlo" panose="020B0609030804020204" pitchFamily="49" charset="0"/>
                <a:ea typeface="Menlo" panose="020B0609030804020204" pitchFamily="49" charset="0"/>
                <a:cs typeface="Menlo" panose="020B0609030804020204" pitchFamily="49" charset="0"/>
              </a:rPr>
              <a:t>ResultCode</a:t>
            </a:r>
            <a:r>
              <a:rPr lang="en-US" sz="2400" dirty="0">
                <a:latin typeface="Menlo" panose="020B0609030804020204" pitchFamily="49" charset="0"/>
                <a:ea typeface="Menlo" panose="020B0609030804020204" pitchFamily="49" charset="0"/>
                <a:cs typeface="Menlo" panose="020B0609030804020204" pitchFamily="49" charset="0"/>
              </a:rPr>
              <a:t>&gt;;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400" dirty="0" err="1">
                <a:latin typeface="Menlo" panose="020B0609030804020204" pitchFamily="49" charset="0"/>
                <a:ea typeface="Menlo" panose="020B0609030804020204" pitchFamily="49" charset="0"/>
                <a:cs typeface="Menlo" panose="020B0609030804020204" pitchFamily="49" charset="0"/>
              </a:rPr>
              <a:t>enum</a:t>
            </a: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ResultCode</a:t>
            </a:r>
            <a:r>
              <a:rPr lang="en-US" sz="24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Error(Value),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Return(Value),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Break,</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    Continue,</a:t>
            </a:r>
          </a:p>
          <a:p>
            <a:pPr marL="0" indent="0">
              <a:buNone/>
            </a:pPr>
            <a:r>
              <a:rPr lang="en-US" sz="24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020125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B9ACB-B15E-F14E-86DF-9F79ADBEF562}"/>
              </a:ext>
            </a:extLst>
          </p:cNvPr>
          <p:cNvSpPr>
            <a:spLocks noGrp="1"/>
          </p:cNvSpPr>
          <p:nvPr>
            <p:ph idx="1"/>
          </p:nvPr>
        </p:nvSpPr>
        <p:spPr>
          <a:xfrm>
            <a:off x="628650" y="713433"/>
            <a:ext cx="7886700" cy="5463530"/>
          </a:xfrm>
        </p:spPr>
        <p:txBody>
          <a:bodyPr>
            <a:normAutofit lnSpcReduction="10000"/>
          </a:bodyPr>
          <a:lstStyle/>
          <a:p>
            <a:pPr marL="0" indent="0">
              <a:buNone/>
            </a:pPr>
            <a:r>
              <a:rPr lang="en-US" sz="2000" dirty="0" err="1">
                <a:latin typeface="Menlo" panose="020B0609030804020204" pitchFamily="49" charset="0"/>
                <a:ea typeface="Menlo" panose="020B0609030804020204" pitchFamily="49" charset="0"/>
                <a:cs typeface="Menlo" panose="020B0609030804020204" pitchFamily="49" charset="0"/>
              </a:rPr>
              <a:t>fn</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cmd_exit</a:t>
            </a:r>
            <a:r>
              <a:rPr lang="en-US" sz="2000" dirty="0">
                <a:latin typeface="Menlo" panose="020B0609030804020204" pitchFamily="49" charset="0"/>
                <a:ea typeface="Menlo" panose="020B0609030804020204" pitchFamily="49" charset="0"/>
                <a:cs typeface="Menlo" panose="020B0609030804020204" pitchFamily="49" charset="0"/>
              </a:rPr>
              <a:t>(_</a:t>
            </a:r>
            <a:r>
              <a:rPr lang="en-US" sz="2000" dirty="0" err="1">
                <a:latin typeface="Menlo" panose="020B0609030804020204" pitchFamily="49" charset="0"/>
                <a:ea typeface="Menlo" panose="020B0609030804020204" pitchFamily="49" charset="0"/>
                <a:cs typeface="Menlo" panose="020B0609030804020204" pitchFamily="49" charset="0"/>
              </a:rPr>
              <a:t>interp</a:t>
            </a:r>
            <a:r>
              <a:rPr lang="en-US" sz="2000" dirty="0">
                <a:latin typeface="Menlo" panose="020B0609030804020204" pitchFamily="49" charset="0"/>
                <a:ea typeface="Menlo" panose="020B0609030804020204" pitchFamily="49" charset="0"/>
                <a:cs typeface="Menlo" panose="020B0609030804020204" pitchFamily="49" charset="0"/>
              </a:rPr>
              <a:t>: &amp;</a:t>
            </a:r>
            <a:r>
              <a:rPr lang="en-US" sz="2000" dirty="0" err="1">
                <a:latin typeface="Menlo" panose="020B0609030804020204" pitchFamily="49" charset="0"/>
                <a:ea typeface="Menlo" panose="020B0609030804020204" pitchFamily="49" charset="0"/>
                <a:cs typeface="Menlo" panose="020B0609030804020204" pitchFamily="49" charset="0"/>
              </a:rPr>
              <a:t>mut</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Interp</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argv</a:t>
            </a:r>
            <a:r>
              <a:rPr lang="en-US" sz="2000" dirty="0">
                <a:latin typeface="Menlo" panose="020B0609030804020204" pitchFamily="49" charset="0"/>
                <a:ea typeface="Menlo" panose="020B0609030804020204" pitchFamily="49" charset="0"/>
                <a:cs typeface="Menlo" panose="020B0609030804020204" pitchFamily="49" charset="0"/>
              </a:rPr>
              <a:t>: &amp;[Value])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-&gt; </a:t>
            </a:r>
            <a:r>
              <a:rPr lang="en-US" sz="2000" dirty="0" err="1">
                <a:latin typeface="Menlo" panose="020B0609030804020204" pitchFamily="49" charset="0"/>
                <a:ea typeface="Menlo" panose="020B0609030804020204" pitchFamily="49" charset="0"/>
                <a:cs typeface="Menlo" panose="020B0609030804020204" pitchFamily="49" charset="0"/>
              </a:rPr>
              <a:t>MoltResult</a:t>
            </a:r>
            <a:r>
              <a:rPr lang="en-US" sz="20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check_args</a:t>
            </a:r>
            <a:r>
              <a:rPr lang="en-US" sz="2000" dirty="0">
                <a:latin typeface="Menlo" panose="020B0609030804020204" pitchFamily="49" charset="0"/>
                <a:ea typeface="Menlo" panose="020B0609030804020204" pitchFamily="49" charset="0"/>
                <a:cs typeface="Menlo" panose="020B0609030804020204" pitchFamily="49" charset="0"/>
              </a:rPr>
              <a:t>(1, </a:t>
            </a:r>
            <a:r>
              <a:rPr lang="en-US" sz="2000" dirty="0" err="1">
                <a:latin typeface="Menlo" panose="020B0609030804020204" pitchFamily="49" charset="0"/>
                <a:ea typeface="Menlo" panose="020B0609030804020204" pitchFamily="49" charset="0"/>
                <a:cs typeface="Menlo" panose="020B0609030804020204" pitchFamily="49" charset="0"/>
              </a:rPr>
              <a:t>argv</a:t>
            </a:r>
            <a:r>
              <a:rPr lang="en-US" sz="2000" dirty="0">
                <a:latin typeface="Menlo" panose="020B0609030804020204" pitchFamily="49" charset="0"/>
                <a:ea typeface="Menlo" panose="020B0609030804020204" pitchFamily="49" charset="0"/>
                <a:cs typeface="Menlo" panose="020B0609030804020204" pitchFamily="49" charset="0"/>
              </a:rPr>
              <a:t>, 1, 2, "?</a:t>
            </a:r>
            <a:r>
              <a:rPr lang="en-US" sz="2000" dirty="0" err="1">
                <a:latin typeface="Menlo" panose="020B0609030804020204" pitchFamily="49" charset="0"/>
                <a:ea typeface="Menlo" panose="020B0609030804020204" pitchFamily="49" charset="0"/>
                <a:cs typeface="Menlo" panose="020B0609030804020204" pitchFamily="49" charset="0"/>
              </a:rPr>
              <a:t>returnCode</a:t>
            </a: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let </a:t>
            </a:r>
            <a:r>
              <a:rPr lang="en-US" sz="2000" dirty="0" err="1">
                <a:latin typeface="Menlo" panose="020B0609030804020204" pitchFamily="49" charset="0"/>
                <a:ea typeface="Menlo" panose="020B0609030804020204" pitchFamily="49" charset="0"/>
                <a:cs typeface="Menlo" panose="020B0609030804020204" pitchFamily="49" charset="0"/>
              </a:rPr>
              <a:t>return_code</a:t>
            </a:r>
            <a:r>
              <a:rPr lang="en-US" sz="2000" dirty="0">
                <a:latin typeface="Menlo" panose="020B0609030804020204" pitchFamily="49" charset="0"/>
                <a:ea typeface="Menlo" panose="020B0609030804020204" pitchFamily="49" charset="0"/>
                <a:cs typeface="Menlo" panose="020B0609030804020204" pitchFamily="49" charset="0"/>
              </a:rPr>
              <a:t> = if </a:t>
            </a:r>
            <a:r>
              <a:rPr lang="en-US" sz="2000" dirty="0" err="1">
                <a:latin typeface="Menlo" panose="020B0609030804020204" pitchFamily="49" charset="0"/>
                <a:ea typeface="Menlo" panose="020B0609030804020204" pitchFamily="49" charset="0"/>
                <a:cs typeface="Menlo" panose="020B0609030804020204" pitchFamily="49" charset="0"/>
              </a:rPr>
              <a:t>argv.len</a:t>
            </a:r>
            <a:r>
              <a:rPr lang="en-US" sz="2000" dirty="0">
                <a:latin typeface="Menlo" panose="020B0609030804020204" pitchFamily="49" charset="0"/>
                <a:ea typeface="Menlo" panose="020B0609030804020204" pitchFamily="49" charset="0"/>
                <a:cs typeface="Menlo" panose="020B0609030804020204" pitchFamily="49" charset="0"/>
              </a:rPr>
              <a:t>() == 1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0</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 else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 </a:t>
            </a:r>
            <a:r>
              <a:rPr lang="en-US" sz="2000" dirty="0" err="1">
                <a:latin typeface="Menlo" panose="020B0609030804020204" pitchFamily="49" charset="0"/>
                <a:ea typeface="Menlo" panose="020B0609030804020204" pitchFamily="49" charset="0"/>
                <a:cs typeface="Menlo" panose="020B0609030804020204" pitchFamily="49" charset="0"/>
              </a:rPr>
              <a:t>as_int</a:t>
            </a:r>
            <a:r>
              <a:rPr lang="en-US" sz="2000" dirty="0">
                <a:latin typeface="Menlo" panose="020B0609030804020204" pitchFamily="49" charset="0"/>
                <a:ea typeface="Menlo" panose="020B0609030804020204" pitchFamily="49" charset="0"/>
                <a:cs typeface="Menlo" panose="020B0609030804020204" pitchFamily="49" charset="0"/>
              </a:rPr>
              <a:t>() -&gt; Result&lt;</a:t>
            </a:r>
            <a:r>
              <a:rPr lang="en-US" sz="2000" dirty="0" err="1">
                <a:latin typeface="Menlo" panose="020B0609030804020204" pitchFamily="49" charset="0"/>
                <a:ea typeface="Menlo" panose="020B0609030804020204" pitchFamily="49" charset="0"/>
                <a:cs typeface="Menlo" panose="020B0609030804020204" pitchFamily="49" charset="0"/>
              </a:rPr>
              <a:t>MoltInt,ReturnCode</a:t>
            </a:r>
            <a:r>
              <a:rPr lang="en-US" sz="2000" dirty="0">
                <a:latin typeface="Menlo" panose="020B0609030804020204" pitchFamily="49" charset="0"/>
                <a:ea typeface="Menlo" panose="020B0609030804020204" pitchFamily="49" charset="0"/>
                <a:cs typeface="Menlo" panose="020B0609030804020204" pitchFamily="49" charset="0"/>
              </a:rPr>
              <a:t>&gt;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argv</a:t>
            </a:r>
            <a:r>
              <a:rPr lang="en-US" sz="2000" dirty="0">
                <a:latin typeface="Menlo" panose="020B0609030804020204" pitchFamily="49" charset="0"/>
                <a:ea typeface="Menlo" panose="020B0609030804020204" pitchFamily="49" charset="0"/>
                <a:cs typeface="Menlo" panose="020B0609030804020204" pitchFamily="49" charset="0"/>
              </a:rPr>
              <a:t>[1]</a:t>
            </a:r>
            <a:r>
              <a:rPr lang="en-US" sz="2000" b="1" dirty="0">
                <a:latin typeface="Menlo" panose="020B0609030804020204" pitchFamily="49" charset="0"/>
                <a:ea typeface="Menlo" panose="020B0609030804020204" pitchFamily="49" charset="0"/>
                <a:cs typeface="Menlo" panose="020B0609030804020204" pitchFamily="49" charset="0"/>
              </a:rPr>
              <a:t>.</a:t>
            </a:r>
            <a:r>
              <a:rPr lang="en-US" sz="2000" b="1" dirty="0" err="1">
                <a:latin typeface="Menlo" panose="020B0609030804020204" pitchFamily="49" charset="0"/>
                <a:ea typeface="Menlo" panose="020B0609030804020204" pitchFamily="49" charset="0"/>
                <a:cs typeface="Menlo" panose="020B0609030804020204" pitchFamily="49" charset="0"/>
              </a:rPr>
              <a:t>as_int</a:t>
            </a:r>
            <a:r>
              <a:rPr lang="en-US" sz="2000" b="1"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std</a:t>
            </a:r>
            <a:r>
              <a:rPr lang="en-US" sz="2000" dirty="0">
                <a:latin typeface="Menlo" panose="020B0609030804020204" pitchFamily="49" charset="0"/>
                <a:ea typeface="Menlo" panose="020B0609030804020204" pitchFamily="49" charset="0"/>
                <a:cs typeface="Menlo" panose="020B0609030804020204" pitchFamily="49" charset="0"/>
              </a:rPr>
              <a:t>::process::exit(</a:t>
            </a:r>
            <a:r>
              <a:rPr lang="en-US" sz="2000" dirty="0" err="1">
                <a:latin typeface="Menlo" panose="020B0609030804020204" pitchFamily="49" charset="0"/>
                <a:ea typeface="Menlo" panose="020B0609030804020204" pitchFamily="49" charset="0"/>
                <a:cs typeface="Menlo" panose="020B0609030804020204" pitchFamily="49" charset="0"/>
              </a:rPr>
              <a:t>return_code</a:t>
            </a:r>
            <a:r>
              <a:rPr lang="en-US" sz="2000" dirty="0">
                <a:latin typeface="Menlo" panose="020B0609030804020204" pitchFamily="49" charset="0"/>
                <a:ea typeface="Menlo" panose="020B0609030804020204" pitchFamily="49" charset="0"/>
                <a:cs typeface="Menlo" panose="020B0609030804020204" pitchFamily="49" charset="0"/>
              </a:rPr>
              <a:t> as i32)</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3712260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4737-8F4C-5B41-AA6F-6C1712BE2A78}"/>
              </a:ext>
            </a:extLst>
          </p:cNvPr>
          <p:cNvSpPr>
            <a:spLocks noGrp="1"/>
          </p:cNvSpPr>
          <p:nvPr>
            <p:ph type="title"/>
          </p:nvPr>
        </p:nvSpPr>
        <p:spPr>
          <a:xfrm>
            <a:off x="2222695" y="2053248"/>
            <a:ext cx="4797083" cy="1325563"/>
          </a:xfrm>
        </p:spPr>
        <p:txBody>
          <a:bodyPr>
            <a:noAutofit/>
          </a:bodyPr>
          <a:lstStyle/>
          <a:p>
            <a:pPr algn="ctr"/>
            <a:r>
              <a:rPr lang="en-US" dirty="0"/>
              <a:t>Building Applications and Extensions</a:t>
            </a:r>
          </a:p>
        </p:txBody>
      </p:sp>
    </p:spTree>
    <p:extLst>
      <p:ext uri="{BB962C8B-B14F-4D97-AF65-F5344CB8AC3E}">
        <p14:creationId xmlns:p14="http://schemas.microsoft.com/office/powerpoint/2010/main" val="1374376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DFD2-AF20-1A42-8C76-B0344A1DD233}"/>
              </a:ext>
            </a:extLst>
          </p:cNvPr>
          <p:cNvSpPr>
            <a:spLocks noGrp="1"/>
          </p:cNvSpPr>
          <p:nvPr>
            <p:ph type="title"/>
          </p:nvPr>
        </p:nvSpPr>
        <p:spPr>
          <a:xfrm>
            <a:off x="628650" y="365127"/>
            <a:ext cx="7886700" cy="915034"/>
          </a:xfrm>
        </p:spPr>
        <p:txBody>
          <a:bodyPr/>
          <a:lstStyle/>
          <a:p>
            <a:pPr algn="ctr"/>
            <a:r>
              <a:rPr lang="en-US" dirty="0"/>
              <a:t>The Rust Ecosystem</a:t>
            </a:r>
          </a:p>
        </p:txBody>
      </p:sp>
      <p:sp>
        <p:nvSpPr>
          <p:cNvPr id="3" name="Content Placeholder 2">
            <a:extLst>
              <a:ext uri="{FF2B5EF4-FFF2-40B4-BE49-F238E27FC236}">
                <a16:creationId xmlns:a16="http://schemas.microsoft.com/office/drawing/2014/main" id="{168762DB-448B-C443-A878-1EF99F81DAE3}"/>
              </a:ext>
            </a:extLst>
          </p:cNvPr>
          <p:cNvSpPr>
            <a:spLocks noGrp="1"/>
          </p:cNvSpPr>
          <p:nvPr>
            <p:ph idx="1"/>
          </p:nvPr>
        </p:nvSpPr>
        <p:spPr/>
        <p:txBody>
          <a:bodyPr/>
          <a:lstStyle/>
          <a:p>
            <a:r>
              <a:rPr lang="en-US" dirty="0" err="1">
                <a:latin typeface="Menlo" panose="020B0609030804020204" pitchFamily="49" charset="0"/>
                <a:ea typeface="Menlo" panose="020B0609030804020204" pitchFamily="49" charset="0"/>
                <a:cs typeface="Menlo" panose="020B0609030804020204" pitchFamily="49" charset="0"/>
              </a:rPr>
              <a:t>rustup</a:t>
            </a:r>
            <a:r>
              <a:rPr lang="en-US" dirty="0"/>
              <a:t> — installs the compiler and tools</a:t>
            </a:r>
          </a:p>
          <a:p>
            <a:r>
              <a:rPr lang="en-US" dirty="0">
                <a:latin typeface="Menlo" panose="020B0609030804020204" pitchFamily="49" charset="0"/>
                <a:ea typeface="Menlo" panose="020B0609030804020204" pitchFamily="49" charset="0"/>
                <a:cs typeface="Menlo" panose="020B0609030804020204" pitchFamily="49" charset="0"/>
              </a:rPr>
              <a:t>cargo</a:t>
            </a:r>
            <a:r>
              <a:rPr lang="en-US" dirty="0"/>
              <a:t> — the Rust build tool</a:t>
            </a:r>
          </a:p>
          <a:p>
            <a:r>
              <a:rPr lang="en-US" dirty="0"/>
              <a:t>Crates — Rust packages, library &amp; binary</a:t>
            </a:r>
          </a:p>
          <a:p>
            <a:r>
              <a:rPr lang="en-US" dirty="0" err="1">
                <a:latin typeface="Menlo" panose="020B0609030804020204" pitchFamily="49" charset="0"/>
                <a:ea typeface="Menlo" panose="020B0609030804020204" pitchFamily="49" charset="0"/>
                <a:cs typeface="Menlo" panose="020B0609030804020204" pitchFamily="49" charset="0"/>
              </a:rPr>
              <a:t>cargo.toml</a:t>
            </a:r>
            <a:r>
              <a:rPr lang="en-US" dirty="0"/>
              <a:t> — The crate manifest file</a:t>
            </a:r>
          </a:p>
          <a:p>
            <a:r>
              <a:rPr lang="en-US" dirty="0" err="1">
                <a:latin typeface="Menlo" panose="020B0609030804020204" pitchFamily="49" charset="0"/>
                <a:ea typeface="Menlo" panose="020B0609030804020204" pitchFamily="49" charset="0"/>
                <a:cs typeface="Menlo" panose="020B0609030804020204" pitchFamily="49" charset="0"/>
              </a:rPr>
              <a:t>crates.io</a:t>
            </a:r>
            <a:r>
              <a:rPr lang="en-US" dirty="0"/>
              <a:t> — The Rust package repository</a:t>
            </a:r>
          </a:p>
        </p:txBody>
      </p:sp>
    </p:spTree>
    <p:extLst>
      <p:ext uri="{BB962C8B-B14F-4D97-AF65-F5344CB8AC3E}">
        <p14:creationId xmlns:p14="http://schemas.microsoft.com/office/powerpoint/2010/main" val="13355438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93B2-253F-6741-9D6F-F859E6E9D9CF}"/>
              </a:ext>
            </a:extLst>
          </p:cNvPr>
          <p:cNvSpPr>
            <a:spLocks noGrp="1"/>
          </p:cNvSpPr>
          <p:nvPr>
            <p:ph type="title"/>
          </p:nvPr>
        </p:nvSpPr>
        <p:spPr/>
        <p:txBody>
          <a:bodyPr/>
          <a:lstStyle/>
          <a:p>
            <a:r>
              <a:rPr lang="en-US" dirty="0"/>
              <a:t>Creating an Application</a:t>
            </a:r>
          </a:p>
        </p:txBody>
      </p:sp>
      <p:sp>
        <p:nvSpPr>
          <p:cNvPr id="3" name="Content Placeholder 2">
            <a:extLst>
              <a:ext uri="{FF2B5EF4-FFF2-40B4-BE49-F238E27FC236}">
                <a16:creationId xmlns:a16="http://schemas.microsoft.com/office/drawing/2014/main" id="{3DDCAE09-7F70-B34B-8917-28AEF65C168D}"/>
              </a:ext>
            </a:extLst>
          </p:cNvPr>
          <p:cNvSpPr txBox="1">
            <a:spLocks/>
          </p:cNvSpPr>
          <p:nvPr/>
        </p:nvSpPr>
        <p:spPr>
          <a:xfrm>
            <a:off x="628650" y="1690688"/>
            <a:ext cx="7886700" cy="404892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b="1" dirty="0">
                <a:latin typeface="Menlo" panose="020B0609030804020204" pitchFamily="49" charset="0"/>
                <a:ea typeface="Menlo" panose="020B0609030804020204" pitchFamily="49" charset="0"/>
                <a:cs typeface="Menlo" panose="020B0609030804020204" pitchFamily="49" charset="0"/>
              </a:rPr>
              <a:t>cargo new hello</a:t>
            </a:r>
          </a:p>
          <a:p>
            <a:pPr marL="0" indent="0">
              <a:buFont typeface="Arial" panose="020B0604020202020204" pitchFamily="34" charset="0"/>
              <a:buNone/>
            </a:pPr>
            <a:r>
              <a:rPr lang="en-US" sz="2000" dirty="0">
                <a:latin typeface="Menlo" panose="020B0609030804020204" pitchFamily="49" charset="0"/>
                <a:ea typeface="Menlo" panose="020B0609030804020204" pitchFamily="49" charset="0"/>
                <a:cs typeface="Menlo" panose="020B0609030804020204" pitchFamily="49" charset="0"/>
              </a:rPr>
              <a:t>    Created binary (application) `hello` package</a:t>
            </a:r>
          </a:p>
          <a:p>
            <a:pPr marL="0" indent="0">
              <a:buFont typeface="Arial" panose="020B0604020202020204" pitchFamily="34" charse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b="1" dirty="0">
                <a:latin typeface="Menlo" panose="020B0609030804020204" pitchFamily="49" charset="0"/>
                <a:ea typeface="Menlo" panose="020B0609030804020204" pitchFamily="49" charset="0"/>
                <a:cs typeface="Menlo" panose="020B0609030804020204" pitchFamily="49" charset="0"/>
              </a:rPr>
              <a:t>cd hello</a:t>
            </a:r>
          </a:p>
          <a:p>
            <a:pPr marL="0" indent="0">
              <a:buFont typeface="Arial" panose="020B0604020202020204" pitchFamily="34" charse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b="1" dirty="0">
                <a:latin typeface="Menlo" panose="020B0609030804020204" pitchFamily="49" charset="0"/>
                <a:ea typeface="Menlo" panose="020B0609030804020204" pitchFamily="49" charset="0"/>
                <a:cs typeface="Menlo" panose="020B0609030804020204" pitchFamily="49" charset="0"/>
              </a:rPr>
              <a:t>cargo run</a:t>
            </a:r>
          </a:p>
          <a:p>
            <a:pPr marL="0" indent="0">
              <a:buFont typeface="Arial" panose="020B0604020202020204" pitchFamily="34" charset="0"/>
              <a:buNone/>
            </a:pPr>
            <a:r>
              <a:rPr lang="en-US" sz="2000" i="1" dirty="0">
                <a:latin typeface="Menlo" panose="020B0609030804020204" pitchFamily="49" charset="0"/>
                <a:ea typeface="Menlo" panose="020B0609030804020204" pitchFamily="49" charset="0"/>
                <a:cs typeface="Menlo" panose="020B0609030804020204" pitchFamily="49" charset="0"/>
              </a:rPr>
              <a:t>Compiling hello v0.1.0 (/Users/will/hello)</a:t>
            </a:r>
          </a:p>
          <a:p>
            <a:pPr marL="0" indent="0">
              <a:buFont typeface="Arial" panose="020B0604020202020204" pitchFamily="34" charset="0"/>
              <a:buNone/>
            </a:pPr>
            <a:r>
              <a:rPr lang="en-US" sz="2000" i="1" dirty="0">
                <a:latin typeface="Menlo" panose="020B0609030804020204" pitchFamily="49" charset="0"/>
                <a:ea typeface="Menlo" panose="020B0609030804020204" pitchFamily="49" charset="0"/>
                <a:cs typeface="Menlo" panose="020B0609030804020204" pitchFamily="49" charset="0"/>
              </a:rPr>
              <a:t>Finished dev [unoptimized + </a:t>
            </a:r>
            <a:r>
              <a:rPr lang="en-US" sz="2000" i="1" dirty="0" err="1">
                <a:latin typeface="Menlo" panose="020B0609030804020204" pitchFamily="49" charset="0"/>
                <a:ea typeface="Menlo" panose="020B0609030804020204" pitchFamily="49" charset="0"/>
                <a:cs typeface="Menlo" panose="020B0609030804020204" pitchFamily="49" charset="0"/>
              </a:rPr>
              <a:t>debuginfo</a:t>
            </a:r>
            <a:r>
              <a:rPr lang="en-US" sz="2000" i="1" dirty="0">
                <a:latin typeface="Menlo" panose="020B0609030804020204" pitchFamily="49" charset="0"/>
                <a:ea typeface="Menlo" panose="020B0609030804020204" pitchFamily="49" charset="0"/>
                <a:cs typeface="Menlo" panose="020B0609030804020204" pitchFamily="49" charset="0"/>
              </a:rPr>
              <a:t>] target(s) in 3.71s</a:t>
            </a:r>
          </a:p>
          <a:p>
            <a:pPr marL="0" indent="0">
              <a:buFont typeface="Arial" panose="020B0604020202020204" pitchFamily="34" charset="0"/>
              <a:buNone/>
            </a:pPr>
            <a:r>
              <a:rPr lang="en-US" sz="2000" i="1" dirty="0">
                <a:latin typeface="Menlo" panose="020B0609030804020204" pitchFamily="49" charset="0"/>
                <a:ea typeface="Menlo" panose="020B0609030804020204" pitchFamily="49" charset="0"/>
                <a:cs typeface="Menlo" panose="020B0609030804020204" pitchFamily="49" charset="0"/>
              </a:rPr>
              <a:t>Running `target/debug/hello`</a:t>
            </a:r>
          </a:p>
          <a:p>
            <a:pPr marL="0" indent="0">
              <a:buFont typeface="Arial" panose="020B0604020202020204" pitchFamily="34" charset="0"/>
              <a:buNone/>
            </a:pPr>
            <a:r>
              <a:rPr lang="en-US" sz="2000" b="1" dirty="0">
                <a:latin typeface="Menlo" panose="020B0609030804020204" pitchFamily="49" charset="0"/>
                <a:ea typeface="Menlo" panose="020B0609030804020204" pitchFamily="49" charset="0"/>
                <a:cs typeface="Menlo" panose="020B0609030804020204" pitchFamily="49" charset="0"/>
              </a:rPr>
              <a:t>Hello, world!</a:t>
            </a:r>
          </a:p>
          <a:p>
            <a:pPr marL="0" indent="0">
              <a:buFont typeface="Arial" panose="020B0604020202020204" pitchFamily="34" charset="0"/>
              <a:buNone/>
            </a:pP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83687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5F0974F-3D64-E743-B90D-C1DAB5EBE164}"/>
              </a:ext>
            </a:extLst>
          </p:cNvPr>
          <p:cNvSpPr>
            <a:spLocks noGrp="1"/>
          </p:cNvSpPr>
          <p:nvPr>
            <p:ph sz="half" idx="2"/>
          </p:nvPr>
        </p:nvSpPr>
        <p:spPr>
          <a:xfrm>
            <a:off x="815927" y="703387"/>
            <a:ext cx="7699424" cy="5275382"/>
          </a:xfrm>
        </p:spPr>
        <p:txBody>
          <a:bodyPr>
            <a:normAutofit/>
          </a:bodyPr>
          <a:lstStyle/>
          <a:p>
            <a:pPr marL="0" indent="0">
              <a:buNone/>
            </a:pPr>
            <a:r>
              <a:rPr lang="en-US" sz="2000" b="1" dirty="0">
                <a:latin typeface="Menlo" panose="020B0609030804020204" pitchFamily="49" charset="0"/>
                <a:ea typeface="Menlo" panose="020B0609030804020204" pitchFamily="49" charset="0"/>
                <a:cs typeface="Menlo" panose="020B0609030804020204" pitchFamily="49" charset="0"/>
              </a:rPr>
              <a:t>// </a:t>
            </a:r>
            <a:r>
              <a:rPr lang="en-US" sz="2000" b="1" dirty="0" err="1">
                <a:latin typeface="Menlo" panose="020B0609030804020204" pitchFamily="49" charset="0"/>
                <a:ea typeface="Menlo" panose="020B0609030804020204" pitchFamily="49" charset="0"/>
                <a:cs typeface="Menlo" panose="020B0609030804020204" pitchFamily="49" charset="0"/>
              </a:rPr>
              <a:t>cargo.toml</a:t>
            </a:r>
            <a:endParaRPr lang="en-US" sz="2000" b="1"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[package]</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name = "hello"</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version = "0.1.0"</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authors = ["Will Duquette &lt;</a:t>
            </a:r>
            <a:r>
              <a:rPr lang="en-US" sz="2000" dirty="0" err="1">
                <a:latin typeface="Menlo" panose="020B0609030804020204" pitchFamily="49" charset="0"/>
                <a:ea typeface="Menlo" panose="020B0609030804020204" pitchFamily="49" charset="0"/>
                <a:cs typeface="Menlo" panose="020B0609030804020204" pitchFamily="49" charset="0"/>
              </a:rPr>
              <a:t>will@wjduquette.com</a:t>
            </a:r>
            <a:r>
              <a:rPr lang="en-US" sz="2000" dirty="0">
                <a:latin typeface="Menlo" panose="020B0609030804020204" pitchFamily="49" charset="0"/>
                <a:ea typeface="Menlo" panose="020B0609030804020204" pitchFamily="49" charset="0"/>
                <a:cs typeface="Menlo" panose="020B0609030804020204" pitchFamily="49" charset="0"/>
              </a:rPr>
              <a:t>&gt;"]</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edition = "2018"</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[dependencies]</a:t>
            </a:r>
          </a:p>
          <a:p>
            <a:pPr marL="0" indent="0">
              <a:buNone/>
            </a:pPr>
            <a:endParaRPr lang="en-US" sz="2000" b="1"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b="1" dirty="0">
                <a:latin typeface="Menlo" panose="020B0609030804020204" pitchFamily="49" charset="0"/>
                <a:ea typeface="Menlo" panose="020B0609030804020204" pitchFamily="49" charset="0"/>
                <a:cs typeface="Menlo" panose="020B0609030804020204" pitchFamily="49" charset="0"/>
              </a:rPr>
              <a:t>// src/</a:t>
            </a:r>
            <a:r>
              <a:rPr lang="en-US" sz="2000" b="1" dirty="0" err="1">
                <a:latin typeface="Menlo" panose="020B0609030804020204" pitchFamily="49" charset="0"/>
                <a:ea typeface="Menlo" panose="020B0609030804020204" pitchFamily="49" charset="0"/>
                <a:cs typeface="Menlo" panose="020B0609030804020204" pitchFamily="49" charset="0"/>
              </a:rPr>
              <a:t>main.rs</a:t>
            </a:r>
            <a:endParaRPr lang="en-US" sz="2000" b="1"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err="1">
                <a:latin typeface="Menlo" panose="020B0609030804020204" pitchFamily="49" charset="0"/>
                <a:ea typeface="Menlo" panose="020B0609030804020204" pitchFamily="49" charset="0"/>
                <a:cs typeface="Menlo" panose="020B0609030804020204" pitchFamily="49" charset="0"/>
              </a:rPr>
              <a:t>fn</a:t>
            </a:r>
            <a:r>
              <a:rPr lang="en-US" sz="20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println</a:t>
            </a:r>
            <a:r>
              <a:rPr lang="en-US" sz="2000" dirty="0">
                <a:latin typeface="Menlo" panose="020B0609030804020204" pitchFamily="49" charset="0"/>
                <a:ea typeface="Menlo" panose="020B0609030804020204" pitchFamily="49" charset="0"/>
                <a:cs typeface="Menlo" panose="020B0609030804020204" pitchFamily="49" charset="0"/>
              </a:rPr>
              <a:t>!("Hello, world!");</a:t>
            </a:r>
          </a:p>
          <a:p>
            <a:pPr marL="0" indent="0">
              <a:buNone/>
            </a:pPr>
            <a:r>
              <a:rPr lang="en-US" sz="20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2000" dirty="0">
              <a:latin typeface="Menlo" panose="020B0609030804020204" pitchFamily="49" charset="0"/>
              <a:ea typeface="Menlo" panose="020B0609030804020204" pitchFamily="49" charset="0"/>
              <a:cs typeface="Menlo" panose="020B0609030804020204" pitchFamily="49" charset="0"/>
            </a:endParaRPr>
          </a:p>
        </p:txBody>
      </p:sp>
      <p:sp>
        <p:nvSpPr>
          <p:cNvPr id="5" name="Content Placeholder 3">
            <a:extLst>
              <a:ext uri="{FF2B5EF4-FFF2-40B4-BE49-F238E27FC236}">
                <a16:creationId xmlns:a16="http://schemas.microsoft.com/office/drawing/2014/main" id="{515A680D-D216-874E-B771-A27602C40B10}"/>
              </a:ext>
            </a:extLst>
          </p:cNvPr>
          <p:cNvSpPr txBox="1">
            <a:spLocks/>
          </p:cNvSpPr>
          <p:nvPr/>
        </p:nvSpPr>
        <p:spPr>
          <a:xfrm>
            <a:off x="628650" y="703386"/>
            <a:ext cx="2846070" cy="55286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9765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A852F-2410-8A48-8CED-F111796A7C39}"/>
              </a:ext>
            </a:extLst>
          </p:cNvPr>
          <p:cNvSpPr>
            <a:spLocks noGrp="1"/>
          </p:cNvSpPr>
          <p:nvPr>
            <p:ph type="title"/>
          </p:nvPr>
        </p:nvSpPr>
        <p:spPr/>
        <p:txBody>
          <a:bodyPr/>
          <a:lstStyle/>
          <a:p>
            <a:r>
              <a:rPr lang="en-US" dirty="0"/>
              <a:t>A Vanilla Molt Shell</a:t>
            </a:r>
          </a:p>
        </p:txBody>
      </p:sp>
      <p:sp>
        <p:nvSpPr>
          <p:cNvPr id="3" name="Content Placeholder 2">
            <a:extLst>
              <a:ext uri="{FF2B5EF4-FFF2-40B4-BE49-F238E27FC236}">
                <a16:creationId xmlns:a16="http://schemas.microsoft.com/office/drawing/2014/main" id="{B3D295AF-8D35-2B46-AC1B-E77B0EB01707}"/>
              </a:ext>
            </a:extLst>
          </p:cNvPr>
          <p:cNvSpPr>
            <a:spLocks noGrp="1"/>
          </p:cNvSpPr>
          <p:nvPr>
            <p:ph idx="1"/>
          </p:nvPr>
        </p:nvSpPr>
        <p:spPr/>
        <p:txBody>
          <a:bodyPr>
            <a:normAutofit/>
          </a:bodyPr>
          <a:lstStyle/>
          <a:p>
            <a:pPr marL="0" indent="0">
              <a:buNone/>
            </a:pPr>
            <a:r>
              <a:rPr lang="en-US" sz="2200" b="1" dirty="0">
                <a:latin typeface="Menlo" panose="020B0609030804020204" pitchFamily="49" charset="0"/>
                <a:ea typeface="Menlo" panose="020B0609030804020204" pitchFamily="49" charset="0"/>
                <a:cs typeface="Menlo" panose="020B0609030804020204" pitchFamily="49" charset="0"/>
              </a:rPr>
              <a:t>// molt-sample/</a:t>
            </a:r>
            <a:r>
              <a:rPr lang="en-US" sz="2200" b="1" dirty="0" err="1">
                <a:latin typeface="Menlo" panose="020B0609030804020204" pitchFamily="49" charset="0"/>
                <a:ea typeface="Menlo" panose="020B0609030804020204" pitchFamily="49" charset="0"/>
                <a:cs typeface="Menlo" panose="020B0609030804020204" pitchFamily="49" charset="0"/>
              </a:rPr>
              <a:t>cargo.toml</a:t>
            </a:r>
            <a:endParaRPr lang="en-US" sz="2200" b="1"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[package]</a:t>
            </a: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name = "molt-sample"</a:t>
            </a: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version = "0.1.0"</a:t>
            </a: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authors = ["</a:t>
            </a:r>
            <a:r>
              <a:rPr lang="en-US" sz="2200" dirty="0" err="1">
                <a:latin typeface="Menlo" panose="020B0609030804020204" pitchFamily="49" charset="0"/>
                <a:ea typeface="Menlo" panose="020B0609030804020204" pitchFamily="49" charset="0"/>
                <a:cs typeface="Menlo" panose="020B0609030804020204" pitchFamily="49" charset="0"/>
              </a:rPr>
              <a:t>wduquette</a:t>
            </a:r>
            <a:r>
              <a:rPr lang="en-US" sz="2200" dirty="0">
                <a:latin typeface="Menlo" panose="020B0609030804020204" pitchFamily="49" charset="0"/>
                <a:ea typeface="Menlo" panose="020B0609030804020204" pitchFamily="49" charset="0"/>
                <a:cs typeface="Menlo" panose="020B0609030804020204" pitchFamily="49" charset="0"/>
              </a:rPr>
              <a:t> &lt;</a:t>
            </a:r>
            <a:r>
              <a:rPr lang="en-US" sz="2200" dirty="0" err="1">
                <a:latin typeface="Menlo" panose="020B0609030804020204" pitchFamily="49" charset="0"/>
                <a:ea typeface="Menlo" panose="020B0609030804020204" pitchFamily="49" charset="0"/>
                <a:cs typeface="Menlo" panose="020B0609030804020204" pitchFamily="49" charset="0"/>
              </a:rPr>
              <a:t>will@wjduquette.com</a:t>
            </a:r>
            <a:r>
              <a:rPr lang="en-US" sz="2200" dirty="0">
                <a:latin typeface="Menlo" panose="020B0609030804020204" pitchFamily="49" charset="0"/>
                <a:ea typeface="Menlo" panose="020B0609030804020204" pitchFamily="49" charset="0"/>
                <a:cs typeface="Menlo" panose="020B0609030804020204" pitchFamily="49" charset="0"/>
              </a:rPr>
              <a:t>&gt;"]</a:t>
            </a: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edition = "2018"</a:t>
            </a:r>
          </a:p>
          <a:p>
            <a:pPr marL="0" indent="0">
              <a:buNone/>
            </a:pPr>
            <a:endParaRPr lang="en-US" sz="22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[dependencies]</a:t>
            </a: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molt = "0.1.0"</a:t>
            </a:r>
          </a:p>
          <a:p>
            <a:pPr marL="0" indent="0">
              <a:buNone/>
            </a:pPr>
            <a:r>
              <a:rPr lang="en-US" sz="2200" dirty="0">
                <a:latin typeface="Menlo" panose="020B0609030804020204" pitchFamily="49" charset="0"/>
                <a:ea typeface="Menlo" panose="020B0609030804020204" pitchFamily="49" charset="0"/>
                <a:cs typeface="Menlo" panose="020B0609030804020204" pitchFamily="49" charset="0"/>
              </a:rPr>
              <a:t>molt-shell = "0.1.0"</a:t>
            </a:r>
            <a:endParaRPr lang="en-US"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5001822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D295AF-8D35-2B46-AC1B-E77B0EB01707}"/>
              </a:ext>
            </a:extLst>
          </p:cNvPr>
          <p:cNvSpPr>
            <a:spLocks noGrp="1"/>
          </p:cNvSpPr>
          <p:nvPr>
            <p:ph idx="1"/>
          </p:nvPr>
        </p:nvSpPr>
        <p:spPr>
          <a:xfrm>
            <a:off x="628650" y="717452"/>
            <a:ext cx="7886700" cy="5459511"/>
          </a:xfrm>
        </p:spPr>
        <p:txBody>
          <a:bodyPr>
            <a:normAutofit lnSpcReduction="10000"/>
          </a:bodyPr>
          <a:lstStyle/>
          <a:p>
            <a:pPr marL="0" indent="0">
              <a:buNone/>
            </a:pPr>
            <a:r>
              <a:rPr lang="en-US" sz="1800" b="1" dirty="0">
                <a:latin typeface="Menlo" panose="020B0609030804020204" pitchFamily="49" charset="0"/>
                <a:ea typeface="Menlo" panose="020B0609030804020204" pitchFamily="49" charset="0"/>
                <a:cs typeface="Menlo" panose="020B0609030804020204" pitchFamily="49" charset="0"/>
              </a:rPr>
              <a:t>// molt-sample/src/</a:t>
            </a:r>
            <a:r>
              <a:rPr lang="en-US" sz="1800" b="1" dirty="0" err="1">
                <a:latin typeface="Menlo" panose="020B0609030804020204" pitchFamily="49" charset="0"/>
                <a:ea typeface="Menlo" panose="020B0609030804020204" pitchFamily="49" charset="0"/>
                <a:cs typeface="Menlo" panose="020B0609030804020204" pitchFamily="49" charset="0"/>
              </a:rPr>
              <a:t>main.rs</a:t>
            </a:r>
            <a:endParaRPr lang="en-US" sz="1800" b="1"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err="1">
                <a:latin typeface="Menlo" panose="020B0609030804020204" pitchFamily="49" charset="0"/>
                <a:ea typeface="Menlo" panose="020B0609030804020204" pitchFamily="49" charset="0"/>
                <a:cs typeface="Menlo" panose="020B0609030804020204" pitchFamily="49" charset="0"/>
              </a:rPr>
              <a:t>fn</a:t>
            </a:r>
            <a:r>
              <a:rPr lang="en-US" sz="18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use </a:t>
            </a:r>
            <a:r>
              <a:rPr lang="en-US" sz="1800" dirty="0" err="1">
                <a:latin typeface="Menlo" panose="020B0609030804020204" pitchFamily="49" charset="0"/>
                <a:ea typeface="Menlo" panose="020B0609030804020204" pitchFamily="49" charset="0"/>
                <a:cs typeface="Menlo" panose="020B0609030804020204" pitchFamily="49" charset="0"/>
              </a:rPr>
              <a:t>std</a:t>
            </a:r>
            <a:r>
              <a:rPr lang="en-US" sz="1800" dirty="0">
                <a:latin typeface="Menlo" panose="020B0609030804020204" pitchFamily="49" charset="0"/>
                <a:ea typeface="Menlo" panose="020B0609030804020204" pitchFamily="49" charset="0"/>
                <a:cs typeface="Menlo" panose="020B0609030804020204" pitchFamily="49" charset="0"/>
              </a:rPr>
              <a:t>::</a:t>
            </a:r>
            <a:r>
              <a:rPr lang="en-US" sz="1800" dirty="0" err="1">
                <a:latin typeface="Menlo" panose="020B0609030804020204" pitchFamily="49" charset="0"/>
                <a:ea typeface="Menlo" panose="020B0609030804020204" pitchFamily="49" charset="0"/>
                <a:cs typeface="Menlo" panose="020B0609030804020204" pitchFamily="49" charset="0"/>
              </a:rPr>
              <a:t>env</a:t>
            </a:r>
            <a:r>
              <a:rPr lang="en-US" sz="18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let </a:t>
            </a:r>
            <a:r>
              <a:rPr lang="en-US" sz="1800" dirty="0" err="1">
                <a:latin typeface="Menlo" panose="020B0609030804020204" pitchFamily="49" charset="0"/>
                <a:ea typeface="Menlo" panose="020B0609030804020204" pitchFamily="49" charset="0"/>
                <a:cs typeface="Menlo" panose="020B0609030804020204" pitchFamily="49" charset="0"/>
              </a:rPr>
              <a:t>args</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Vec</a:t>
            </a:r>
            <a:r>
              <a:rPr lang="en-US" sz="1800" dirty="0">
                <a:latin typeface="Menlo" panose="020B0609030804020204" pitchFamily="49" charset="0"/>
                <a:ea typeface="Menlo" panose="020B0609030804020204" pitchFamily="49" charset="0"/>
                <a:cs typeface="Menlo" panose="020B0609030804020204" pitchFamily="49" charset="0"/>
              </a:rPr>
              <a:t>&lt;String&gt; = </a:t>
            </a:r>
            <a:r>
              <a:rPr lang="en-US" sz="1800" dirty="0" err="1">
                <a:latin typeface="Menlo" panose="020B0609030804020204" pitchFamily="49" charset="0"/>
                <a:ea typeface="Menlo" panose="020B0609030804020204" pitchFamily="49" charset="0"/>
                <a:cs typeface="Menlo" panose="020B0609030804020204" pitchFamily="49" charset="0"/>
              </a:rPr>
              <a:t>env</a:t>
            </a:r>
            <a:r>
              <a:rPr lang="en-US" sz="1800" dirty="0">
                <a:latin typeface="Menlo" panose="020B0609030804020204" pitchFamily="49" charset="0"/>
                <a:ea typeface="Menlo" panose="020B0609030804020204" pitchFamily="49" charset="0"/>
                <a:cs typeface="Menlo" panose="020B0609030804020204" pitchFamily="49" charset="0"/>
              </a:rPr>
              <a:t>::</a:t>
            </a:r>
            <a:r>
              <a:rPr lang="en-US" sz="1800" dirty="0" err="1">
                <a:latin typeface="Menlo" panose="020B0609030804020204" pitchFamily="49" charset="0"/>
                <a:ea typeface="Menlo" panose="020B0609030804020204" pitchFamily="49" charset="0"/>
                <a:cs typeface="Menlo" panose="020B0609030804020204" pitchFamily="49" charset="0"/>
              </a:rPr>
              <a:t>args</a:t>
            </a:r>
            <a:r>
              <a:rPr lang="en-US" sz="1800" dirty="0">
                <a:latin typeface="Menlo" panose="020B0609030804020204" pitchFamily="49" charset="0"/>
                <a:ea typeface="Menlo" panose="020B0609030804020204" pitchFamily="49" charset="0"/>
                <a:cs typeface="Menlo" panose="020B0609030804020204" pitchFamily="49" charset="0"/>
              </a:rPr>
              <a:t>().collect();</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let </a:t>
            </a:r>
            <a:r>
              <a:rPr lang="en-US" sz="1800" dirty="0" err="1">
                <a:latin typeface="Menlo" panose="020B0609030804020204" pitchFamily="49" charset="0"/>
                <a:ea typeface="Menlo" panose="020B0609030804020204" pitchFamily="49" charset="0"/>
                <a:cs typeface="Menlo" panose="020B0609030804020204" pitchFamily="49" charset="0"/>
              </a:rPr>
              <a:t>mut</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::new();</a:t>
            </a:r>
          </a:p>
          <a:p>
            <a:pPr marL="0" indent="0">
              <a:buNone/>
            </a:pP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 NOTE: add commands here</a:t>
            </a:r>
          </a:p>
          <a:p>
            <a:pPr marL="0" indent="0">
              <a:buNone/>
            </a:pP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 NEXT, evaluate the file, if any.</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if </a:t>
            </a:r>
            <a:r>
              <a:rPr lang="en-US" sz="1800" dirty="0" err="1">
                <a:latin typeface="Menlo" panose="020B0609030804020204" pitchFamily="49" charset="0"/>
                <a:ea typeface="Menlo" panose="020B0609030804020204" pitchFamily="49" charset="0"/>
                <a:cs typeface="Menlo" panose="020B0609030804020204" pitchFamily="49" charset="0"/>
              </a:rPr>
              <a:t>args.len</a:t>
            </a:r>
            <a:r>
              <a:rPr lang="en-US" sz="1800" dirty="0">
                <a:latin typeface="Menlo" panose="020B0609030804020204" pitchFamily="49" charset="0"/>
                <a:ea typeface="Menlo" panose="020B0609030804020204" pitchFamily="49" charset="0"/>
                <a:cs typeface="Menlo" panose="020B0609030804020204" pitchFamily="49" charset="0"/>
              </a:rPr>
              <a:t>() &gt; 1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molt_shell</a:t>
            </a:r>
            <a:r>
              <a:rPr lang="en-US" sz="1800" dirty="0">
                <a:latin typeface="Menlo" panose="020B0609030804020204" pitchFamily="49" charset="0"/>
                <a:ea typeface="Menlo" panose="020B0609030804020204" pitchFamily="49" charset="0"/>
                <a:cs typeface="Menlo" panose="020B0609030804020204" pitchFamily="49" charset="0"/>
              </a:rPr>
              <a:t>::script(&amp;</a:t>
            </a:r>
            <a:r>
              <a:rPr lang="en-US" sz="1800" dirty="0" err="1">
                <a:latin typeface="Menlo" panose="020B0609030804020204" pitchFamily="49" charset="0"/>
                <a:ea typeface="Menlo" panose="020B0609030804020204" pitchFamily="49" charset="0"/>
                <a:cs typeface="Menlo" panose="020B0609030804020204" pitchFamily="49" charset="0"/>
              </a:rPr>
              <a:t>mut</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&amp;</a:t>
            </a:r>
            <a:r>
              <a:rPr lang="en-US" sz="1800" dirty="0" err="1">
                <a:latin typeface="Menlo" panose="020B0609030804020204" pitchFamily="49" charset="0"/>
                <a:ea typeface="Menlo" panose="020B0609030804020204" pitchFamily="49" charset="0"/>
                <a:cs typeface="Menlo" panose="020B0609030804020204" pitchFamily="49" charset="0"/>
              </a:rPr>
              <a:t>args</a:t>
            </a:r>
            <a:r>
              <a:rPr lang="en-US" sz="1800" dirty="0">
                <a:latin typeface="Menlo" panose="020B0609030804020204" pitchFamily="49" charset="0"/>
                <a:ea typeface="Menlo" panose="020B0609030804020204" pitchFamily="49" charset="0"/>
                <a:cs typeface="Menlo" panose="020B0609030804020204" pitchFamily="49" charset="0"/>
              </a:rPr>
              <a:t>[1..]);</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 else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molt_shell</a:t>
            </a:r>
            <a:r>
              <a:rPr lang="en-US" sz="1800" dirty="0">
                <a:latin typeface="Menlo" panose="020B0609030804020204" pitchFamily="49" charset="0"/>
                <a:ea typeface="Menlo" panose="020B0609030804020204" pitchFamily="49" charset="0"/>
                <a:cs typeface="Menlo" panose="020B0609030804020204" pitchFamily="49" charset="0"/>
              </a:rPr>
              <a:t>::</a:t>
            </a:r>
            <a:r>
              <a:rPr lang="en-US" sz="1800" dirty="0" err="1">
                <a:latin typeface="Menlo" panose="020B0609030804020204" pitchFamily="49" charset="0"/>
                <a:ea typeface="Menlo" panose="020B0609030804020204" pitchFamily="49" charset="0"/>
                <a:cs typeface="Menlo" panose="020B0609030804020204" pitchFamily="49" charset="0"/>
              </a:rPr>
              <a:t>repl</a:t>
            </a:r>
            <a:r>
              <a:rPr lang="en-US" sz="1800" dirty="0">
                <a:latin typeface="Menlo" panose="020B0609030804020204" pitchFamily="49" charset="0"/>
                <a:ea typeface="Menlo" panose="020B0609030804020204" pitchFamily="49" charset="0"/>
                <a:cs typeface="Menlo" panose="020B0609030804020204" pitchFamily="49" charset="0"/>
              </a:rPr>
              <a:t>(&amp;</a:t>
            </a:r>
            <a:r>
              <a:rPr lang="en-US" sz="1800" dirty="0" err="1">
                <a:latin typeface="Menlo" panose="020B0609030804020204" pitchFamily="49" charset="0"/>
                <a:ea typeface="Menlo" panose="020B0609030804020204" pitchFamily="49" charset="0"/>
                <a:cs typeface="Menlo" panose="020B0609030804020204" pitchFamily="49" charset="0"/>
              </a:rPr>
              <a:t>mut</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1488104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D295AF-8D35-2B46-AC1B-E77B0EB01707}"/>
              </a:ext>
            </a:extLst>
          </p:cNvPr>
          <p:cNvSpPr>
            <a:spLocks noGrp="1"/>
          </p:cNvSpPr>
          <p:nvPr>
            <p:ph idx="1"/>
          </p:nvPr>
        </p:nvSpPr>
        <p:spPr>
          <a:xfrm>
            <a:off x="628650" y="717452"/>
            <a:ext cx="7886700" cy="5459511"/>
          </a:xfrm>
        </p:spPr>
        <p:txBody>
          <a:bodyPr>
            <a:normAutofit/>
          </a:bodyPr>
          <a:lstStyle/>
          <a:p>
            <a:pPr marL="0" indent="0">
              <a:buNone/>
            </a:pPr>
            <a:r>
              <a:rPr lang="en-US" sz="1800" b="1" dirty="0">
                <a:latin typeface="Menlo" panose="020B0609030804020204" pitchFamily="49" charset="0"/>
                <a:ea typeface="Menlo" panose="020B0609030804020204" pitchFamily="49" charset="0"/>
                <a:cs typeface="Menlo" panose="020B0609030804020204" pitchFamily="49" charset="0"/>
              </a:rPr>
              <a:t>// molt-sample/src/</a:t>
            </a:r>
            <a:r>
              <a:rPr lang="en-US" sz="1800" b="1" dirty="0" err="1">
                <a:latin typeface="Menlo" panose="020B0609030804020204" pitchFamily="49" charset="0"/>
                <a:ea typeface="Menlo" panose="020B0609030804020204" pitchFamily="49" charset="0"/>
                <a:cs typeface="Menlo" panose="020B0609030804020204" pitchFamily="49" charset="0"/>
              </a:rPr>
              <a:t>main.rs</a:t>
            </a:r>
            <a:endParaRPr lang="en-US" sz="1800" b="1"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err="1">
                <a:latin typeface="Menlo" panose="020B0609030804020204" pitchFamily="49" charset="0"/>
                <a:ea typeface="Menlo" panose="020B0609030804020204" pitchFamily="49" charset="0"/>
                <a:cs typeface="Menlo" panose="020B0609030804020204" pitchFamily="49" charset="0"/>
              </a:rPr>
              <a:t>fn</a:t>
            </a:r>
            <a:r>
              <a:rPr lang="en-US" sz="1800" dirty="0">
                <a:latin typeface="Menlo" panose="020B0609030804020204" pitchFamily="49" charset="0"/>
                <a:ea typeface="Menlo" panose="020B0609030804020204" pitchFamily="49" charset="0"/>
                <a:cs typeface="Menlo" panose="020B0609030804020204" pitchFamily="49" charset="0"/>
              </a:rPr>
              <a:t> main()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let </a:t>
            </a:r>
            <a:r>
              <a:rPr lang="en-US" sz="1800" dirty="0" err="1">
                <a:latin typeface="Menlo" panose="020B0609030804020204" pitchFamily="49" charset="0"/>
                <a:ea typeface="Menlo" panose="020B0609030804020204" pitchFamily="49" charset="0"/>
                <a:cs typeface="Menlo" panose="020B0609030804020204" pitchFamily="49" charset="0"/>
              </a:rPr>
              <a:t>mut</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::new();</a:t>
            </a:r>
          </a:p>
          <a:p>
            <a:pPr marL="0" indent="0">
              <a:buNone/>
            </a:pP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 NOTE: add commands here</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interp.add_command</a:t>
            </a:r>
            <a:r>
              <a:rPr lang="en-US" sz="1800" dirty="0">
                <a:latin typeface="Menlo" panose="020B0609030804020204" pitchFamily="49" charset="0"/>
                <a:ea typeface="Menlo" panose="020B0609030804020204" pitchFamily="49" charset="0"/>
                <a:cs typeface="Menlo" panose="020B0609030804020204" pitchFamily="49" charset="0"/>
              </a:rPr>
              <a:t>("square", </a:t>
            </a:r>
            <a:r>
              <a:rPr lang="en-US" sz="1800" dirty="0" err="1">
                <a:latin typeface="Menlo" panose="020B0609030804020204" pitchFamily="49" charset="0"/>
                <a:ea typeface="Menlo" panose="020B0609030804020204" pitchFamily="49" charset="0"/>
                <a:cs typeface="Menlo" panose="020B0609030804020204" pitchFamily="49" charset="0"/>
              </a:rPr>
              <a:t>cmd_square</a:t>
            </a:r>
            <a:r>
              <a:rPr lang="en-US" sz="1800" dirty="0">
                <a:latin typeface="Menlo" panose="020B0609030804020204" pitchFamily="49" charset="0"/>
                <a:ea typeface="Menlo" panose="020B0609030804020204" pitchFamily="49" charset="0"/>
                <a:cs typeface="Menlo" panose="020B0609030804020204" pitchFamily="49" charset="0"/>
              </a:rPr>
              <a:t>);</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pub </a:t>
            </a:r>
            <a:r>
              <a:rPr lang="en-US" sz="1800" dirty="0" err="1">
                <a:latin typeface="Menlo" panose="020B0609030804020204" pitchFamily="49" charset="0"/>
                <a:ea typeface="Menlo" panose="020B0609030804020204" pitchFamily="49" charset="0"/>
                <a:cs typeface="Menlo" panose="020B0609030804020204" pitchFamily="49" charset="0"/>
              </a:rPr>
              <a:t>fn</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cmd_square</a:t>
            </a:r>
            <a:r>
              <a:rPr lang="en-US" sz="1800" dirty="0">
                <a:latin typeface="Menlo" panose="020B0609030804020204" pitchFamily="49" charset="0"/>
                <a:ea typeface="Menlo" panose="020B0609030804020204" pitchFamily="49" charset="0"/>
                <a:cs typeface="Menlo" panose="020B0609030804020204" pitchFamily="49" charset="0"/>
              </a:rPr>
              <a:t>(_</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&amp;</a:t>
            </a:r>
            <a:r>
              <a:rPr lang="en-US" sz="1800" dirty="0" err="1">
                <a:latin typeface="Menlo" panose="020B0609030804020204" pitchFamily="49" charset="0"/>
                <a:ea typeface="Menlo" panose="020B0609030804020204" pitchFamily="49" charset="0"/>
                <a:cs typeface="Menlo" panose="020B0609030804020204" pitchFamily="49" charset="0"/>
              </a:rPr>
              <a:t>mut</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argv</a:t>
            </a:r>
            <a:r>
              <a:rPr lang="en-US" sz="1800" dirty="0">
                <a:latin typeface="Menlo" panose="020B0609030804020204" pitchFamily="49" charset="0"/>
                <a:ea typeface="Menlo" panose="020B0609030804020204" pitchFamily="49" charset="0"/>
                <a:cs typeface="Menlo" panose="020B0609030804020204" pitchFamily="49" charset="0"/>
              </a:rPr>
              <a:t>: &amp;[Value]) -&gt; </a:t>
            </a:r>
            <a:r>
              <a:rPr lang="en-US" sz="1800" dirty="0" err="1">
                <a:latin typeface="Menlo" panose="020B0609030804020204" pitchFamily="49" charset="0"/>
                <a:ea typeface="Menlo" panose="020B0609030804020204" pitchFamily="49" charset="0"/>
                <a:cs typeface="Menlo" panose="020B0609030804020204" pitchFamily="49" charset="0"/>
              </a:rPr>
              <a:t>MoltResult</a:t>
            </a:r>
            <a:r>
              <a:rPr lang="en-US" sz="18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 ... compute the square of a number</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47616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0E68-12EC-924C-9E44-5DDDC20F4DA3}"/>
              </a:ext>
            </a:extLst>
          </p:cNvPr>
          <p:cNvSpPr>
            <a:spLocks noGrp="1"/>
          </p:cNvSpPr>
          <p:nvPr>
            <p:ph type="title"/>
          </p:nvPr>
        </p:nvSpPr>
        <p:spPr/>
        <p:txBody>
          <a:bodyPr/>
          <a:lstStyle/>
          <a:p>
            <a:r>
              <a:rPr lang="en-US" dirty="0"/>
              <a:t>A Molt Extension</a:t>
            </a:r>
          </a:p>
        </p:txBody>
      </p:sp>
      <p:sp>
        <p:nvSpPr>
          <p:cNvPr id="3" name="Content Placeholder 2">
            <a:extLst>
              <a:ext uri="{FF2B5EF4-FFF2-40B4-BE49-F238E27FC236}">
                <a16:creationId xmlns:a16="http://schemas.microsoft.com/office/drawing/2014/main" id="{278AAFCE-34BC-224E-BFCA-9E543D888F8E}"/>
              </a:ext>
            </a:extLst>
          </p:cNvPr>
          <p:cNvSpPr>
            <a:spLocks noGrp="1"/>
          </p:cNvSpPr>
          <p:nvPr>
            <p:ph idx="1"/>
          </p:nvPr>
        </p:nvSpPr>
        <p:spPr>
          <a:xfrm>
            <a:off x="628650" y="1589649"/>
            <a:ext cx="7886700" cy="4587314"/>
          </a:xfrm>
        </p:spPr>
        <p:txBody>
          <a:bodyPr>
            <a:normAutofit/>
          </a:bodyPr>
          <a:lstStyle/>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pub </a:t>
            </a:r>
            <a:r>
              <a:rPr lang="en-US" sz="1800" dirty="0" err="1">
                <a:latin typeface="Menlo" panose="020B0609030804020204" pitchFamily="49" charset="0"/>
                <a:ea typeface="Menlo" panose="020B0609030804020204" pitchFamily="49" charset="0"/>
                <a:cs typeface="Menlo" panose="020B0609030804020204" pitchFamily="49" charset="0"/>
              </a:rPr>
              <a:t>fn</a:t>
            </a:r>
            <a:r>
              <a:rPr lang="en-US" sz="1800" dirty="0">
                <a:latin typeface="Menlo" panose="020B0609030804020204" pitchFamily="49" charset="0"/>
                <a:ea typeface="Menlo" panose="020B0609030804020204" pitchFamily="49" charset="0"/>
                <a:cs typeface="Menlo" panose="020B0609030804020204" pitchFamily="49" charset="0"/>
              </a:rPr>
              <a:t> install(</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b="1" dirty="0">
                <a:latin typeface="Menlo" panose="020B0609030804020204" pitchFamily="49" charset="0"/>
                <a:ea typeface="Menlo" panose="020B0609030804020204" pitchFamily="49" charset="0"/>
                <a:cs typeface="Menlo" panose="020B0609030804020204" pitchFamily="49" charset="0"/>
              </a:rPr>
              <a:t>&amp;</a:t>
            </a:r>
            <a:r>
              <a:rPr lang="en-US" sz="1800" b="1" dirty="0" err="1">
                <a:latin typeface="Menlo" panose="020B0609030804020204" pitchFamily="49" charset="0"/>
                <a:ea typeface="Menlo" panose="020B0609030804020204" pitchFamily="49" charset="0"/>
                <a:cs typeface="Menlo" panose="020B0609030804020204" pitchFamily="49" charset="0"/>
              </a:rPr>
              <a:t>mut</a:t>
            </a:r>
            <a:r>
              <a:rPr lang="en-US" sz="1800" b="1"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-&gt; </a:t>
            </a:r>
            <a:r>
              <a:rPr lang="en-US" sz="1800" dirty="0" err="1">
                <a:latin typeface="Menlo" panose="020B0609030804020204" pitchFamily="49" charset="0"/>
                <a:ea typeface="Menlo" panose="020B0609030804020204" pitchFamily="49" charset="0"/>
                <a:cs typeface="Menlo" panose="020B0609030804020204" pitchFamily="49" charset="0"/>
              </a:rPr>
              <a:t>MoltResult</a:t>
            </a:r>
            <a:r>
              <a:rPr lang="en-US" sz="18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interp.add_command</a:t>
            </a:r>
            <a:r>
              <a:rPr lang="en-US" sz="1800" dirty="0">
                <a:latin typeface="Menlo" panose="020B0609030804020204" pitchFamily="49" charset="0"/>
                <a:ea typeface="Menlo" panose="020B0609030804020204" pitchFamily="49" charset="0"/>
                <a:cs typeface="Menlo" panose="020B0609030804020204" pitchFamily="49" charset="0"/>
              </a:rPr>
              <a:t>("double", </a:t>
            </a:r>
            <a:r>
              <a:rPr lang="en-US" sz="1800" dirty="0" err="1">
                <a:latin typeface="Menlo" panose="020B0609030804020204" pitchFamily="49" charset="0"/>
                <a:ea typeface="Menlo" panose="020B0609030804020204" pitchFamily="49" charset="0"/>
                <a:cs typeface="Menlo" panose="020B0609030804020204" pitchFamily="49" charset="0"/>
              </a:rPr>
              <a:t>cmd_double</a:t>
            </a:r>
            <a:r>
              <a:rPr lang="en-US" sz="18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b="1" dirty="0">
                <a:latin typeface="Menlo" panose="020B0609030804020204" pitchFamily="49" charset="0"/>
                <a:ea typeface="Menlo" panose="020B0609030804020204" pitchFamily="49" charset="0"/>
                <a:cs typeface="Menlo" panose="020B0609030804020204" pitchFamily="49" charset="0"/>
              </a:rPr>
              <a:t>    </a:t>
            </a:r>
            <a:r>
              <a:rPr lang="en-US" sz="1800" b="1" dirty="0" err="1">
                <a:latin typeface="Menlo" panose="020B0609030804020204" pitchFamily="49" charset="0"/>
                <a:ea typeface="Menlo" panose="020B0609030804020204" pitchFamily="49" charset="0"/>
                <a:cs typeface="Menlo" panose="020B0609030804020204" pitchFamily="49" charset="0"/>
              </a:rPr>
              <a:t>interp.eval</a:t>
            </a:r>
            <a:r>
              <a:rPr lang="en-US" sz="1800" b="1" dirty="0">
                <a:latin typeface="Menlo" panose="020B0609030804020204" pitchFamily="49" charset="0"/>
                <a:ea typeface="Menlo" panose="020B0609030804020204" pitchFamily="49" charset="0"/>
                <a:cs typeface="Menlo" panose="020B0609030804020204" pitchFamily="49" charset="0"/>
              </a:rPr>
              <a:t>(</a:t>
            </a:r>
            <a:r>
              <a:rPr lang="en-US" sz="1800" b="1" dirty="0" err="1">
                <a:latin typeface="Menlo" panose="020B0609030804020204" pitchFamily="49" charset="0"/>
                <a:ea typeface="Menlo" panose="020B0609030804020204" pitchFamily="49" charset="0"/>
                <a:cs typeface="Menlo" panose="020B0609030804020204" pitchFamily="49" charset="0"/>
              </a:rPr>
              <a:t>include_str</a:t>
            </a:r>
            <a:r>
              <a:rPr lang="en-US" sz="1800" b="1" dirty="0">
                <a:latin typeface="Menlo" panose="020B0609030804020204" pitchFamily="49" charset="0"/>
                <a:ea typeface="Menlo" panose="020B0609030804020204" pitchFamily="49" charset="0"/>
                <a:cs typeface="Menlo" panose="020B0609030804020204" pitchFamily="49" charset="0"/>
              </a:rPr>
              <a:t>!("</a:t>
            </a:r>
            <a:r>
              <a:rPr lang="en-US" sz="1800" b="1" dirty="0" err="1">
                <a:latin typeface="Menlo" panose="020B0609030804020204" pitchFamily="49" charset="0"/>
                <a:ea typeface="Menlo" panose="020B0609030804020204" pitchFamily="49" charset="0"/>
                <a:cs typeface="Menlo" panose="020B0609030804020204" pitchFamily="49" charset="0"/>
              </a:rPr>
              <a:t>lib.tcl</a:t>
            </a:r>
            <a:r>
              <a:rPr lang="en-US" sz="1800" b="1" dirty="0">
                <a:latin typeface="Menlo" panose="020B0609030804020204" pitchFamily="49" charset="0"/>
                <a:ea typeface="Menlo" panose="020B0609030804020204" pitchFamily="49" charset="0"/>
                <a:cs typeface="Menlo" panose="020B0609030804020204" pitchFamily="49" charset="0"/>
              </a:rPr>
              <a:t>"))</a:t>
            </a: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a:t>
            </a:r>
          </a:p>
          <a:p>
            <a:pPr marL="0" indent="0">
              <a:buNone/>
            </a:pPr>
            <a:endParaRPr lang="en-US" sz="1800"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1800" dirty="0" err="1">
                <a:latin typeface="Menlo" panose="020B0609030804020204" pitchFamily="49" charset="0"/>
                <a:ea typeface="Menlo" panose="020B0609030804020204" pitchFamily="49" charset="0"/>
                <a:cs typeface="Menlo" panose="020B0609030804020204" pitchFamily="49" charset="0"/>
              </a:rPr>
              <a:t>fn</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cmd_double</a:t>
            </a:r>
            <a:r>
              <a:rPr lang="en-US" sz="1800" dirty="0">
                <a:latin typeface="Menlo" panose="020B0609030804020204" pitchFamily="49" charset="0"/>
                <a:ea typeface="Menlo" panose="020B0609030804020204" pitchFamily="49" charset="0"/>
                <a:cs typeface="Menlo" panose="020B0609030804020204" pitchFamily="49" charset="0"/>
              </a:rPr>
              <a:t>(_</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&amp;</a:t>
            </a:r>
            <a:r>
              <a:rPr lang="en-US" sz="1800" dirty="0" err="1">
                <a:latin typeface="Menlo" panose="020B0609030804020204" pitchFamily="49" charset="0"/>
                <a:ea typeface="Menlo" panose="020B0609030804020204" pitchFamily="49" charset="0"/>
                <a:cs typeface="Menlo" panose="020B0609030804020204" pitchFamily="49" charset="0"/>
              </a:rPr>
              <a:t>mut</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Interp</a:t>
            </a:r>
            <a:r>
              <a:rPr lang="en-US" sz="1800" dirty="0">
                <a:latin typeface="Menlo" panose="020B0609030804020204" pitchFamily="49" charset="0"/>
                <a:ea typeface="Menlo" panose="020B0609030804020204" pitchFamily="49" charset="0"/>
                <a:cs typeface="Menlo" panose="020B0609030804020204" pitchFamily="49" charset="0"/>
              </a:rPr>
              <a:t>, </a:t>
            </a:r>
            <a:r>
              <a:rPr lang="en-US" sz="1800" dirty="0" err="1">
                <a:latin typeface="Menlo" panose="020B0609030804020204" pitchFamily="49" charset="0"/>
                <a:ea typeface="Menlo" panose="020B0609030804020204" pitchFamily="49" charset="0"/>
                <a:cs typeface="Menlo" panose="020B0609030804020204" pitchFamily="49" charset="0"/>
              </a:rPr>
              <a:t>argv</a:t>
            </a:r>
            <a:r>
              <a:rPr lang="en-US" sz="1800" dirty="0">
                <a:latin typeface="Menlo" panose="020B0609030804020204" pitchFamily="49" charset="0"/>
                <a:ea typeface="Menlo" panose="020B0609030804020204" pitchFamily="49" charset="0"/>
                <a:cs typeface="Menlo" panose="020B0609030804020204" pitchFamily="49" charset="0"/>
              </a:rPr>
              <a:t>: &amp;[Value])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-&gt; </a:t>
            </a:r>
            <a:r>
              <a:rPr lang="en-US" sz="1800" dirty="0" err="1">
                <a:latin typeface="Menlo" panose="020B0609030804020204" pitchFamily="49" charset="0"/>
                <a:ea typeface="Menlo" panose="020B0609030804020204" pitchFamily="49" charset="0"/>
                <a:cs typeface="Menlo" panose="020B0609030804020204" pitchFamily="49" charset="0"/>
              </a:rPr>
              <a:t>MoltResult</a:t>
            </a:r>
            <a:r>
              <a:rPr lang="en-US" sz="1800" dirty="0">
                <a:latin typeface="Menlo" panose="020B0609030804020204" pitchFamily="49" charset="0"/>
                <a:ea typeface="Menlo" panose="020B0609030804020204" pitchFamily="49" charset="0"/>
                <a:cs typeface="Menlo" panose="020B0609030804020204" pitchFamily="49" charset="0"/>
              </a:rPr>
              <a:t>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    ... </a:t>
            </a:r>
          </a:p>
          <a:p>
            <a:pPr marL="0" indent="0">
              <a:buNone/>
            </a:pPr>
            <a:r>
              <a:rPr lang="en-US" sz="1800" dirty="0">
                <a:latin typeface="Menlo" panose="020B0609030804020204" pitchFamily="49" charset="0"/>
                <a:ea typeface="Menlo" panose="020B0609030804020204" pitchFamily="49" charset="0"/>
                <a:cs typeface="Menlo" panose="020B0609030804020204" pitchFamily="49" charset="0"/>
              </a:rPr>
              <a:t>}</a:t>
            </a:r>
            <a:endParaRPr lang="en-US" sz="20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636233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3638-851A-A340-BC90-5BD724B174CF}"/>
              </a:ext>
            </a:extLst>
          </p:cNvPr>
          <p:cNvSpPr>
            <a:spLocks noGrp="1"/>
          </p:cNvSpPr>
          <p:nvPr>
            <p:ph type="title"/>
          </p:nvPr>
        </p:nvSpPr>
        <p:spPr/>
        <p:txBody>
          <a:bodyPr/>
          <a:lstStyle/>
          <a:p>
            <a:r>
              <a:rPr lang="en-US" dirty="0"/>
              <a:t>Bottom Line</a:t>
            </a:r>
          </a:p>
        </p:txBody>
      </p:sp>
      <p:sp>
        <p:nvSpPr>
          <p:cNvPr id="3" name="Content Placeholder 2">
            <a:extLst>
              <a:ext uri="{FF2B5EF4-FFF2-40B4-BE49-F238E27FC236}">
                <a16:creationId xmlns:a16="http://schemas.microsoft.com/office/drawing/2014/main" id="{078C0A9F-06EC-3A4F-839C-DB834E744646}"/>
              </a:ext>
            </a:extLst>
          </p:cNvPr>
          <p:cNvSpPr>
            <a:spLocks noGrp="1"/>
          </p:cNvSpPr>
          <p:nvPr>
            <p:ph idx="1"/>
          </p:nvPr>
        </p:nvSpPr>
        <p:spPr/>
        <p:txBody>
          <a:bodyPr>
            <a:normAutofit lnSpcReduction="10000"/>
          </a:bodyPr>
          <a:lstStyle/>
          <a:p>
            <a:pPr marL="0" indent="0">
              <a:buNone/>
            </a:pPr>
            <a:r>
              <a:rPr lang="en-US" dirty="0"/>
              <a:t>Using </a:t>
            </a:r>
            <a:r>
              <a:rPr lang="en-US" dirty="0">
                <a:latin typeface="Menlo" panose="020B0609030804020204" pitchFamily="49" charset="0"/>
                <a:ea typeface="Menlo" panose="020B0609030804020204" pitchFamily="49" charset="0"/>
                <a:cs typeface="Menlo" panose="020B0609030804020204" pitchFamily="49" charset="0"/>
              </a:rPr>
              <a:t>cargo</a:t>
            </a:r>
            <a:r>
              <a:rPr lang="en-US" dirty="0"/>
              <a:t>, you can:</a:t>
            </a:r>
          </a:p>
          <a:p>
            <a:r>
              <a:rPr lang="en-US" dirty="0"/>
              <a:t>Build library crates that extend the Molt interpreter (binary TCL extensions)</a:t>
            </a:r>
          </a:p>
          <a:p>
            <a:r>
              <a:rPr lang="en-US" dirty="0"/>
              <a:t>Build library crates that include TCL code (starkits)</a:t>
            </a:r>
          </a:p>
          <a:p>
            <a:r>
              <a:rPr lang="en-US" dirty="0"/>
              <a:t>Build applications that include Molt, extensions, and TCL code (starpacks)</a:t>
            </a:r>
          </a:p>
          <a:p>
            <a:r>
              <a:rPr lang="en-US" dirty="0"/>
              <a:t>That can be distributed via </a:t>
            </a:r>
            <a:r>
              <a:rPr lang="en-US" dirty="0" err="1"/>
              <a:t>crates.io</a:t>
            </a:r>
            <a:endParaRPr lang="en-US" dirty="0"/>
          </a:p>
          <a:p>
            <a:r>
              <a:rPr lang="en-US" dirty="0"/>
              <a:t>That run on Windows, Linux, macOS</a:t>
            </a:r>
          </a:p>
          <a:p>
            <a:pPr lvl="1"/>
            <a:r>
              <a:rPr lang="en-US" dirty="0"/>
              <a:t>And, with some extra work, WASM and embedded</a:t>
            </a:r>
          </a:p>
          <a:p>
            <a:pPr lvl="1"/>
            <a:r>
              <a:rPr lang="en-US" dirty="0"/>
              <a:t>(Molt doesn't support embedded at this time.)</a:t>
            </a:r>
          </a:p>
        </p:txBody>
      </p:sp>
    </p:spTree>
    <p:extLst>
      <p:ext uri="{BB962C8B-B14F-4D97-AF65-F5344CB8AC3E}">
        <p14:creationId xmlns:p14="http://schemas.microsoft.com/office/powerpoint/2010/main" val="474925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BEF48-5F50-774C-AAA2-5195209C741D}"/>
              </a:ext>
            </a:extLst>
          </p:cNvPr>
          <p:cNvSpPr>
            <a:spLocks noGrp="1"/>
          </p:cNvSpPr>
          <p:nvPr>
            <p:ph type="title"/>
          </p:nvPr>
        </p:nvSpPr>
        <p:spPr>
          <a:xfrm>
            <a:off x="656785" y="2264265"/>
            <a:ext cx="7886700" cy="1325563"/>
          </a:xfrm>
        </p:spPr>
        <p:txBody>
          <a:bodyPr/>
          <a:lstStyle/>
          <a:p>
            <a:pPr algn="ctr"/>
            <a:r>
              <a:rPr lang="en-US" dirty="0"/>
              <a:t>Molt Details</a:t>
            </a:r>
          </a:p>
        </p:txBody>
      </p:sp>
    </p:spTree>
    <p:extLst>
      <p:ext uri="{BB962C8B-B14F-4D97-AF65-F5344CB8AC3E}">
        <p14:creationId xmlns:p14="http://schemas.microsoft.com/office/powerpoint/2010/main" val="2963356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4CC3-C9EE-CF46-88FB-9E4E8C80655F}"/>
              </a:ext>
            </a:extLst>
          </p:cNvPr>
          <p:cNvSpPr>
            <a:spLocks noGrp="1"/>
          </p:cNvSpPr>
          <p:nvPr>
            <p:ph type="title"/>
          </p:nvPr>
        </p:nvSpPr>
        <p:spPr>
          <a:xfrm>
            <a:off x="628650" y="365127"/>
            <a:ext cx="7886700" cy="746222"/>
          </a:xfrm>
        </p:spPr>
        <p:txBody>
          <a:bodyPr/>
          <a:lstStyle/>
          <a:p>
            <a:pPr algn="ctr"/>
            <a:r>
              <a:rPr lang="en-US" dirty="0"/>
              <a:t>Current Status</a:t>
            </a:r>
          </a:p>
        </p:txBody>
      </p:sp>
      <p:sp>
        <p:nvSpPr>
          <p:cNvPr id="3" name="Content Placeholder 2">
            <a:extLst>
              <a:ext uri="{FF2B5EF4-FFF2-40B4-BE49-F238E27FC236}">
                <a16:creationId xmlns:a16="http://schemas.microsoft.com/office/drawing/2014/main" id="{78F594A2-5DF7-2443-88F2-42312588D1D7}"/>
              </a:ext>
            </a:extLst>
          </p:cNvPr>
          <p:cNvSpPr>
            <a:spLocks noGrp="1"/>
          </p:cNvSpPr>
          <p:nvPr>
            <p:ph idx="1"/>
          </p:nvPr>
        </p:nvSpPr>
        <p:spPr>
          <a:xfrm>
            <a:off x="628650" y="1392702"/>
            <a:ext cx="7886700" cy="4784261"/>
          </a:xfrm>
        </p:spPr>
        <p:txBody>
          <a:bodyPr/>
          <a:lstStyle/>
          <a:p>
            <a:r>
              <a:rPr lang="en-US" dirty="0"/>
              <a:t>Script execution, interactive shell</a:t>
            </a:r>
          </a:p>
          <a:p>
            <a:r>
              <a:rPr lang="en-US" dirty="0"/>
              <a:t>True TCL syntax (less "{*}")</a:t>
            </a:r>
          </a:p>
          <a:p>
            <a:r>
              <a:rPr lang="en-US" dirty="0"/>
              <a:t>Lists and expressions</a:t>
            </a:r>
          </a:p>
          <a:p>
            <a:r>
              <a:rPr lang="en-US" dirty="0"/>
              <a:t>Procs and control structures</a:t>
            </a:r>
          </a:p>
          <a:p>
            <a:r>
              <a:rPr lang="en-US" dirty="0"/>
              <a:t>Test harness and test suite</a:t>
            </a:r>
          </a:p>
          <a:p>
            <a:r>
              <a:rPr lang="en-US" dirty="0"/>
              <a:t>Minimal command set</a:t>
            </a:r>
          </a:p>
        </p:txBody>
      </p:sp>
    </p:spTree>
    <p:extLst>
      <p:ext uri="{BB962C8B-B14F-4D97-AF65-F5344CB8AC3E}">
        <p14:creationId xmlns:p14="http://schemas.microsoft.com/office/powerpoint/2010/main" val="1995080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4CC3-C9EE-CF46-88FB-9E4E8C80655F}"/>
              </a:ext>
            </a:extLst>
          </p:cNvPr>
          <p:cNvSpPr>
            <a:spLocks noGrp="1"/>
          </p:cNvSpPr>
          <p:nvPr>
            <p:ph type="title"/>
          </p:nvPr>
        </p:nvSpPr>
        <p:spPr>
          <a:xfrm>
            <a:off x="628650" y="365127"/>
            <a:ext cx="7886700" cy="746222"/>
          </a:xfrm>
        </p:spPr>
        <p:txBody>
          <a:bodyPr/>
          <a:lstStyle/>
          <a:p>
            <a:pPr algn="ctr"/>
            <a:r>
              <a:rPr lang="en-US" dirty="0"/>
              <a:t>Current Lacks</a:t>
            </a:r>
          </a:p>
        </p:txBody>
      </p:sp>
      <p:sp>
        <p:nvSpPr>
          <p:cNvPr id="3" name="Content Placeholder 2">
            <a:extLst>
              <a:ext uri="{FF2B5EF4-FFF2-40B4-BE49-F238E27FC236}">
                <a16:creationId xmlns:a16="http://schemas.microsoft.com/office/drawing/2014/main" id="{78F594A2-5DF7-2443-88F2-42312588D1D7}"/>
              </a:ext>
            </a:extLst>
          </p:cNvPr>
          <p:cNvSpPr>
            <a:spLocks noGrp="1"/>
          </p:cNvSpPr>
          <p:nvPr>
            <p:ph idx="1"/>
          </p:nvPr>
        </p:nvSpPr>
        <p:spPr>
          <a:xfrm>
            <a:off x="628650" y="1392702"/>
            <a:ext cx="7886700" cy="4784261"/>
          </a:xfrm>
        </p:spPr>
        <p:txBody>
          <a:bodyPr/>
          <a:lstStyle/>
          <a:p>
            <a:r>
              <a:rPr lang="en-US" dirty="0"/>
              <a:t>Arrays</a:t>
            </a:r>
          </a:p>
          <a:p>
            <a:r>
              <a:rPr lang="en-US" dirty="0"/>
              <a:t>Dictionaries</a:t>
            </a:r>
          </a:p>
          <a:p>
            <a:r>
              <a:rPr lang="en-US" dirty="0"/>
              <a:t>Namespaces</a:t>
            </a:r>
          </a:p>
          <a:p>
            <a:r>
              <a:rPr lang="en-US" dirty="0"/>
              <a:t>Traces</a:t>
            </a:r>
          </a:p>
          <a:p>
            <a:r>
              <a:rPr lang="en-US" dirty="0"/>
              <a:t>Full "return" options and error handling</a:t>
            </a:r>
          </a:p>
          <a:p>
            <a:r>
              <a:rPr lang="en-US" dirty="0"/>
              <a:t>Lots of commands</a:t>
            </a:r>
          </a:p>
          <a:p>
            <a:r>
              <a:rPr lang="en-US" dirty="0"/>
              <a:t>Packages (of some kind)</a:t>
            </a:r>
          </a:p>
          <a:p>
            <a:r>
              <a:rPr lang="en-US" dirty="0"/>
              <a:t>Objects (of some kind)</a:t>
            </a:r>
          </a:p>
          <a:p>
            <a:pPr marL="0" indent="0">
              <a:buNone/>
            </a:pPr>
            <a:endParaRPr lang="en-US" dirty="0"/>
          </a:p>
        </p:txBody>
      </p:sp>
    </p:spTree>
    <p:extLst>
      <p:ext uri="{BB962C8B-B14F-4D97-AF65-F5344CB8AC3E}">
        <p14:creationId xmlns:p14="http://schemas.microsoft.com/office/powerpoint/2010/main" val="1129823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4CC3-C9EE-CF46-88FB-9E4E8C80655F}"/>
              </a:ext>
            </a:extLst>
          </p:cNvPr>
          <p:cNvSpPr>
            <a:spLocks noGrp="1"/>
          </p:cNvSpPr>
          <p:nvPr>
            <p:ph type="title"/>
          </p:nvPr>
        </p:nvSpPr>
        <p:spPr>
          <a:xfrm>
            <a:off x="628650" y="365127"/>
            <a:ext cx="7886700" cy="746222"/>
          </a:xfrm>
        </p:spPr>
        <p:txBody>
          <a:bodyPr/>
          <a:lstStyle/>
          <a:p>
            <a:pPr algn="ctr"/>
            <a:r>
              <a:rPr lang="en-US" dirty="0"/>
              <a:t>What's Next (?)</a:t>
            </a:r>
          </a:p>
        </p:txBody>
      </p:sp>
      <p:sp>
        <p:nvSpPr>
          <p:cNvPr id="3" name="Content Placeholder 2">
            <a:extLst>
              <a:ext uri="{FF2B5EF4-FFF2-40B4-BE49-F238E27FC236}">
                <a16:creationId xmlns:a16="http://schemas.microsoft.com/office/drawing/2014/main" id="{78F594A2-5DF7-2443-88F2-42312588D1D7}"/>
              </a:ext>
            </a:extLst>
          </p:cNvPr>
          <p:cNvSpPr>
            <a:spLocks noGrp="1"/>
          </p:cNvSpPr>
          <p:nvPr>
            <p:ph idx="1"/>
          </p:nvPr>
        </p:nvSpPr>
        <p:spPr>
          <a:xfrm>
            <a:off x="628650" y="1392702"/>
            <a:ext cx="7886700" cy="4784261"/>
          </a:xfrm>
        </p:spPr>
        <p:txBody>
          <a:bodyPr/>
          <a:lstStyle/>
          <a:p>
            <a:r>
              <a:rPr lang="en-US" dirty="0"/>
              <a:t>Parse expressions to internal form</a:t>
            </a:r>
          </a:p>
          <a:p>
            <a:r>
              <a:rPr lang="en-US" dirty="0"/>
              <a:t>{*}</a:t>
            </a:r>
          </a:p>
          <a:p>
            <a:r>
              <a:rPr lang="en-US" dirty="0"/>
              <a:t>Value type experiments</a:t>
            </a:r>
          </a:p>
          <a:p>
            <a:r>
              <a:rPr lang="en-US" dirty="0"/>
              <a:t>Stack traces</a:t>
            </a:r>
          </a:p>
          <a:p>
            <a:r>
              <a:rPr lang="en-US" dirty="0"/>
              <a:t>Arrays</a:t>
            </a:r>
          </a:p>
          <a:p>
            <a:r>
              <a:rPr lang="en-US" dirty="0"/>
              <a:t>Additional commands</a:t>
            </a:r>
          </a:p>
          <a:p>
            <a:r>
              <a:rPr lang="en-US" dirty="0"/>
              <a:t>Regex as optional feature</a:t>
            </a:r>
          </a:p>
          <a:p>
            <a:r>
              <a:rPr lang="en-US" dirty="0"/>
              <a:t>File handling as optional feature</a:t>
            </a:r>
          </a:p>
          <a:p>
            <a:r>
              <a:rPr lang="en-US" dirty="0"/>
              <a:t>Namespaces?</a:t>
            </a:r>
          </a:p>
        </p:txBody>
      </p:sp>
    </p:spTree>
    <p:extLst>
      <p:ext uri="{BB962C8B-B14F-4D97-AF65-F5344CB8AC3E}">
        <p14:creationId xmlns:p14="http://schemas.microsoft.com/office/powerpoint/2010/main" val="3524949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29C8-B4B0-4942-B0A4-D23A555D1636}"/>
              </a:ext>
            </a:extLst>
          </p:cNvPr>
          <p:cNvSpPr>
            <a:spLocks noGrp="1"/>
          </p:cNvSpPr>
          <p:nvPr>
            <p:ph type="title"/>
          </p:nvPr>
        </p:nvSpPr>
        <p:spPr/>
        <p:txBody>
          <a:bodyPr/>
          <a:lstStyle/>
          <a:p>
            <a:pPr algn="ctr"/>
            <a:r>
              <a:rPr lang="en-US" dirty="0"/>
              <a:t>Help?</a:t>
            </a:r>
          </a:p>
        </p:txBody>
      </p:sp>
      <p:sp>
        <p:nvSpPr>
          <p:cNvPr id="3" name="Content Placeholder 2">
            <a:extLst>
              <a:ext uri="{FF2B5EF4-FFF2-40B4-BE49-F238E27FC236}">
                <a16:creationId xmlns:a16="http://schemas.microsoft.com/office/drawing/2014/main" id="{21DE0729-D091-6A42-B1A2-82F0313688CF}"/>
              </a:ext>
            </a:extLst>
          </p:cNvPr>
          <p:cNvSpPr>
            <a:spLocks noGrp="1"/>
          </p:cNvSpPr>
          <p:nvPr>
            <p:ph idx="1"/>
          </p:nvPr>
        </p:nvSpPr>
        <p:spPr/>
        <p:txBody>
          <a:bodyPr/>
          <a:lstStyle/>
          <a:p>
            <a:r>
              <a:rPr lang="en-US" dirty="0"/>
              <a:t>There's  lots of </a:t>
            </a:r>
            <a:r>
              <a:rPr lang="en-US"/>
              <a:t>low-hanging fruit.</a:t>
            </a:r>
            <a:endParaRPr lang="en-US" dirty="0"/>
          </a:p>
        </p:txBody>
      </p:sp>
    </p:spTree>
    <p:extLst>
      <p:ext uri="{BB962C8B-B14F-4D97-AF65-F5344CB8AC3E}">
        <p14:creationId xmlns:p14="http://schemas.microsoft.com/office/powerpoint/2010/main" val="42346918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1FBA-E8EC-AF47-B019-1E32BDD72B2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550DCDC3-1E42-8B46-80C8-478455C67E98}"/>
              </a:ext>
            </a:extLst>
          </p:cNvPr>
          <p:cNvSpPr>
            <a:spLocks noGrp="1"/>
          </p:cNvSpPr>
          <p:nvPr>
            <p:ph idx="1"/>
          </p:nvPr>
        </p:nvSpPr>
        <p:spPr/>
        <p:txBody>
          <a:bodyPr/>
          <a:lstStyle/>
          <a:p>
            <a:pPr marL="0" indent="0">
              <a:buNone/>
              <a:tabLst>
                <a:tab pos="1998663" algn="l"/>
              </a:tabLst>
            </a:pPr>
            <a:r>
              <a:rPr lang="en-US" sz="1600" dirty="0"/>
              <a:t>Bonaventure: 	</a:t>
            </a:r>
            <a:r>
              <a:rPr lang="en-US" sz="1600" dirty="0">
                <a:hlinkClick r:id="rId3"/>
              </a:rPr>
              <a:t>https://github.com/wduquette/bonaventure</a:t>
            </a:r>
            <a:endParaRPr lang="en-US" sz="1600" dirty="0"/>
          </a:p>
          <a:p>
            <a:pPr marL="0" indent="0">
              <a:buNone/>
              <a:tabLst>
                <a:tab pos="1998663" algn="l"/>
              </a:tabLst>
            </a:pPr>
            <a:r>
              <a:rPr lang="en-US" sz="1600" dirty="0"/>
              <a:t>Molt: 	</a:t>
            </a:r>
            <a:r>
              <a:rPr lang="en-US" sz="1600" dirty="0">
                <a:hlinkClick r:id="rId4"/>
              </a:rPr>
              <a:t>https://github.com/wduquette/molt</a:t>
            </a:r>
            <a:endParaRPr lang="en-US" sz="1600" dirty="0"/>
          </a:p>
          <a:p>
            <a:pPr marL="0" indent="0">
              <a:buNone/>
              <a:tabLst>
                <a:tab pos="1998663" algn="l"/>
              </a:tabLst>
            </a:pPr>
            <a:r>
              <a:rPr lang="en-US" sz="1600" dirty="0"/>
              <a:t>The Molt Book	</a:t>
            </a:r>
            <a:r>
              <a:rPr lang="en-US" sz="1600" dirty="0">
                <a:hlinkClick r:id="rId5"/>
              </a:rPr>
              <a:t>https://wduquette.github.io/molt</a:t>
            </a:r>
            <a:endParaRPr lang="en-US" sz="1600" dirty="0"/>
          </a:p>
          <a:p>
            <a:pPr marL="0" indent="0">
              <a:buNone/>
              <a:tabLst>
                <a:tab pos="1998663" algn="l"/>
              </a:tabLst>
            </a:pPr>
            <a:r>
              <a:rPr lang="en-US" sz="1600" dirty="0"/>
              <a:t>Molt Sample: 	</a:t>
            </a:r>
            <a:r>
              <a:rPr lang="en-US" sz="1600" dirty="0">
                <a:hlinkClick r:id="rId6"/>
              </a:rPr>
              <a:t>https://github.com/wduquette/molt-sample</a:t>
            </a:r>
            <a:endParaRPr lang="en-US" sz="1600" dirty="0"/>
          </a:p>
          <a:p>
            <a:pPr marL="0" indent="0">
              <a:buNone/>
              <a:tabLst>
                <a:tab pos="1998663" algn="l"/>
              </a:tabLst>
            </a:pPr>
            <a:r>
              <a:rPr lang="en-US" sz="1600" dirty="0"/>
              <a:t>My programming blog:	</a:t>
            </a:r>
            <a:r>
              <a:rPr lang="en-US" sz="1600" dirty="0">
                <a:hlinkClick r:id="rId7"/>
              </a:rPr>
              <a:t>https://wduquette.github.io/</a:t>
            </a:r>
            <a:endParaRPr lang="en-US" sz="1600" dirty="0"/>
          </a:p>
          <a:p>
            <a:pPr marL="0" indent="0">
              <a:buNone/>
              <a:tabLst>
                <a:tab pos="1998663" algn="l"/>
              </a:tabLst>
            </a:pPr>
            <a:endParaRPr lang="en-US" sz="1600" dirty="0"/>
          </a:p>
          <a:p>
            <a:pPr marL="0" indent="0">
              <a:buNone/>
              <a:tabLst>
                <a:tab pos="1998663" algn="l"/>
              </a:tabLst>
            </a:pPr>
            <a:r>
              <a:rPr lang="en-US" sz="1600" dirty="0"/>
              <a:t>The Rust Book:	</a:t>
            </a:r>
            <a:r>
              <a:rPr lang="en-US" sz="1600" dirty="0">
                <a:hlinkClick r:id="rId8"/>
              </a:rPr>
              <a:t>https://doc.rust-lang.org/book/</a:t>
            </a:r>
            <a:endParaRPr lang="en-US" sz="1600" dirty="0"/>
          </a:p>
          <a:p>
            <a:pPr marL="0" indent="0">
              <a:buNone/>
              <a:tabLst>
                <a:tab pos="1998663" algn="l"/>
              </a:tabLst>
            </a:pPr>
            <a:r>
              <a:rPr lang="en-US" sz="1600" dirty="0"/>
              <a:t>The Cargo Book:	</a:t>
            </a:r>
            <a:r>
              <a:rPr lang="en-US" sz="1600" dirty="0">
                <a:hlinkClick r:id="rId9"/>
              </a:rPr>
              <a:t>https://doc.rust-lang.org/cargo/</a:t>
            </a:r>
            <a:endParaRPr lang="en-US" sz="1600" dirty="0"/>
          </a:p>
          <a:p>
            <a:pPr marL="0" indent="0">
              <a:buNone/>
              <a:tabLst>
                <a:tab pos="1998663" algn="l"/>
              </a:tabLst>
            </a:pPr>
            <a:r>
              <a:rPr lang="en-US" sz="1600" dirty="0" err="1"/>
              <a:t>Crates.io</a:t>
            </a:r>
            <a:r>
              <a:rPr lang="en-US" sz="1600" dirty="0"/>
              <a:t>:	</a:t>
            </a:r>
            <a:r>
              <a:rPr lang="en-US" sz="1600" dirty="0">
                <a:hlinkClick r:id="rId10"/>
              </a:rPr>
              <a:t>https://crates.io</a:t>
            </a:r>
            <a:endParaRPr lang="en-US" sz="1600" dirty="0"/>
          </a:p>
          <a:p>
            <a:pPr marL="0" indent="0">
              <a:buNone/>
              <a:tabLst>
                <a:tab pos="1998663" algn="l"/>
              </a:tabLst>
            </a:pPr>
            <a:r>
              <a:rPr lang="en-US" sz="1600" dirty="0"/>
              <a:t>Eric Raymond on alternatives to C:</a:t>
            </a:r>
          </a:p>
          <a:p>
            <a:pPr marL="0" indent="0">
              <a:buNone/>
              <a:tabLst>
                <a:tab pos="1998663" algn="l"/>
              </a:tabLst>
            </a:pPr>
            <a:r>
              <a:rPr lang="en-US" sz="1600" dirty="0"/>
              <a:t>	</a:t>
            </a:r>
            <a:r>
              <a:rPr lang="en-US" sz="1600" dirty="0">
                <a:hlinkClick r:id="rId11"/>
              </a:rPr>
              <a:t>http://esr.ibiblio.org/?p=7711</a:t>
            </a:r>
            <a:endParaRPr lang="en-US" sz="1600" dirty="0"/>
          </a:p>
          <a:p>
            <a:pPr marL="0" indent="0">
              <a:buNone/>
              <a:tabLst>
                <a:tab pos="1419225" algn="l"/>
              </a:tabLst>
            </a:pPr>
            <a:endParaRPr lang="en-US" sz="1600" dirty="0"/>
          </a:p>
          <a:p>
            <a:pPr marL="0" indent="0">
              <a:buNone/>
              <a:tabLst>
                <a:tab pos="1419225" algn="l"/>
              </a:tabLst>
            </a:pPr>
            <a:endParaRPr lang="en-US" dirty="0"/>
          </a:p>
        </p:txBody>
      </p:sp>
    </p:spTree>
    <p:extLst>
      <p:ext uri="{BB962C8B-B14F-4D97-AF65-F5344CB8AC3E}">
        <p14:creationId xmlns:p14="http://schemas.microsoft.com/office/powerpoint/2010/main" val="5384933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1110</TotalTime>
  <Words>7088</Words>
  <Application>Microsoft Macintosh PowerPoint</Application>
  <PresentationFormat>On-screen Show (4:3)</PresentationFormat>
  <Paragraphs>908</Paragraphs>
  <Slides>49</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Calibri Light</vt:lpstr>
      <vt:lpstr>Menlo</vt:lpstr>
      <vt:lpstr>Office Theme</vt:lpstr>
      <vt:lpstr>TCL, Rust, and the Death of Rube Goldberg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Tour of Rust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Defining Commands:  C vs. Rust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Applications and Extensions</vt:lpstr>
      <vt:lpstr>The Rust Ecosystem</vt:lpstr>
      <vt:lpstr>Creating an Application</vt:lpstr>
      <vt:lpstr>PowerPoint Presentation</vt:lpstr>
      <vt:lpstr>A Vanilla Molt Shell</vt:lpstr>
      <vt:lpstr>PowerPoint Presentation</vt:lpstr>
      <vt:lpstr>PowerPoint Presentation</vt:lpstr>
      <vt:lpstr>A Molt Extension</vt:lpstr>
      <vt:lpstr>Bottom Line</vt:lpstr>
      <vt:lpstr>Molt Details</vt:lpstr>
      <vt:lpstr>Current Status</vt:lpstr>
      <vt:lpstr>Current Lacks</vt:lpstr>
      <vt:lpstr>What's Next (?)</vt:lpstr>
      <vt:lpstr>Help?</vt:lpstr>
      <vt:lpstr>References</vt:lpstr>
    </vt:vector>
  </TitlesOfParts>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 Duquette</dc:creator>
  <cp:lastModifiedBy>Will Duquette</cp:lastModifiedBy>
  <cp:revision>267</cp:revision>
  <dcterms:created xsi:type="dcterms:W3CDTF">2019-09-28T13:49:39Z</dcterms:created>
  <dcterms:modified xsi:type="dcterms:W3CDTF">2019-11-05T15:49:00Z</dcterms:modified>
</cp:coreProperties>
</file>