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79114"/>
  </p:normalViewPr>
  <p:slideViewPr>
    <p:cSldViewPr snapToGrid="0" snapToObjects="1">
      <p:cViewPr varScale="1">
        <p:scale>
          <a:sx n="104" d="100"/>
          <a:sy n="104" d="100"/>
        </p:scale>
        <p:origin x="232" y="2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4C3056-EBB2-F04B-AB04-324CC5153955}" type="datetimeFigureOut">
              <a:rPr lang="en-US" smtClean="0"/>
              <a:t>10/14/19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607557-69F2-514B-BBBE-FC6D16221026}" type="slidenum">
              <a:rPr lang="en-US" smtClean="0"/>
              <a:t>‹#›</a:t>
            </a:fld>
            <a:endParaRPr lang="en-US"/>
          </a:p>
        </p:txBody>
      </p:sp>
    </p:spTree>
    <p:extLst>
      <p:ext uri="{BB962C8B-B14F-4D97-AF65-F5344CB8AC3E}">
        <p14:creationId xmlns:p14="http://schemas.microsoft.com/office/powerpoint/2010/main" val="27649207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a:solidFill>
                  <a:schemeClr val="tx1"/>
                </a:solidFill>
                <a:effectLst/>
                <a:latin typeface="+mn-lt"/>
                <a:ea typeface="+mn-ea"/>
                <a:cs typeface="+mn-cs"/>
              </a:rPr>
              <a:t>Multicom</a:t>
            </a:r>
            <a:r>
              <a:rPr lang="en-US" sz="1200" kern="1200" dirty="0">
                <a:solidFill>
                  <a:schemeClr val="tx1"/>
                </a:solidFill>
                <a:effectLst/>
                <a:latin typeface="+mn-lt"/>
                <a:ea typeface="+mn-ea"/>
                <a:cs typeface="+mn-cs"/>
              </a:rPr>
              <a:t> is a high performance alert delivery application that is written in TCL. The system reads in a stream of 35 million flight event messages per day (that’s 400 updates per second on average), matches the event against more than 440,000 alert triggers, and sends more than 300,000 alerts each day.</a:t>
            </a:r>
            <a:r>
              <a:rPr lang="en-US" dirty="0">
                <a:effectLst/>
              </a:rPr>
              <a:t> </a:t>
            </a:r>
            <a:endParaRPr lang="en-US" dirty="0"/>
          </a:p>
        </p:txBody>
      </p:sp>
      <p:sp>
        <p:nvSpPr>
          <p:cNvPr id="4" name="Slide Number Placeholder 3"/>
          <p:cNvSpPr>
            <a:spLocks noGrp="1"/>
          </p:cNvSpPr>
          <p:nvPr>
            <p:ph type="sldNum" sz="quarter" idx="5"/>
          </p:nvPr>
        </p:nvSpPr>
        <p:spPr/>
        <p:txBody>
          <a:bodyPr/>
          <a:lstStyle/>
          <a:p>
            <a:fld id="{F3607557-69F2-514B-BBBE-FC6D16221026}" type="slidenum">
              <a:rPr lang="en-US" smtClean="0"/>
              <a:t>2</a:t>
            </a:fld>
            <a:endParaRPr lang="en-US"/>
          </a:p>
        </p:txBody>
      </p:sp>
    </p:spTree>
    <p:extLst>
      <p:ext uri="{BB962C8B-B14F-4D97-AF65-F5344CB8AC3E}">
        <p14:creationId xmlns:p14="http://schemas.microsoft.com/office/powerpoint/2010/main" val="12576457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As </a:t>
            </a:r>
            <a:r>
              <a:rPr lang="en-US" sz="1200" kern="1200" dirty="0" err="1">
                <a:solidFill>
                  <a:schemeClr val="tx1"/>
                </a:solidFill>
                <a:effectLst/>
                <a:latin typeface="+mn-lt"/>
                <a:ea typeface="+mn-ea"/>
                <a:cs typeface="+mn-cs"/>
              </a:rPr>
              <a:t>FlightAware</a:t>
            </a:r>
            <a:r>
              <a:rPr lang="en-US" sz="1200" kern="1200" dirty="0">
                <a:solidFill>
                  <a:schemeClr val="tx1"/>
                </a:solidFill>
                <a:effectLst/>
                <a:latin typeface="+mn-lt"/>
                <a:ea typeface="+mn-ea"/>
                <a:cs typeface="+mn-cs"/>
              </a:rPr>
              <a:t> gains access to more data sources, the number of events processed per day is only increasing. Sometimes the change is gradual and sometimes it is very sudden and fast. Recently, </a:t>
            </a:r>
            <a:r>
              <a:rPr lang="en-US" sz="1200" kern="1200" dirty="0" err="1">
                <a:solidFill>
                  <a:schemeClr val="tx1"/>
                </a:solidFill>
                <a:effectLst/>
                <a:latin typeface="+mn-lt"/>
                <a:ea typeface="+mn-ea"/>
                <a:cs typeface="+mn-cs"/>
              </a:rPr>
              <a:t>FlightAware</a:t>
            </a:r>
            <a:r>
              <a:rPr lang="en-US" sz="1200" kern="1200" dirty="0">
                <a:solidFill>
                  <a:schemeClr val="tx1"/>
                </a:solidFill>
                <a:effectLst/>
                <a:latin typeface="+mn-lt"/>
                <a:ea typeface="+mn-ea"/>
                <a:cs typeface="+mn-cs"/>
              </a:rPr>
              <a:t> gained access to a new data source that gave us position messages all over the globe. This was exciting for the company, but detrimental to </a:t>
            </a:r>
            <a:r>
              <a:rPr lang="en-US" sz="1200" kern="1200" dirty="0" err="1">
                <a:solidFill>
                  <a:schemeClr val="tx1"/>
                </a:solidFill>
                <a:effectLst/>
                <a:latin typeface="+mn-lt"/>
                <a:ea typeface="+mn-ea"/>
                <a:cs typeface="+mn-cs"/>
              </a:rPr>
              <a:t>Multicom</a:t>
            </a:r>
            <a:r>
              <a:rPr lang="en-US" sz="1200" kern="1200" dirty="0">
                <a:solidFill>
                  <a:schemeClr val="tx1"/>
                </a:solidFill>
                <a:effectLst/>
                <a:latin typeface="+mn-lt"/>
                <a:ea typeface="+mn-ea"/>
                <a:cs typeface="+mn-cs"/>
              </a:rPr>
              <a:t>. With this new data feed, </a:t>
            </a:r>
            <a:r>
              <a:rPr lang="en-US" sz="1200" kern="1200" dirty="0" err="1">
                <a:solidFill>
                  <a:schemeClr val="tx1"/>
                </a:solidFill>
                <a:effectLst/>
                <a:latin typeface="+mn-lt"/>
                <a:ea typeface="+mn-ea"/>
                <a:cs typeface="+mn-cs"/>
              </a:rPr>
              <a:t>Multicom</a:t>
            </a:r>
            <a:r>
              <a:rPr lang="en-US" sz="1200" kern="1200" dirty="0">
                <a:solidFill>
                  <a:schemeClr val="tx1"/>
                </a:solidFill>
                <a:effectLst/>
                <a:latin typeface="+mn-lt"/>
                <a:ea typeface="+mn-ea"/>
                <a:cs typeface="+mn-cs"/>
              </a:rPr>
              <a:t> could no longer keep up the input of data in </a:t>
            </a:r>
            <a:r>
              <a:rPr lang="en-US" sz="1200" kern="1200" dirty="0" err="1">
                <a:solidFill>
                  <a:schemeClr val="tx1"/>
                </a:solidFill>
                <a:effectLst/>
                <a:latin typeface="+mn-lt"/>
                <a:ea typeface="+mn-ea"/>
                <a:cs typeface="+mn-cs"/>
              </a:rPr>
              <a:t>realtime</a:t>
            </a:r>
            <a:r>
              <a:rPr lang="en-US" sz="1200" kern="1200" dirty="0">
                <a:solidFill>
                  <a:schemeClr val="tx1"/>
                </a:solidFill>
                <a:effectLst/>
                <a:latin typeface="+mn-lt"/>
                <a:ea typeface="+mn-ea"/>
                <a:cs typeface="+mn-cs"/>
              </a:rPr>
              <a:t>. We had to quickly come up with a way to address the immediate shortfall, and we had to examine the system’s weaknesses in order to make it more performant. In order to address the performance issue, we used a number of TCL libraries such as </a:t>
            </a:r>
            <a:r>
              <a:rPr lang="en-US" sz="1200" kern="1200" dirty="0" err="1">
                <a:solidFill>
                  <a:schemeClr val="tx1"/>
                </a:solidFill>
                <a:effectLst/>
                <a:latin typeface="+mn-lt"/>
                <a:ea typeface="+mn-ea"/>
                <a:cs typeface="+mn-cs"/>
              </a:rPr>
              <a:t>sqlite</a:t>
            </a:r>
            <a:r>
              <a:rPr lang="en-US" sz="1200" kern="1200" dirty="0">
                <a:solidFill>
                  <a:schemeClr val="tx1"/>
                </a:solidFill>
                <a:effectLst/>
                <a:latin typeface="+mn-lt"/>
                <a:ea typeface="+mn-ea"/>
                <a:cs typeface="+mn-cs"/>
              </a:rPr>
              <a:t> and </a:t>
            </a:r>
            <a:r>
              <a:rPr lang="en-US" sz="1200" kern="1200" dirty="0" err="1">
                <a:solidFill>
                  <a:schemeClr val="tx1"/>
                </a:solidFill>
                <a:effectLst/>
                <a:latin typeface="+mn-lt"/>
                <a:ea typeface="+mn-ea"/>
                <a:cs typeface="+mn-cs"/>
              </a:rPr>
              <a:t>sqlbird</a:t>
            </a:r>
            <a:r>
              <a:rPr lang="en-US" sz="1200" kern="1200" dirty="0">
                <a:solidFill>
                  <a:schemeClr val="tx1"/>
                </a:solidFill>
                <a:effectLst/>
                <a:latin typeface="+mn-lt"/>
                <a:ea typeface="+mn-ea"/>
                <a:cs typeface="+mn-cs"/>
              </a:rPr>
              <a:t>. With this upgrade, we saw a significant performance boost, and our code became much more readable. Since this catastrophe, we are constantly looking for more ways to increase reliability and performance in order to easily accommodate more events. As a result, we have successfully introduced even more TCL technology to </a:t>
            </a:r>
            <a:r>
              <a:rPr lang="en-US" sz="1200" kern="1200" dirty="0" err="1">
                <a:solidFill>
                  <a:schemeClr val="tx1"/>
                </a:solidFill>
                <a:effectLst/>
                <a:latin typeface="+mn-lt"/>
                <a:ea typeface="+mn-ea"/>
                <a:cs typeface="+mn-cs"/>
              </a:rPr>
              <a:t>Multicom</a:t>
            </a:r>
            <a:r>
              <a:rPr lang="en-US" sz="1200" kern="1200" dirty="0">
                <a:solidFill>
                  <a:schemeClr val="tx1"/>
                </a:solidFill>
                <a:effectLst/>
                <a:latin typeface="+mn-lt"/>
                <a:ea typeface="+mn-ea"/>
                <a:cs typeface="+mn-cs"/>
              </a:rPr>
              <a:t> such as </a:t>
            </a:r>
            <a:r>
              <a:rPr lang="en-US" sz="1200" kern="1200" dirty="0" err="1">
                <a:solidFill>
                  <a:schemeClr val="tx1"/>
                </a:solidFill>
                <a:effectLst/>
                <a:latin typeface="+mn-lt"/>
                <a:ea typeface="+mn-ea"/>
                <a:cs typeface="+mn-cs"/>
              </a:rPr>
              <a:t>tclrmq</a:t>
            </a:r>
            <a:r>
              <a:rPr lang="en-US" sz="1200" kern="1200" dirty="0">
                <a:solidFill>
                  <a:schemeClr val="tx1"/>
                </a:solidFill>
                <a:effectLst/>
                <a:latin typeface="+mn-lt"/>
                <a:ea typeface="+mn-ea"/>
                <a:cs typeface="+mn-cs"/>
              </a:rPr>
              <a:t> and </a:t>
            </a:r>
            <a:r>
              <a:rPr lang="en-US" sz="1200" kern="1200" dirty="0" err="1">
                <a:solidFill>
                  <a:schemeClr val="tx1"/>
                </a:solidFill>
                <a:effectLst/>
                <a:latin typeface="+mn-lt"/>
                <a:ea typeface="+mn-ea"/>
                <a:cs typeface="+mn-cs"/>
              </a:rPr>
              <a:t>zookeepertcl</a:t>
            </a:r>
            <a:r>
              <a:rPr lang="en-US" sz="1200" kern="1200" dirty="0">
                <a:solidFill>
                  <a:schemeClr val="tx1"/>
                </a:solidFill>
                <a:effectLst/>
                <a:latin typeface="+mn-lt"/>
                <a:ea typeface="+mn-ea"/>
                <a:cs typeface="+mn-cs"/>
              </a:rPr>
              <a:t>. This paper will review the basic design of the system, and how we have used many different TCL packages to improve performance and durability.</a:t>
            </a:r>
          </a:p>
        </p:txBody>
      </p:sp>
      <p:sp>
        <p:nvSpPr>
          <p:cNvPr id="4" name="Slide Number Placeholder 3"/>
          <p:cNvSpPr>
            <a:spLocks noGrp="1"/>
          </p:cNvSpPr>
          <p:nvPr>
            <p:ph type="sldNum" sz="quarter" idx="5"/>
          </p:nvPr>
        </p:nvSpPr>
        <p:spPr/>
        <p:txBody>
          <a:bodyPr/>
          <a:lstStyle/>
          <a:p>
            <a:fld id="{F3607557-69F2-514B-BBBE-FC6D16221026}" type="slidenum">
              <a:rPr lang="en-US" smtClean="0"/>
              <a:t>3</a:t>
            </a:fld>
            <a:endParaRPr lang="en-US"/>
          </a:p>
        </p:txBody>
      </p:sp>
    </p:spTree>
    <p:extLst>
      <p:ext uri="{BB962C8B-B14F-4D97-AF65-F5344CB8AC3E}">
        <p14:creationId xmlns:p14="http://schemas.microsoft.com/office/powerpoint/2010/main" val="37614535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main system that consumes event messages and matches them to user’s alert triggers is run on 3 separate servers with 16 children on each server (for 48 children total). The flight event messages are hashed and equally distributed among all of the children. In the initial design, we used </a:t>
            </a:r>
            <a:r>
              <a:rPr lang="en-US" sz="1200" kern="1200" dirty="0" err="1">
                <a:solidFill>
                  <a:schemeClr val="tx1"/>
                </a:solidFill>
                <a:effectLst/>
                <a:latin typeface="+mn-lt"/>
                <a:ea typeface="+mn-ea"/>
                <a:cs typeface="+mn-cs"/>
              </a:rPr>
              <a:t>speedtables</a:t>
            </a:r>
            <a:r>
              <a:rPr lang="en-US" sz="1200" kern="1200" dirty="0">
                <a:solidFill>
                  <a:schemeClr val="tx1"/>
                </a:solidFill>
                <a:effectLst/>
                <a:latin typeface="+mn-lt"/>
                <a:ea typeface="+mn-ea"/>
                <a:cs typeface="+mn-cs"/>
              </a:rPr>
              <a:t> for caching, and all children wrote to and read from the same cache. We also used </a:t>
            </a:r>
            <a:r>
              <a:rPr lang="en-US" sz="1200" kern="1200" dirty="0" err="1">
                <a:solidFill>
                  <a:schemeClr val="tx1"/>
                </a:solidFill>
                <a:effectLst/>
                <a:latin typeface="+mn-lt"/>
                <a:ea typeface="+mn-ea"/>
                <a:cs typeface="+mn-cs"/>
              </a:rPr>
              <a:t>speedtables</a:t>
            </a:r>
            <a:r>
              <a:rPr lang="en-US" sz="1200" kern="1200" dirty="0">
                <a:solidFill>
                  <a:schemeClr val="tx1"/>
                </a:solidFill>
                <a:effectLst/>
                <a:latin typeface="+mn-lt"/>
                <a:ea typeface="+mn-ea"/>
                <a:cs typeface="+mn-cs"/>
              </a:rPr>
              <a:t> to replicate important database tables, such as the table that holds all of the alert triggers.</a:t>
            </a:r>
            <a:endParaRPr lang="en-US" dirty="0"/>
          </a:p>
        </p:txBody>
      </p:sp>
      <p:sp>
        <p:nvSpPr>
          <p:cNvPr id="4" name="Slide Number Placeholder 3"/>
          <p:cNvSpPr>
            <a:spLocks noGrp="1"/>
          </p:cNvSpPr>
          <p:nvPr>
            <p:ph type="sldNum" sz="quarter" idx="5"/>
          </p:nvPr>
        </p:nvSpPr>
        <p:spPr/>
        <p:txBody>
          <a:bodyPr/>
          <a:lstStyle/>
          <a:p>
            <a:fld id="{F3607557-69F2-514B-BBBE-FC6D16221026}" type="slidenum">
              <a:rPr lang="en-US" smtClean="0"/>
              <a:t>4</a:t>
            </a:fld>
            <a:endParaRPr lang="en-US"/>
          </a:p>
        </p:txBody>
      </p:sp>
    </p:spTree>
    <p:extLst>
      <p:ext uri="{BB962C8B-B14F-4D97-AF65-F5344CB8AC3E}">
        <p14:creationId xmlns:p14="http://schemas.microsoft.com/office/powerpoint/2010/main" val="34222875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607557-69F2-514B-BBBE-FC6D16221026}" type="slidenum">
              <a:rPr lang="en-US" smtClean="0"/>
              <a:t>5</a:t>
            </a:fld>
            <a:endParaRPr lang="en-US"/>
          </a:p>
        </p:txBody>
      </p:sp>
    </p:spTree>
    <p:extLst>
      <p:ext uri="{BB962C8B-B14F-4D97-AF65-F5344CB8AC3E}">
        <p14:creationId xmlns:p14="http://schemas.microsoft.com/office/powerpoint/2010/main" val="6369743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After we realized that introducing a new data source would debilitate the existing </a:t>
            </a:r>
            <a:r>
              <a:rPr lang="en-US" sz="1200" kern="1200" dirty="0" err="1">
                <a:solidFill>
                  <a:schemeClr val="tx1"/>
                </a:solidFill>
                <a:effectLst/>
                <a:latin typeface="+mn-lt"/>
                <a:ea typeface="+mn-ea"/>
                <a:cs typeface="+mn-cs"/>
              </a:rPr>
              <a:t>Mutlicom</a:t>
            </a:r>
            <a:r>
              <a:rPr lang="en-US" sz="1200" kern="1200" dirty="0">
                <a:solidFill>
                  <a:schemeClr val="tx1"/>
                </a:solidFill>
                <a:effectLst/>
                <a:latin typeface="+mn-lt"/>
                <a:ea typeface="+mn-ea"/>
                <a:cs typeface="+mn-cs"/>
              </a:rPr>
              <a:t> system, we needed a way to quickly resolve the issue so that we could have more time to address performance issues. We did this by throwing more servers at the problem. So instead of running 48 child processes across 3 servers, we started running 96 child processes across 6 servers. While this solved the original issue just fine, deploying new code across 6 servers became cumbersome. In addition, we knew we had major issues that we could address to make the system faster and more reliable.</a:t>
            </a:r>
            <a:r>
              <a:rPr lang="en-US" dirty="0">
                <a:effectLst/>
              </a:rPr>
              <a:t> </a:t>
            </a:r>
            <a:endParaRPr lang="en-US" dirty="0"/>
          </a:p>
        </p:txBody>
      </p:sp>
      <p:sp>
        <p:nvSpPr>
          <p:cNvPr id="4" name="Slide Number Placeholder 3"/>
          <p:cNvSpPr>
            <a:spLocks noGrp="1"/>
          </p:cNvSpPr>
          <p:nvPr>
            <p:ph type="sldNum" sz="quarter" idx="5"/>
          </p:nvPr>
        </p:nvSpPr>
        <p:spPr/>
        <p:txBody>
          <a:bodyPr/>
          <a:lstStyle/>
          <a:p>
            <a:fld id="{F3607557-69F2-514B-BBBE-FC6D16221026}" type="slidenum">
              <a:rPr lang="en-US" smtClean="0"/>
              <a:t>6</a:t>
            </a:fld>
            <a:endParaRPr lang="en-US"/>
          </a:p>
        </p:txBody>
      </p:sp>
    </p:spTree>
    <p:extLst>
      <p:ext uri="{BB962C8B-B14F-4D97-AF65-F5344CB8AC3E}">
        <p14:creationId xmlns:p14="http://schemas.microsoft.com/office/powerpoint/2010/main" val="11558849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main issue that we encountered using </a:t>
            </a:r>
            <a:r>
              <a:rPr lang="en-US" sz="1200" kern="1200" dirty="0" err="1">
                <a:solidFill>
                  <a:schemeClr val="tx1"/>
                </a:solidFill>
                <a:effectLst/>
                <a:latin typeface="+mn-lt"/>
                <a:ea typeface="+mn-ea"/>
                <a:cs typeface="+mn-cs"/>
              </a:rPr>
              <a:t>speedtables</a:t>
            </a:r>
            <a:r>
              <a:rPr lang="en-US" sz="1200" kern="1200" dirty="0">
                <a:solidFill>
                  <a:schemeClr val="tx1"/>
                </a:solidFill>
                <a:effectLst/>
                <a:latin typeface="+mn-lt"/>
                <a:ea typeface="+mn-ea"/>
                <a:cs typeface="+mn-cs"/>
              </a:rPr>
              <a:t> was that there was no basic “OR” functionality. In order to get around this issue, we would have to run multiple </a:t>
            </a:r>
            <a:r>
              <a:rPr lang="en-US" sz="1200" kern="1200" dirty="0" err="1">
                <a:solidFill>
                  <a:schemeClr val="tx1"/>
                </a:solidFill>
                <a:effectLst/>
                <a:latin typeface="+mn-lt"/>
                <a:ea typeface="+mn-ea"/>
                <a:cs typeface="+mn-cs"/>
              </a:rPr>
              <a:t>speedtable</a:t>
            </a:r>
            <a:r>
              <a:rPr lang="en-US" sz="1200" kern="1200" dirty="0">
                <a:solidFill>
                  <a:schemeClr val="tx1"/>
                </a:solidFill>
                <a:effectLst/>
                <a:latin typeface="+mn-lt"/>
                <a:ea typeface="+mn-ea"/>
                <a:cs typeface="+mn-cs"/>
              </a:rPr>
              <a:t> queries. This created ugly code and the query total query time was very long.</a:t>
            </a:r>
            <a:r>
              <a:rPr lang="en-US" dirty="0">
                <a:effectLst/>
              </a:rPr>
              <a:t> </a:t>
            </a:r>
          </a:p>
          <a:p>
            <a:endParaRPr lang="en-US" dirty="0">
              <a:effectLst/>
            </a:endParaRPr>
          </a:p>
          <a:p>
            <a:r>
              <a:rPr lang="en-US" sz="1200" kern="1200" dirty="0">
                <a:solidFill>
                  <a:schemeClr val="tx1"/>
                </a:solidFill>
                <a:effectLst/>
                <a:latin typeface="+mn-lt"/>
                <a:ea typeface="+mn-ea"/>
                <a:cs typeface="+mn-cs"/>
              </a:rPr>
              <a:t>This is the reason why we started to explore using </a:t>
            </a:r>
            <a:r>
              <a:rPr lang="en-US" sz="1200" kern="1200" dirty="0" err="1">
                <a:solidFill>
                  <a:schemeClr val="tx1"/>
                </a:solidFill>
                <a:effectLst/>
                <a:latin typeface="+mn-lt"/>
                <a:ea typeface="+mn-ea"/>
                <a:cs typeface="+mn-cs"/>
              </a:rPr>
              <a:t>sqlite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Sqlite</a:t>
            </a:r>
            <a:r>
              <a:rPr lang="en-US" sz="1200" kern="1200" dirty="0">
                <a:solidFill>
                  <a:schemeClr val="tx1"/>
                </a:solidFill>
                <a:effectLst/>
                <a:latin typeface="+mn-lt"/>
                <a:ea typeface="+mn-ea"/>
                <a:cs typeface="+mn-cs"/>
              </a:rPr>
              <a:t> syntax is almost exactly like </a:t>
            </a:r>
            <a:r>
              <a:rPr lang="en-US" sz="1200" kern="1200" dirty="0" err="1">
                <a:solidFill>
                  <a:schemeClr val="tx1"/>
                </a:solidFill>
                <a:effectLst/>
                <a:latin typeface="+mn-lt"/>
                <a:ea typeface="+mn-ea"/>
                <a:cs typeface="+mn-cs"/>
              </a:rPr>
              <a:t>postgres</a:t>
            </a:r>
            <a:r>
              <a:rPr lang="en-US" sz="1200" kern="1200" dirty="0">
                <a:solidFill>
                  <a:schemeClr val="tx1"/>
                </a:solidFill>
                <a:effectLst/>
                <a:latin typeface="+mn-lt"/>
                <a:ea typeface="+mn-ea"/>
                <a:cs typeface="+mn-cs"/>
              </a:rPr>
              <a:t>, so it had the basic “OR” functionality that we were looking for, among many other useful syntax features. The language was also already widely used at </a:t>
            </a:r>
            <a:r>
              <a:rPr lang="en-US" sz="1200" kern="1200" dirty="0" err="1">
                <a:solidFill>
                  <a:schemeClr val="tx1"/>
                </a:solidFill>
                <a:effectLst/>
                <a:latin typeface="+mn-lt"/>
                <a:ea typeface="+mn-ea"/>
                <a:cs typeface="+mn-cs"/>
              </a:rPr>
              <a:t>Flightaware</a:t>
            </a:r>
            <a:r>
              <a:rPr lang="en-US" sz="1200" kern="1200" dirty="0">
                <a:solidFill>
                  <a:schemeClr val="tx1"/>
                </a:solidFill>
                <a:effectLst/>
                <a:latin typeface="+mn-lt"/>
                <a:ea typeface="+mn-ea"/>
                <a:cs typeface="+mn-cs"/>
              </a:rPr>
              <a:t>, because we have a </a:t>
            </a:r>
            <a:r>
              <a:rPr lang="en-US" sz="1200" kern="1200" dirty="0" err="1">
                <a:solidFill>
                  <a:schemeClr val="tx1"/>
                </a:solidFill>
                <a:effectLst/>
                <a:latin typeface="+mn-lt"/>
                <a:ea typeface="+mn-ea"/>
                <a:cs typeface="+mn-cs"/>
              </a:rPr>
              <a:t>postgres</a:t>
            </a:r>
            <a:r>
              <a:rPr lang="en-US" sz="1200" kern="1200" dirty="0">
                <a:solidFill>
                  <a:schemeClr val="tx1"/>
                </a:solidFill>
                <a:effectLst/>
                <a:latin typeface="+mn-lt"/>
                <a:ea typeface="+mn-ea"/>
                <a:cs typeface="+mn-cs"/>
              </a:rPr>
              <a:t> database server. We immediately started using </a:t>
            </a:r>
            <a:r>
              <a:rPr lang="en-US" sz="1200" kern="1200" dirty="0" err="1">
                <a:solidFill>
                  <a:schemeClr val="tx1"/>
                </a:solidFill>
                <a:effectLst/>
                <a:latin typeface="+mn-lt"/>
                <a:ea typeface="+mn-ea"/>
                <a:cs typeface="+mn-cs"/>
              </a:rPr>
              <a:t>sqlite</a:t>
            </a:r>
            <a:r>
              <a:rPr lang="en-US" sz="1200" kern="1200" dirty="0">
                <a:solidFill>
                  <a:schemeClr val="tx1"/>
                </a:solidFill>
                <a:effectLst/>
                <a:latin typeface="+mn-lt"/>
                <a:ea typeface="+mn-ea"/>
                <a:cs typeface="+mn-cs"/>
              </a:rPr>
              <a:t> for caching, and we reconfigured each child to write to and read from its own cache in order to eliminate the write contention.</a:t>
            </a:r>
            <a:r>
              <a:rPr lang="en-US" dirty="0">
                <a:effectLst/>
              </a:rPr>
              <a:t> </a:t>
            </a:r>
          </a:p>
          <a:p>
            <a:endParaRPr 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also wanted to use </a:t>
            </a:r>
            <a:r>
              <a:rPr lang="en-US" sz="1200" kern="1200" dirty="0" err="1">
                <a:solidFill>
                  <a:schemeClr val="tx1"/>
                </a:solidFill>
                <a:effectLst/>
                <a:latin typeface="+mn-lt"/>
                <a:ea typeface="+mn-ea"/>
                <a:cs typeface="+mn-cs"/>
              </a:rPr>
              <a:t>sqlite</a:t>
            </a:r>
            <a:r>
              <a:rPr lang="en-US" sz="1200" kern="1200" dirty="0">
                <a:solidFill>
                  <a:schemeClr val="tx1"/>
                </a:solidFill>
                <a:effectLst/>
                <a:latin typeface="+mn-lt"/>
                <a:ea typeface="+mn-ea"/>
                <a:cs typeface="+mn-cs"/>
              </a:rPr>
              <a:t> for database replication as well, so we turned to </a:t>
            </a:r>
            <a:r>
              <a:rPr lang="en-US" sz="1200" kern="1200" dirty="0" err="1">
                <a:solidFill>
                  <a:schemeClr val="tx1"/>
                </a:solidFill>
                <a:effectLst/>
                <a:latin typeface="+mn-lt"/>
                <a:ea typeface="+mn-ea"/>
                <a:cs typeface="+mn-cs"/>
              </a:rPr>
              <a:t>sqlbird</a:t>
            </a:r>
            <a:r>
              <a:rPr lang="en-US" sz="1200" kern="1200" dirty="0">
                <a:solidFill>
                  <a:schemeClr val="tx1"/>
                </a:solidFill>
                <a:effectLst/>
                <a:latin typeface="+mn-lt"/>
                <a:ea typeface="+mn-ea"/>
                <a:cs typeface="+mn-cs"/>
              </a:rPr>
              <a:t>, which was bran new at the time. </a:t>
            </a:r>
            <a:r>
              <a:rPr lang="en-US" sz="1200" kern="1200" dirty="0" err="1">
                <a:solidFill>
                  <a:schemeClr val="tx1"/>
                </a:solidFill>
                <a:effectLst/>
                <a:latin typeface="+mn-lt"/>
                <a:ea typeface="+mn-ea"/>
                <a:cs typeface="+mn-cs"/>
              </a:rPr>
              <a:t>Sqlbird</a:t>
            </a:r>
            <a:r>
              <a:rPr lang="en-US" sz="1200" kern="1200" dirty="0">
                <a:solidFill>
                  <a:schemeClr val="tx1"/>
                </a:solidFill>
                <a:effectLst/>
                <a:latin typeface="+mn-lt"/>
                <a:ea typeface="+mn-ea"/>
                <a:cs typeface="+mn-cs"/>
              </a:rPr>
              <a:t> is a </a:t>
            </a:r>
            <a:r>
              <a:rPr lang="en-US" sz="1200" kern="1200" dirty="0" err="1">
                <a:solidFill>
                  <a:schemeClr val="tx1"/>
                </a:solidFill>
                <a:effectLst/>
                <a:latin typeface="+mn-lt"/>
                <a:ea typeface="+mn-ea"/>
                <a:cs typeface="+mn-cs"/>
              </a:rPr>
              <a:t>sqlite</a:t>
            </a:r>
            <a:r>
              <a:rPr lang="en-US" sz="1200" kern="1200" dirty="0">
                <a:solidFill>
                  <a:schemeClr val="tx1"/>
                </a:solidFill>
                <a:effectLst/>
                <a:latin typeface="+mn-lt"/>
                <a:ea typeface="+mn-ea"/>
                <a:cs typeface="+mn-cs"/>
              </a:rPr>
              <a:t> database table and view replicator that allows us to store database information locally for quick access. Any process running on a server can access the replicated </a:t>
            </a:r>
            <a:r>
              <a:rPr lang="en-US" sz="1200" kern="1200" dirty="0" err="1">
                <a:solidFill>
                  <a:schemeClr val="tx1"/>
                </a:solidFill>
                <a:effectLst/>
                <a:latin typeface="+mn-lt"/>
                <a:ea typeface="+mn-ea"/>
                <a:cs typeface="+mn-cs"/>
              </a:rPr>
              <a:t>sqlbird</a:t>
            </a:r>
            <a:r>
              <a:rPr lang="en-US" sz="1200" kern="1200" dirty="0">
                <a:solidFill>
                  <a:schemeClr val="tx1"/>
                </a:solidFill>
                <a:effectLst/>
                <a:latin typeface="+mn-lt"/>
                <a:ea typeface="+mn-ea"/>
                <a:cs typeface="+mn-cs"/>
              </a:rPr>
              <a:t> tables in read-only mode, and </a:t>
            </a:r>
            <a:r>
              <a:rPr lang="en-US" sz="1200" kern="1200" dirty="0" err="1">
                <a:solidFill>
                  <a:schemeClr val="tx1"/>
                </a:solidFill>
                <a:effectLst/>
                <a:latin typeface="+mn-lt"/>
                <a:ea typeface="+mn-ea"/>
                <a:cs typeface="+mn-cs"/>
              </a:rPr>
              <a:t>sqlbird</a:t>
            </a:r>
            <a:r>
              <a:rPr lang="en-US" sz="1200" kern="1200" dirty="0">
                <a:solidFill>
                  <a:schemeClr val="tx1"/>
                </a:solidFill>
                <a:effectLst/>
                <a:latin typeface="+mn-lt"/>
                <a:ea typeface="+mn-ea"/>
                <a:cs typeface="+mn-cs"/>
              </a:rPr>
              <a:t> updates all of the tables/views in a configurable time interval.</a:t>
            </a:r>
          </a:p>
          <a:p>
            <a:endParaRPr lang="en-US" dirty="0"/>
          </a:p>
        </p:txBody>
      </p:sp>
      <p:sp>
        <p:nvSpPr>
          <p:cNvPr id="4" name="Slide Number Placeholder 3"/>
          <p:cNvSpPr>
            <a:spLocks noGrp="1"/>
          </p:cNvSpPr>
          <p:nvPr>
            <p:ph type="sldNum" sz="quarter" idx="5"/>
          </p:nvPr>
        </p:nvSpPr>
        <p:spPr/>
        <p:txBody>
          <a:bodyPr/>
          <a:lstStyle/>
          <a:p>
            <a:fld id="{F3607557-69F2-514B-BBBE-FC6D16221026}" type="slidenum">
              <a:rPr lang="en-US" smtClean="0"/>
              <a:t>7</a:t>
            </a:fld>
            <a:endParaRPr lang="en-US"/>
          </a:p>
        </p:txBody>
      </p:sp>
    </p:spTree>
    <p:extLst>
      <p:ext uri="{BB962C8B-B14F-4D97-AF65-F5344CB8AC3E}">
        <p14:creationId xmlns:p14="http://schemas.microsoft.com/office/powerpoint/2010/main" val="35556164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Overall this design change and move to using </a:t>
            </a:r>
            <a:r>
              <a:rPr lang="en-US" sz="1200" kern="1200" dirty="0" err="1">
                <a:solidFill>
                  <a:schemeClr val="tx1"/>
                </a:solidFill>
                <a:effectLst/>
                <a:latin typeface="+mn-lt"/>
                <a:ea typeface="+mn-ea"/>
                <a:cs typeface="+mn-cs"/>
              </a:rPr>
              <a:t>sqlite</a:t>
            </a:r>
            <a:r>
              <a:rPr lang="en-US" sz="1200" kern="1200" dirty="0">
                <a:solidFill>
                  <a:schemeClr val="tx1"/>
                </a:solidFill>
                <a:effectLst/>
                <a:latin typeface="+mn-lt"/>
                <a:ea typeface="+mn-ea"/>
                <a:cs typeface="+mn-cs"/>
              </a:rPr>
              <a:t> was extremely successful for us. Along with some other small design changes, this enabled us to handle the new event data on only 2 servers with 12 children each (for 24 children total). This gave us a lot of room for future growth and allowed us to spend time addressing durability issues. It also significantly improved readability of our code.</a:t>
            </a:r>
            <a:r>
              <a:rPr lang="en-US" dirty="0">
                <a:effectLst/>
              </a:rPr>
              <a:t> </a:t>
            </a:r>
            <a:endParaRPr lang="en-US" dirty="0"/>
          </a:p>
        </p:txBody>
      </p:sp>
      <p:sp>
        <p:nvSpPr>
          <p:cNvPr id="4" name="Slide Number Placeholder 3"/>
          <p:cNvSpPr>
            <a:spLocks noGrp="1"/>
          </p:cNvSpPr>
          <p:nvPr>
            <p:ph type="sldNum" sz="quarter" idx="5"/>
          </p:nvPr>
        </p:nvSpPr>
        <p:spPr/>
        <p:txBody>
          <a:bodyPr/>
          <a:lstStyle/>
          <a:p>
            <a:fld id="{F3607557-69F2-514B-BBBE-FC6D16221026}" type="slidenum">
              <a:rPr lang="en-US" smtClean="0"/>
              <a:t>8</a:t>
            </a:fld>
            <a:endParaRPr lang="en-US"/>
          </a:p>
        </p:txBody>
      </p:sp>
    </p:spTree>
    <p:extLst>
      <p:ext uri="{BB962C8B-B14F-4D97-AF65-F5344CB8AC3E}">
        <p14:creationId xmlns:p14="http://schemas.microsoft.com/office/powerpoint/2010/main" val="29375058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After </a:t>
            </a:r>
            <a:r>
              <a:rPr lang="en-US" sz="1200" kern="1200" dirty="0" err="1">
                <a:solidFill>
                  <a:schemeClr val="tx1"/>
                </a:solidFill>
                <a:effectLst/>
                <a:latin typeface="+mn-lt"/>
                <a:ea typeface="+mn-ea"/>
                <a:cs typeface="+mn-cs"/>
              </a:rPr>
              <a:t>sqlbird</a:t>
            </a:r>
            <a:r>
              <a:rPr lang="en-US" sz="1200" kern="1200" dirty="0">
                <a:solidFill>
                  <a:schemeClr val="tx1"/>
                </a:solidFill>
                <a:effectLst/>
                <a:latin typeface="+mn-lt"/>
                <a:ea typeface="+mn-ea"/>
                <a:cs typeface="+mn-cs"/>
              </a:rPr>
              <a:t> had such a great rollout in </a:t>
            </a:r>
            <a:r>
              <a:rPr lang="en-US" sz="1200" kern="1200" dirty="0" err="1">
                <a:solidFill>
                  <a:schemeClr val="tx1"/>
                </a:solidFill>
                <a:effectLst/>
                <a:latin typeface="+mn-lt"/>
                <a:ea typeface="+mn-ea"/>
                <a:cs typeface="+mn-cs"/>
              </a:rPr>
              <a:t>Multicom</a:t>
            </a:r>
            <a:r>
              <a:rPr lang="en-US" sz="1200" kern="1200" dirty="0">
                <a:solidFill>
                  <a:schemeClr val="tx1"/>
                </a:solidFill>
                <a:effectLst/>
                <a:latin typeface="+mn-lt"/>
                <a:ea typeface="+mn-ea"/>
                <a:cs typeface="+mn-cs"/>
              </a:rPr>
              <a:t>, we rolled it out to almost all of the systems at </a:t>
            </a:r>
            <a:r>
              <a:rPr lang="en-US" sz="1200" kern="1200" dirty="0" err="1">
                <a:solidFill>
                  <a:schemeClr val="tx1"/>
                </a:solidFill>
                <a:effectLst/>
                <a:latin typeface="+mn-lt"/>
                <a:ea typeface="+mn-ea"/>
                <a:cs typeface="+mn-cs"/>
              </a:rPr>
              <a:t>FlightAware</a:t>
            </a:r>
            <a:r>
              <a:rPr lang="en-US" sz="1200" kern="1200" dirty="0">
                <a:solidFill>
                  <a:schemeClr val="tx1"/>
                </a:solidFill>
                <a:effectLst/>
                <a:latin typeface="+mn-lt"/>
                <a:ea typeface="+mn-ea"/>
                <a:cs typeface="+mn-cs"/>
              </a:rPr>
              <a:t>. This means that whenever we had database problems, every application that accessed </a:t>
            </a:r>
            <a:r>
              <a:rPr lang="en-US" sz="1200" kern="1200" dirty="0" err="1">
                <a:solidFill>
                  <a:schemeClr val="tx1"/>
                </a:solidFill>
                <a:effectLst/>
                <a:latin typeface="+mn-lt"/>
                <a:ea typeface="+mn-ea"/>
                <a:cs typeface="+mn-cs"/>
              </a:rPr>
              <a:t>sqlbird</a:t>
            </a:r>
            <a:r>
              <a:rPr lang="en-US" sz="1200" kern="1200" dirty="0">
                <a:solidFill>
                  <a:schemeClr val="tx1"/>
                </a:solidFill>
                <a:effectLst/>
                <a:latin typeface="+mn-lt"/>
                <a:ea typeface="+mn-ea"/>
                <a:cs typeface="+mn-cs"/>
              </a:rPr>
              <a:t> exclusively instead of the database was almost completely unaffected. This prompted a new expectation for applications at </a:t>
            </a:r>
            <a:r>
              <a:rPr lang="en-US" sz="1200" kern="1200" dirty="0" err="1">
                <a:solidFill>
                  <a:schemeClr val="tx1"/>
                </a:solidFill>
                <a:effectLst/>
                <a:latin typeface="+mn-lt"/>
                <a:ea typeface="+mn-ea"/>
                <a:cs typeface="+mn-cs"/>
              </a:rPr>
              <a:t>FlightAware</a:t>
            </a:r>
            <a:r>
              <a:rPr lang="en-US" sz="1200" kern="1200" dirty="0">
                <a:solidFill>
                  <a:schemeClr val="tx1"/>
                </a:solidFill>
                <a:effectLst/>
                <a:latin typeface="+mn-lt"/>
                <a:ea typeface="+mn-ea"/>
                <a:cs typeface="+mn-cs"/>
              </a:rPr>
              <a:t> – if the database goes down, your application does not.</a:t>
            </a:r>
            <a:r>
              <a:rPr lang="en-US" dirty="0">
                <a:effectLst/>
              </a:rPr>
              <a:t> </a:t>
            </a:r>
          </a:p>
          <a:p>
            <a:endParaRPr lang="en-US" dirty="0">
              <a:effectLst/>
            </a:endParaRPr>
          </a:p>
          <a:p>
            <a:r>
              <a:rPr lang="en-US" sz="1200" kern="1200" dirty="0">
                <a:solidFill>
                  <a:schemeClr val="tx1"/>
                </a:solidFill>
                <a:effectLst/>
                <a:latin typeface="+mn-lt"/>
                <a:ea typeface="+mn-ea"/>
                <a:cs typeface="+mn-cs"/>
              </a:rPr>
              <a:t>This new expectation challenged </a:t>
            </a:r>
            <a:r>
              <a:rPr lang="en-US" sz="1200" kern="1200" dirty="0" err="1">
                <a:solidFill>
                  <a:schemeClr val="tx1"/>
                </a:solidFill>
                <a:effectLst/>
                <a:latin typeface="+mn-lt"/>
                <a:ea typeface="+mn-ea"/>
                <a:cs typeface="+mn-cs"/>
              </a:rPr>
              <a:t>Multicom</a:t>
            </a:r>
            <a:r>
              <a:rPr lang="en-US" sz="1200" kern="1200" dirty="0">
                <a:solidFill>
                  <a:schemeClr val="tx1"/>
                </a:solidFill>
                <a:effectLst/>
                <a:latin typeface="+mn-lt"/>
                <a:ea typeface="+mn-ea"/>
                <a:cs typeface="+mn-cs"/>
              </a:rPr>
              <a:t> yet again, because whenever </a:t>
            </a:r>
            <a:r>
              <a:rPr lang="en-US" sz="1200" kern="1200" dirty="0" err="1">
                <a:solidFill>
                  <a:schemeClr val="tx1"/>
                </a:solidFill>
                <a:effectLst/>
                <a:latin typeface="+mn-lt"/>
                <a:ea typeface="+mn-ea"/>
                <a:cs typeface="+mn-cs"/>
              </a:rPr>
              <a:t>Multicom</a:t>
            </a:r>
            <a:r>
              <a:rPr lang="en-US" sz="1200" kern="1200" dirty="0">
                <a:solidFill>
                  <a:schemeClr val="tx1"/>
                </a:solidFill>
                <a:effectLst/>
                <a:latin typeface="+mn-lt"/>
                <a:ea typeface="+mn-ea"/>
                <a:cs typeface="+mn-cs"/>
              </a:rPr>
              <a:t> would queue an alert to be sent, it used a database table for a queue. The main queuing system would insert a line into this table for every alert that we wanted to queue for send out. Then we had delivery channel daemons (5 total – 1 for every media type) that would continuously query this table and process any queued alerts that have not been processed. As a result, these additional reads and writes significantly increased our load on the main database. This was a result of legacy code that has been around for years, and we knew for a while that we needed to make this better. It was time to stop using the database table as a queue, and start using a real queue.</a:t>
            </a:r>
            <a:r>
              <a:rPr lang="en-US" dirty="0">
                <a:effectLst/>
              </a:rPr>
              <a:t> </a:t>
            </a:r>
            <a:endParaRPr lang="en-US" dirty="0"/>
          </a:p>
        </p:txBody>
      </p:sp>
      <p:sp>
        <p:nvSpPr>
          <p:cNvPr id="4" name="Slide Number Placeholder 3"/>
          <p:cNvSpPr>
            <a:spLocks noGrp="1"/>
          </p:cNvSpPr>
          <p:nvPr>
            <p:ph type="sldNum" sz="quarter" idx="5"/>
          </p:nvPr>
        </p:nvSpPr>
        <p:spPr/>
        <p:txBody>
          <a:bodyPr/>
          <a:lstStyle/>
          <a:p>
            <a:fld id="{F3607557-69F2-514B-BBBE-FC6D16221026}" type="slidenum">
              <a:rPr lang="en-US" smtClean="0"/>
              <a:t>9</a:t>
            </a:fld>
            <a:endParaRPr lang="en-US"/>
          </a:p>
        </p:txBody>
      </p:sp>
    </p:spTree>
    <p:extLst>
      <p:ext uri="{BB962C8B-B14F-4D97-AF65-F5344CB8AC3E}">
        <p14:creationId xmlns:p14="http://schemas.microsoft.com/office/powerpoint/2010/main" val="28692965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 decided to use </a:t>
            </a:r>
            <a:r>
              <a:rPr lang="en-US" sz="1200" kern="1200" dirty="0" err="1">
                <a:solidFill>
                  <a:schemeClr val="tx1"/>
                </a:solidFill>
                <a:effectLst/>
                <a:latin typeface="+mn-lt"/>
                <a:ea typeface="+mn-ea"/>
                <a:cs typeface="+mn-cs"/>
              </a:rPr>
              <a:t>tclrmq</a:t>
            </a:r>
            <a:r>
              <a:rPr lang="en-US" sz="1200" kern="1200" dirty="0">
                <a:solidFill>
                  <a:schemeClr val="tx1"/>
                </a:solidFill>
                <a:effectLst/>
                <a:latin typeface="+mn-lt"/>
                <a:ea typeface="+mn-ea"/>
                <a:cs typeface="+mn-cs"/>
              </a:rPr>
              <a:t> in order to help us with this transition. Using this package, we configured our own </a:t>
            </a:r>
            <a:r>
              <a:rPr lang="en-US" sz="1200" kern="1200" dirty="0" err="1">
                <a:solidFill>
                  <a:schemeClr val="tx1"/>
                </a:solidFill>
                <a:effectLst/>
                <a:latin typeface="+mn-lt"/>
                <a:ea typeface="+mn-ea"/>
                <a:cs typeface="+mn-cs"/>
              </a:rPr>
              <a:t>Mutlicom</a:t>
            </a:r>
            <a:r>
              <a:rPr lang="en-US" sz="1200" kern="1200" dirty="0">
                <a:solidFill>
                  <a:schemeClr val="tx1"/>
                </a:solidFill>
                <a:effectLst/>
                <a:latin typeface="+mn-lt"/>
                <a:ea typeface="+mn-ea"/>
                <a:cs typeface="+mn-cs"/>
              </a:rPr>
              <a:t> RabbitMQ virtual host with one queue for each delivery channel. The main system would write to each queue, depending on what channel the user configures for each of there alerts. Then each delivery channel daemon will receive these messages directly through RMQ without any database access. We queue the messages as a key/value list and read them on the delivery channel daemon side as an array for easy access.</a:t>
            </a:r>
            <a:r>
              <a:rPr lang="en-US" dirty="0">
                <a:effectLst/>
              </a:rPr>
              <a:t> </a:t>
            </a:r>
            <a:endParaRPr lang="en-US" dirty="0"/>
          </a:p>
        </p:txBody>
      </p:sp>
      <p:sp>
        <p:nvSpPr>
          <p:cNvPr id="4" name="Slide Number Placeholder 3"/>
          <p:cNvSpPr>
            <a:spLocks noGrp="1"/>
          </p:cNvSpPr>
          <p:nvPr>
            <p:ph type="sldNum" sz="quarter" idx="5"/>
          </p:nvPr>
        </p:nvSpPr>
        <p:spPr/>
        <p:txBody>
          <a:bodyPr/>
          <a:lstStyle/>
          <a:p>
            <a:fld id="{F3607557-69F2-514B-BBBE-FC6D16221026}" type="slidenum">
              <a:rPr lang="en-US" smtClean="0"/>
              <a:t>10</a:t>
            </a:fld>
            <a:endParaRPr lang="en-US"/>
          </a:p>
        </p:txBody>
      </p:sp>
    </p:spTree>
    <p:extLst>
      <p:ext uri="{BB962C8B-B14F-4D97-AF65-F5344CB8AC3E}">
        <p14:creationId xmlns:p14="http://schemas.microsoft.com/office/powerpoint/2010/main" val="28121657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Another thing that we used the database for was storing point in time references for each child process. This enabled us to restart </a:t>
            </a:r>
            <a:r>
              <a:rPr lang="en-US" sz="1200" kern="1200" dirty="0" err="1">
                <a:solidFill>
                  <a:schemeClr val="tx1"/>
                </a:solidFill>
                <a:effectLst/>
                <a:latin typeface="+mn-lt"/>
                <a:ea typeface="+mn-ea"/>
                <a:cs typeface="+mn-cs"/>
              </a:rPr>
              <a:t>Multicom</a:t>
            </a:r>
            <a:r>
              <a:rPr lang="en-US" sz="1200" kern="1200" dirty="0">
                <a:solidFill>
                  <a:schemeClr val="tx1"/>
                </a:solidFill>
                <a:effectLst/>
                <a:latin typeface="+mn-lt"/>
                <a:ea typeface="+mn-ea"/>
                <a:cs typeface="+mn-cs"/>
              </a:rPr>
              <a:t> and start at the same event messages that we just left off on. We found that zookeeper would be a better place to store this information, so we used </a:t>
            </a:r>
            <a:r>
              <a:rPr lang="en-US" sz="1200" kern="1200" dirty="0" err="1">
                <a:solidFill>
                  <a:schemeClr val="tx1"/>
                </a:solidFill>
                <a:effectLst/>
                <a:latin typeface="+mn-lt"/>
                <a:ea typeface="+mn-ea"/>
                <a:cs typeface="+mn-cs"/>
              </a:rPr>
              <a:t>zookeepertcl</a:t>
            </a:r>
            <a:r>
              <a:rPr lang="en-US" sz="1200" kern="1200" dirty="0">
                <a:solidFill>
                  <a:schemeClr val="tx1"/>
                </a:solidFill>
                <a:effectLst/>
                <a:latin typeface="+mn-lt"/>
                <a:ea typeface="+mn-ea"/>
                <a:cs typeface="+mn-cs"/>
              </a:rPr>
              <a:t> to make that change.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Overall I found the </a:t>
            </a:r>
            <a:r>
              <a:rPr lang="en-US" sz="1200" kern="1200" dirty="0" err="1">
                <a:solidFill>
                  <a:schemeClr val="tx1"/>
                </a:solidFill>
                <a:effectLst/>
                <a:latin typeface="+mn-lt"/>
                <a:ea typeface="+mn-ea"/>
                <a:cs typeface="+mn-cs"/>
              </a:rPr>
              <a:t>tclrmq</a:t>
            </a:r>
            <a:r>
              <a:rPr lang="en-US" sz="1200" kern="1200" dirty="0">
                <a:solidFill>
                  <a:schemeClr val="tx1"/>
                </a:solidFill>
                <a:effectLst/>
                <a:latin typeface="+mn-lt"/>
                <a:ea typeface="+mn-ea"/>
                <a:cs typeface="+mn-cs"/>
              </a:rPr>
              <a:t> package, and </a:t>
            </a:r>
            <a:r>
              <a:rPr lang="en-US" sz="1200" kern="1200" dirty="0" err="1">
                <a:solidFill>
                  <a:schemeClr val="tx1"/>
                </a:solidFill>
                <a:effectLst/>
                <a:latin typeface="+mn-lt"/>
                <a:ea typeface="+mn-ea"/>
                <a:cs typeface="+mn-cs"/>
              </a:rPr>
              <a:t>zookeepertcl</a:t>
            </a:r>
            <a:r>
              <a:rPr lang="en-US" sz="1200" kern="1200" dirty="0">
                <a:solidFill>
                  <a:schemeClr val="tx1"/>
                </a:solidFill>
                <a:effectLst/>
                <a:latin typeface="+mn-lt"/>
                <a:ea typeface="+mn-ea"/>
                <a:cs typeface="+mn-cs"/>
              </a:rPr>
              <a:t> package to be very well documented and easy to use. These particular packages have a lot of value at </a:t>
            </a:r>
            <a:r>
              <a:rPr lang="en-US" sz="1200" kern="1200" dirty="0" err="1">
                <a:solidFill>
                  <a:schemeClr val="tx1"/>
                </a:solidFill>
                <a:effectLst/>
                <a:latin typeface="+mn-lt"/>
                <a:ea typeface="+mn-ea"/>
                <a:cs typeface="+mn-cs"/>
              </a:rPr>
              <a:t>FlightAware</a:t>
            </a:r>
            <a:r>
              <a:rPr lang="en-US" sz="1200" kern="1200" dirty="0">
                <a:solidFill>
                  <a:schemeClr val="tx1"/>
                </a:solidFill>
                <a:effectLst/>
                <a:latin typeface="+mn-lt"/>
                <a:ea typeface="+mn-ea"/>
                <a:cs typeface="+mn-cs"/>
              </a:rPr>
              <a:t> because they are used in critical technology that will have a very large effect in case of any failure. Whenever I found any issues with either package, I got serious attention and timely fixes. Although these packages are not part of the native language, the support that I got for them through the </a:t>
            </a:r>
            <a:r>
              <a:rPr lang="en-US" sz="1200" kern="1200" dirty="0" err="1">
                <a:solidFill>
                  <a:schemeClr val="tx1"/>
                </a:solidFill>
                <a:effectLst/>
                <a:latin typeface="+mn-lt"/>
                <a:ea typeface="+mn-ea"/>
                <a:cs typeface="+mn-cs"/>
              </a:rPr>
              <a:t>FlightAware</a:t>
            </a:r>
            <a:r>
              <a:rPr lang="en-US" sz="1200" kern="1200" dirty="0">
                <a:solidFill>
                  <a:schemeClr val="tx1"/>
                </a:solidFill>
                <a:effectLst/>
                <a:latin typeface="+mn-lt"/>
                <a:ea typeface="+mn-ea"/>
                <a:cs typeface="+mn-cs"/>
              </a:rPr>
              <a:t> organization was very good.</a:t>
            </a:r>
          </a:p>
          <a:p>
            <a:endParaRPr lang="en-US" dirty="0"/>
          </a:p>
        </p:txBody>
      </p:sp>
      <p:sp>
        <p:nvSpPr>
          <p:cNvPr id="4" name="Slide Number Placeholder 3"/>
          <p:cNvSpPr>
            <a:spLocks noGrp="1"/>
          </p:cNvSpPr>
          <p:nvPr>
            <p:ph type="sldNum" sz="quarter" idx="5"/>
          </p:nvPr>
        </p:nvSpPr>
        <p:spPr/>
        <p:txBody>
          <a:bodyPr/>
          <a:lstStyle/>
          <a:p>
            <a:fld id="{F3607557-69F2-514B-BBBE-FC6D16221026}" type="slidenum">
              <a:rPr lang="en-US" smtClean="0"/>
              <a:t>11</a:t>
            </a:fld>
            <a:endParaRPr lang="en-US"/>
          </a:p>
        </p:txBody>
      </p:sp>
    </p:spTree>
    <p:extLst>
      <p:ext uri="{BB962C8B-B14F-4D97-AF65-F5344CB8AC3E}">
        <p14:creationId xmlns:p14="http://schemas.microsoft.com/office/powerpoint/2010/main" val="3925721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a:solidFill>
                  <a:schemeClr val="tx1"/>
                </a:solidFill>
                <a:effectLst/>
                <a:latin typeface="+mn-lt"/>
                <a:ea typeface="+mn-ea"/>
                <a:cs typeface="+mn-cs"/>
              </a:rPr>
              <a:t>Multicom</a:t>
            </a:r>
            <a:r>
              <a:rPr lang="en-US" sz="1200" kern="1200" dirty="0">
                <a:solidFill>
                  <a:schemeClr val="tx1"/>
                </a:solidFill>
                <a:effectLst/>
                <a:latin typeface="+mn-lt"/>
                <a:ea typeface="+mn-ea"/>
                <a:cs typeface="+mn-cs"/>
              </a:rPr>
              <a:t> has grown significantly as a system within just the past 2 years. In this time, it has faced significant hurdles from being completely overrun by a sudden influx of data, to having to meet the company’s expectations by continuing to run even when the database is not. Although the trials have been significant, we attribute a lot of </a:t>
            </a:r>
            <a:r>
              <a:rPr lang="en-US" sz="1200" kern="1200" dirty="0" err="1">
                <a:solidFill>
                  <a:schemeClr val="tx1"/>
                </a:solidFill>
                <a:effectLst/>
                <a:latin typeface="+mn-lt"/>
                <a:ea typeface="+mn-ea"/>
                <a:cs typeface="+mn-cs"/>
              </a:rPr>
              <a:t>Multicom’s</a:t>
            </a:r>
            <a:r>
              <a:rPr lang="en-US" sz="1200" kern="1200" dirty="0">
                <a:solidFill>
                  <a:schemeClr val="tx1"/>
                </a:solidFill>
                <a:effectLst/>
                <a:latin typeface="+mn-lt"/>
                <a:ea typeface="+mn-ea"/>
                <a:cs typeface="+mn-cs"/>
              </a:rPr>
              <a:t> continued growth and success to new TCL libraries such as </a:t>
            </a:r>
            <a:r>
              <a:rPr lang="en-US" sz="1200" kern="1200" dirty="0" err="1">
                <a:solidFill>
                  <a:schemeClr val="tx1"/>
                </a:solidFill>
                <a:effectLst/>
                <a:latin typeface="+mn-lt"/>
                <a:ea typeface="+mn-ea"/>
                <a:cs typeface="+mn-cs"/>
              </a:rPr>
              <a:t>sqlite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sqlbird</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tclrmq</a:t>
            </a:r>
            <a:r>
              <a:rPr lang="en-US" sz="1200" kern="1200" dirty="0">
                <a:solidFill>
                  <a:schemeClr val="tx1"/>
                </a:solidFill>
                <a:effectLst/>
                <a:latin typeface="+mn-lt"/>
                <a:ea typeface="+mn-ea"/>
                <a:cs typeface="+mn-cs"/>
              </a:rPr>
              <a:t>, and </a:t>
            </a:r>
            <a:r>
              <a:rPr lang="en-US" sz="1200" kern="1200" dirty="0" err="1">
                <a:solidFill>
                  <a:schemeClr val="tx1"/>
                </a:solidFill>
                <a:effectLst/>
                <a:latin typeface="+mn-lt"/>
                <a:ea typeface="+mn-ea"/>
                <a:cs typeface="+mn-cs"/>
              </a:rPr>
              <a:t>zookeepertcl</a:t>
            </a:r>
            <a:r>
              <a:rPr lang="en-US" sz="1200" kern="1200" dirty="0">
                <a:solidFill>
                  <a:schemeClr val="tx1"/>
                </a:solidFill>
                <a:effectLst/>
                <a:latin typeface="+mn-lt"/>
                <a:ea typeface="+mn-ea"/>
                <a:cs typeface="+mn-cs"/>
              </a:rPr>
              <a:t>. These libraries have been instrumental in allowing this system to grow, and we look forward to learning about new ways that we can use TCL to improve this system.</a:t>
            </a:r>
            <a:r>
              <a:rPr lang="en-US" dirty="0">
                <a:effectLst/>
              </a:rPr>
              <a:t> </a:t>
            </a:r>
            <a:endParaRPr lang="en-US" dirty="0"/>
          </a:p>
        </p:txBody>
      </p:sp>
      <p:sp>
        <p:nvSpPr>
          <p:cNvPr id="4" name="Slide Number Placeholder 3"/>
          <p:cNvSpPr>
            <a:spLocks noGrp="1"/>
          </p:cNvSpPr>
          <p:nvPr>
            <p:ph type="sldNum" sz="quarter" idx="5"/>
          </p:nvPr>
        </p:nvSpPr>
        <p:spPr/>
        <p:txBody>
          <a:bodyPr/>
          <a:lstStyle/>
          <a:p>
            <a:fld id="{F3607557-69F2-514B-BBBE-FC6D16221026}" type="slidenum">
              <a:rPr lang="en-US" smtClean="0"/>
              <a:t>12</a:t>
            </a:fld>
            <a:endParaRPr lang="en-US"/>
          </a:p>
        </p:txBody>
      </p:sp>
    </p:spTree>
    <p:extLst>
      <p:ext uri="{BB962C8B-B14F-4D97-AF65-F5344CB8AC3E}">
        <p14:creationId xmlns:p14="http://schemas.microsoft.com/office/powerpoint/2010/main" val="21819974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3E6D1AA-B193-064D-92A4-F82C6FAEFC77}" type="datetimeFigureOut">
              <a:rPr lang="en-US" smtClean="0"/>
              <a:t>10/14/19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B4A03B-F10D-CB42-B7B4-B00F653CBAA4}" type="slidenum">
              <a:rPr lang="en-US" smtClean="0"/>
              <a:t>‹#›</a:t>
            </a:fld>
            <a:endParaRPr lang="en-US"/>
          </a:p>
        </p:txBody>
      </p:sp>
    </p:spTree>
    <p:extLst>
      <p:ext uri="{BB962C8B-B14F-4D97-AF65-F5344CB8AC3E}">
        <p14:creationId xmlns:p14="http://schemas.microsoft.com/office/powerpoint/2010/main" val="2620846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E6D1AA-B193-064D-92A4-F82C6FAEFC77}" type="datetimeFigureOut">
              <a:rPr lang="en-US" smtClean="0"/>
              <a:t>10/14/19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B4A03B-F10D-CB42-B7B4-B00F653CBAA4}" type="slidenum">
              <a:rPr lang="en-US" smtClean="0"/>
              <a:t>‹#›</a:t>
            </a:fld>
            <a:endParaRPr lang="en-US"/>
          </a:p>
        </p:txBody>
      </p:sp>
    </p:spTree>
    <p:extLst>
      <p:ext uri="{BB962C8B-B14F-4D97-AF65-F5344CB8AC3E}">
        <p14:creationId xmlns:p14="http://schemas.microsoft.com/office/powerpoint/2010/main" val="44991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3E6D1AA-B193-064D-92A4-F82C6FAEFC77}" type="datetimeFigureOut">
              <a:rPr lang="en-US" smtClean="0"/>
              <a:t>10/14/19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B4A03B-F10D-CB42-B7B4-B00F653CBAA4}" type="slidenum">
              <a:rPr lang="en-US" smtClean="0"/>
              <a:t>‹#›</a:t>
            </a:fld>
            <a:endParaRPr lang="en-US"/>
          </a:p>
        </p:txBody>
      </p:sp>
    </p:spTree>
    <p:extLst>
      <p:ext uri="{BB962C8B-B14F-4D97-AF65-F5344CB8AC3E}">
        <p14:creationId xmlns:p14="http://schemas.microsoft.com/office/powerpoint/2010/main" val="3781233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3E6D1AA-B193-064D-92A4-F82C6FAEFC77}" type="datetimeFigureOut">
              <a:rPr lang="en-US" smtClean="0"/>
              <a:t>10/14/19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B4A03B-F10D-CB42-B7B4-B00F653CBAA4}" type="slidenum">
              <a:rPr lang="en-US" smtClean="0"/>
              <a:t>‹#›</a:t>
            </a:fld>
            <a:endParaRPr lang="en-US"/>
          </a:p>
        </p:txBody>
      </p:sp>
    </p:spTree>
    <p:extLst>
      <p:ext uri="{BB962C8B-B14F-4D97-AF65-F5344CB8AC3E}">
        <p14:creationId xmlns:p14="http://schemas.microsoft.com/office/powerpoint/2010/main" val="18627712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3E6D1AA-B193-064D-92A4-F82C6FAEFC77}" type="datetimeFigureOut">
              <a:rPr lang="en-US" smtClean="0"/>
              <a:t>10/14/19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B4A03B-F10D-CB42-B7B4-B00F653CBAA4}" type="slidenum">
              <a:rPr lang="en-US" smtClean="0"/>
              <a:t>‹#›</a:t>
            </a:fld>
            <a:endParaRPr lang="en-US"/>
          </a:p>
        </p:txBody>
      </p:sp>
    </p:spTree>
    <p:extLst>
      <p:ext uri="{BB962C8B-B14F-4D97-AF65-F5344CB8AC3E}">
        <p14:creationId xmlns:p14="http://schemas.microsoft.com/office/powerpoint/2010/main" val="4352186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3E6D1AA-B193-064D-92A4-F82C6FAEFC77}" type="datetimeFigureOut">
              <a:rPr lang="en-US" smtClean="0"/>
              <a:t>10/14/19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B4A03B-F10D-CB42-B7B4-B00F653CBAA4}" type="slidenum">
              <a:rPr lang="en-US" smtClean="0"/>
              <a:t>‹#›</a:t>
            </a:fld>
            <a:endParaRPr lang="en-US"/>
          </a:p>
        </p:txBody>
      </p:sp>
    </p:spTree>
    <p:extLst>
      <p:ext uri="{BB962C8B-B14F-4D97-AF65-F5344CB8AC3E}">
        <p14:creationId xmlns:p14="http://schemas.microsoft.com/office/powerpoint/2010/main" val="4250113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E6D1AA-B193-064D-92A4-F82C6FAEFC77}" type="datetimeFigureOut">
              <a:rPr lang="en-US" smtClean="0"/>
              <a:t>10/14/19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B4A03B-F10D-CB42-B7B4-B00F653CBAA4}" type="slidenum">
              <a:rPr lang="en-US" smtClean="0"/>
              <a:t>‹#›</a:t>
            </a:fld>
            <a:endParaRPr lang="en-US"/>
          </a:p>
        </p:txBody>
      </p:sp>
    </p:spTree>
    <p:extLst>
      <p:ext uri="{BB962C8B-B14F-4D97-AF65-F5344CB8AC3E}">
        <p14:creationId xmlns:p14="http://schemas.microsoft.com/office/powerpoint/2010/main" val="1802730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3E6D1AA-B193-064D-92A4-F82C6FAEFC77}" type="datetimeFigureOut">
              <a:rPr lang="en-US" smtClean="0"/>
              <a:t>10/14/19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B4A03B-F10D-CB42-B7B4-B00F653CBAA4}" type="slidenum">
              <a:rPr lang="en-US" smtClean="0"/>
              <a:t>‹#›</a:t>
            </a:fld>
            <a:endParaRPr lang="en-US"/>
          </a:p>
        </p:txBody>
      </p:sp>
    </p:spTree>
    <p:extLst>
      <p:ext uri="{BB962C8B-B14F-4D97-AF65-F5344CB8AC3E}">
        <p14:creationId xmlns:p14="http://schemas.microsoft.com/office/powerpoint/2010/main" val="37208370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3E6D1AA-B193-064D-92A4-F82C6FAEFC77}" type="datetimeFigureOut">
              <a:rPr lang="en-US" smtClean="0"/>
              <a:t>10/14/19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B4A03B-F10D-CB42-B7B4-B00F653CBAA4}" type="slidenum">
              <a:rPr lang="en-US" smtClean="0"/>
              <a:t>‹#›</a:t>
            </a:fld>
            <a:endParaRPr lang="en-US"/>
          </a:p>
        </p:txBody>
      </p:sp>
    </p:spTree>
    <p:extLst>
      <p:ext uri="{BB962C8B-B14F-4D97-AF65-F5344CB8AC3E}">
        <p14:creationId xmlns:p14="http://schemas.microsoft.com/office/powerpoint/2010/main" val="35528901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E6D1AA-B193-064D-92A4-F82C6FAEFC77}" type="datetimeFigureOut">
              <a:rPr lang="en-US" smtClean="0"/>
              <a:t>10/14/19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B4A03B-F10D-CB42-B7B4-B00F653CBAA4}" type="slidenum">
              <a:rPr lang="en-US" smtClean="0"/>
              <a:t>‹#›</a:t>
            </a:fld>
            <a:endParaRPr lang="en-US"/>
          </a:p>
        </p:txBody>
      </p:sp>
    </p:spTree>
    <p:extLst>
      <p:ext uri="{BB962C8B-B14F-4D97-AF65-F5344CB8AC3E}">
        <p14:creationId xmlns:p14="http://schemas.microsoft.com/office/powerpoint/2010/main" val="2290222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E6D1AA-B193-064D-92A4-F82C6FAEFC77}" type="datetimeFigureOut">
              <a:rPr lang="en-US" smtClean="0"/>
              <a:t>10/14/19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B4A03B-F10D-CB42-B7B4-B00F653CBAA4}" type="slidenum">
              <a:rPr lang="en-US" smtClean="0"/>
              <a:t>‹#›</a:t>
            </a:fld>
            <a:endParaRPr lang="en-US"/>
          </a:p>
        </p:txBody>
      </p:sp>
    </p:spTree>
    <p:extLst>
      <p:ext uri="{BB962C8B-B14F-4D97-AF65-F5344CB8AC3E}">
        <p14:creationId xmlns:p14="http://schemas.microsoft.com/office/powerpoint/2010/main" val="28720112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E6D1AA-B193-064D-92A4-F82C6FAEFC77}" type="datetimeFigureOut">
              <a:rPr lang="en-US" smtClean="0"/>
              <a:t>10/14/19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B4A03B-F10D-CB42-B7B4-B00F653CBAA4}" type="slidenum">
              <a:rPr lang="en-US" smtClean="0"/>
              <a:t>‹#›</a:t>
            </a:fld>
            <a:endParaRPr lang="en-US"/>
          </a:p>
        </p:txBody>
      </p:sp>
    </p:spTree>
    <p:extLst>
      <p:ext uri="{BB962C8B-B14F-4D97-AF65-F5344CB8AC3E}">
        <p14:creationId xmlns:p14="http://schemas.microsoft.com/office/powerpoint/2010/main" val="4334878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B0A7A-E1C4-0A4A-91B3-172225620B30}"/>
              </a:ext>
            </a:extLst>
          </p:cNvPr>
          <p:cNvSpPr>
            <a:spLocks noGrp="1"/>
          </p:cNvSpPr>
          <p:nvPr>
            <p:ph type="ctrTitle"/>
          </p:nvPr>
        </p:nvSpPr>
        <p:spPr/>
        <p:txBody>
          <a:bodyPr/>
          <a:lstStyle/>
          <a:p>
            <a:r>
              <a:rPr lang="en-US" dirty="0" err="1">
                <a:solidFill>
                  <a:schemeClr val="bg1"/>
                </a:solidFill>
              </a:rPr>
              <a:t>Multicom</a:t>
            </a:r>
            <a:r>
              <a:rPr lang="en-US" dirty="0">
                <a:solidFill>
                  <a:schemeClr val="bg1"/>
                </a:solidFill>
              </a:rPr>
              <a:t> – </a:t>
            </a:r>
            <a:r>
              <a:rPr lang="en-US" dirty="0" err="1">
                <a:solidFill>
                  <a:schemeClr val="bg1"/>
                </a:solidFill>
              </a:rPr>
              <a:t>FlightAware’s</a:t>
            </a:r>
            <a:r>
              <a:rPr lang="en-US" dirty="0">
                <a:solidFill>
                  <a:schemeClr val="bg1"/>
                </a:solidFill>
              </a:rPr>
              <a:t> Alert Delivery System</a:t>
            </a:r>
            <a:r>
              <a:rPr lang="en-US" dirty="0">
                <a:solidFill>
                  <a:schemeClr val="bg1"/>
                </a:solidFill>
                <a:effectLst/>
              </a:rPr>
              <a:t> </a:t>
            </a:r>
            <a:endParaRPr lang="en-US" dirty="0">
              <a:solidFill>
                <a:schemeClr val="bg1"/>
              </a:solidFill>
            </a:endParaRPr>
          </a:p>
        </p:txBody>
      </p:sp>
      <p:sp>
        <p:nvSpPr>
          <p:cNvPr id="3" name="Subtitle 2">
            <a:extLst>
              <a:ext uri="{FF2B5EF4-FFF2-40B4-BE49-F238E27FC236}">
                <a16:creationId xmlns:a16="http://schemas.microsoft.com/office/drawing/2014/main" id="{FB8DD6AA-0C2C-6443-A5B7-9B760AD66B69}"/>
              </a:ext>
            </a:extLst>
          </p:cNvPr>
          <p:cNvSpPr>
            <a:spLocks noGrp="1"/>
          </p:cNvSpPr>
          <p:nvPr>
            <p:ph type="subTitle" idx="1"/>
          </p:nvPr>
        </p:nvSpPr>
        <p:spPr/>
        <p:txBody>
          <a:bodyPr/>
          <a:lstStyle/>
          <a:p>
            <a:r>
              <a:rPr lang="en-US" dirty="0">
                <a:solidFill>
                  <a:schemeClr val="bg1"/>
                </a:solidFill>
              </a:rPr>
              <a:t>Mary Ryan Gilmore</a:t>
            </a:r>
          </a:p>
          <a:p>
            <a:r>
              <a:rPr lang="en-US" dirty="0">
                <a:solidFill>
                  <a:schemeClr val="bg1"/>
                </a:solidFill>
              </a:rPr>
              <a:t>TCL Conference 2019</a:t>
            </a:r>
          </a:p>
        </p:txBody>
      </p:sp>
    </p:spTree>
    <p:extLst>
      <p:ext uri="{BB962C8B-B14F-4D97-AF65-F5344CB8AC3E}">
        <p14:creationId xmlns:p14="http://schemas.microsoft.com/office/powerpoint/2010/main" val="16935869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9C077-6223-F749-BF11-F3FE6CC59D18}"/>
              </a:ext>
            </a:extLst>
          </p:cNvPr>
          <p:cNvSpPr>
            <a:spLocks noGrp="1"/>
          </p:cNvSpPr>
          <p:nvPr>
            <p:ph type="title"/>
          </p:nvPr>
        </p:nvSpPr>
        <p:spPr/>
        <p:txBody>
          <a:bodyPr/>
          <a:lstStyle/>
          <a:p>
            <a:r>
              <a:rPr lang="en-US" dirty="0">
                <a:solidFill>
                  <a:schemeClr val="bg1"/>
                </a:solidFill>
              </a:rPr>
              <a:t>What is </a:t>
            </a:r>
            <a:r>
              <a:rPr lang="en-US" dirty="0" err="1">
                <a:solidFill>
                  <a:schemeClr val="bg1"/>
                </a:solidFill>
              </a:rPr>
              <a:t>Multicom</a:t>
            </a:r>
            <a:r>
              <a:rPr lang="en-US" dirty="0">
                <a:solidFill>
                  <a:schemeClr val="bg1"/>
                </a:solidFill>
              </a:rPr>
              <a:t>?</a:t>
            </a:r>
          </a:p>
        </p:txBody>
      </p:sp>
      <p:sp>
        <p:nvSpPr>
          <p:cNvPr id="3" name="Content Placeholder 2">
            <a:extLst>
              <a:ext uri="{FF2B5EF4-FFF2-40B4-BE49-F238E27FC236}">
                <a16:creationId xmlns:a16="http://schemas.microsoft.com/office/drawing/2014/main" id="{DB3AE8B8-2AE0-644E-9F5F-FD0D9BE211A8}"/>
              </a:ext>
            </a:extLst>
          </p:cNvPr>
          <p:cNvSpPr>
            <a:spLocks noGrp="1"/>
          </p:cNvSpPr>
          <p:nvPr>
            <p:ph idx="1"/>
          </p:nvPr>
        </p:nvSpPr>
        <p:spPr/>
        <p:txBody>
          <a:bodyPr/>
          <a:lstStyle/>
          <a:p>
            <a:r>
              <a:rPr lang="en-US" dirty="0">
                <a:solidFill>
                  <a:schemeClr val="bg1"/>
                </a:solidFill>
              </a:rPr>
              <a:t>High performance alert delivery application</a:t>
            </a:r>
            <a:r>
              <a:rPr lang="en-US" dirty="0">
                <a:solidFill>
                  <a:schemeClr val="bg1"/>
                </a:solidFill>
                <a:effectLst/>
              </a:rPr>
              <a:t> </a:t>
            </a:r>
          </a:p>
          <a:p>
            <a:r>
              <a:rPr lang="en-US" dirty="0">
                <a:solidFill>
                  <a:schemeClr val="bg1"/>
                </a:solidFill>
              </a:rPr>
              <a:t>Reads in a stream of 35 million flight event messages per day (that’s 400 updates per second on average)</a:t>
            </a:r>
            <a:r>
              <a:rPr lang="en-US" dirty="0">
                <a:solidFill>
                  <a:schemeClr val="bg1"/>
                </a:solidFill>
                <a:effectLst/>
              </a:rPr>
              <a:t> </a:t>
            </a:r>
          </a:p>
          <a:p>
            <a:r>
              <a:rPr lang="en-US" dirty="0">
                <a:solidFill>
                  <a:schemeClr val="bg1"/>
                </a:solidFill>
              </a:rPr>
              <a:t>Matches the events against more than 440,000 alert triggers</a:t>
            </a:r>
          </a:p>
          <a:p>
            <a:r>
              <a:rPr lang="en-US" dirty="0">
                <a:solidFill>
                  <a:schemeClr val="bg1"/>
                </a:solidFill>
              </a:rPr>
              <a:t>Sends more than 300,000 alerts each day</a:t>
            </a:r>
            <a:r>
              <a:rPr lang="en-US" dirty="0">
                <a:solidFill>
                  <a:schemeClr val="bg1"/>
                </a:solidFill>
                <a:effectLst/>
              </a:rPr>
              <a:t> </a:t>
            </a:r>
          </a:p>
          <a:p>
            <a:endParaRPr lang="en-US" dirty="0"/>
          </a:p>
        </p:txBody>
      </p:sp>
    </p:spTree>
    <p:extLst>
      <p:ext uri="{BB962C8B-B14F-4D97-AF65-F5344CB8AC3E}">
        <p14:creationId xmlns:p14="http://schemas.microsoft.com/office/powerpoint/2010/main" val="313656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D8B12-0BEB-224B-B451-8EB7EBBD4B8C}"/>
              </a:ext>
            </a:extLst>
          </p:cNvPr>
          <p:cNvSpPr>
            <a:spLocks noGrp="1"/>
          </p:cNvSpPr>
          <p:nvPr>
            <p:ph type="title"/>
          </p:nvPr>
        </p:nvSpPr>
        <p:spPr/>
        <p:txBody>
          <a:bodyPr/>
          <a:lstStyle/>
          <a:p>
            <a:r>
              <a:rPr lang="en-US" dirty="0">
                <a:solidFill>
                  <a:schemeClr val="bg1"/>
                </a:solidFill>
              </a:rPr>
              <a:t>Using TCL Packages to Improve Performance</a:t>
            </a:r>
          </a:p>
        </p:txBody>
      </p:sp>
      <p:sp>
        <p:nvSpPr>
          <p:cNvPr id="3" name="Content Placeholder 2">
            <a:extLst>
              <a:ext uri="{FF2B5EF4-FFF2-40B4-BE49-F238E27FC236}">
                <a16:creationId xmlns:a16="http://schemas.microsoft.com/office/drawing/2014/main" id="{61038F07-1717-214F-A88D-59C98AF97DF1}"/>
              </a:ext>
            </a:extLst>
          </p:cNvPr>
          <p:cNvSpPr>
            <a:spLocks noGrp="1"/>
          </p:cNvSpPr>
          <p:nvPr>
            <p:ph idx="1"/>
          </p:nvPr>
        </p:nvSpPr>
        <p:spPr/>
        <p:txBody>
          <a:bodyPr/>
          <a:lstStyle/>
          <a:p>
            <a:r>
              <a:rPr lang="en-US" dirty="0">
                <a:solidFill>
                  <a:schemeClr val="bg1"/>
                </a:solidFill>
              </a:rPr>
              <a:t>As </a:t>
            </a:r>
            <a:r>
              <a:rPr lang="en-US" dirty="0" err="1">
                <a:solidFill>
                  <a:schemeClr val="bg1"/>
                </a:solidFill>
              </a:rPr>
              <a:t>FlightAware</a:t>
            </a:r>
            <a:r>
              <a:rPr lang="en-US" dirty="0">
                <a:solidFill>
                  <a:schemeClr val="bg1"/>
                </a:solidFill>
              </a:rPr>
              <a:t> gains access to more data sources, the number of events processed per day is only increasing</a:t>
            </a:r>
            <a:r>
              <a:rPr lang="en-US" dirty="0">
                <a:solidFill>
                  <a:schemeClr val="bg1"/>
                </a:solidFill>
                <a:effectLst/>
              </a:rPr>
              <a:t> </a:t>
            </a:r>
          </a:p>
          <a:p>
            <a:r>
              <a:rPr lang="en-US" dirty="0">
                <a:solidFill>
                  <a:schemeClr val="bg1"/>
                </a:solidFill>
              </a:rPr>
              <a:t>Improved performance by introducing </a:t>
            </a:r>
            <a:r>
              <a:rPr lang="en-US" dirty="0" err="1">
                <a:solidFill>
                  <a:schemeClr val="bg1"/>
                </a:solidFill>
              </a:rPr>
              <a:t>sqlite</a:t>
            </a:r>
            <a:r>
              <a:rPr lang="en-US" dirty="0">
                <a:solidFill>
                  <a:schemeClr val="bg1"/>
                </a:solidFill>
              </a:rPr>
              <a:t> and </a:t>
            </a:r>
            <a:r>
              <a:rPr lang="en-US" dirty="0" err="1">
                <a:solidFill>
                  <a:schemeClr val="bg1"/>
                </a:solidFill>
              </a:rPr>
              <a:t>sqlbird</a:t>
            </a:r>
            <a:endParaRPr lang="en-US" dirty="0">
              <a:solidFill>
                <a:schemeClr val="bg1"/>
              </a:solidFill>
            </a:endParaRPr>
          </a:p>
          <a:p>
            <a:r>
              <a:rPr lang="en-US" dirty="0">
                <a:solidFill>
                  <a:schemeClr val="bg1"/>
                </a:solidFill>
              </a:rPr>
              <a:t>Improved durability by introducing </a:t>
            </a:r>
            <a:r>
              <a:rPr lang="en-US" dirty="0" err="1">
                <a:solidFill>
                  <a:schemeClr val="bg1"/>
                </a:solidFill>
              </a:rPr>
              <a:t>tclrmq</a:t>
            </a:r>
            <a:r>
              <a:rPr lang="en-US" dirty="0">
                <a:solidFill>
                  <a:schemeClr val="bg1"/>
                </a:solidFill>
              </a:rPr>
              <a:t> and </a:t>
            </a:r>
            <a:r>
              <a:rPr lang="en-US" dirty="0" err="1">
                <a:solidFill>
                  <a:schemeClr val="bg1"/>
                </a:solidFill>
              </a:rPr>
              <a:t>zookeepertcl</a:t>
            </a:r>
            <a:endParaRPr lang="en-US" dirty="0">
              <a:solidFill>
                <a:schemeClr val="bg1"/>
              </a:solidFill>
            </a:endParaRPr>
          </a:p>
        </p:txBody>
      </p:sp>
    </p:spTree>
    <p:extLst>
      <p:ext uri="{BB962C8B-B14F-4D97-AF65-F5344CB8AC3E}">
        <p14:creationId xmlns:p14="http://schemas.microsoft.com/office/powerpoint/2010/main" val="14947951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722DA-5F5F-FD47-A0C6-86389EC73FF5}"/>
              </a:ext>
            </a:extLst>
          </p:cNvPr>
          <p:cNvSpPr>
            <a:spLocks noGrp="1"/>
          </p:cNvSpPr>
          <p:nvPr>
            <p:ph type="title"/>
          </p:nvPr>
        </p:nvSpPr>
        <p:spPr/>
        <p:txBody>
          <a:bodyPr/>
          <a:lstStyle/>
          <a:p>
            <a:r>
              <a:rPr lang="en-US" dirty="0">
                <a:solidFill>
                  <a:schemeClr val="bg1"/>
                </a:solidFill>
              </a:rPr>
              <a:t>Old </a:t>
            </a:r>
            <a:r>
              <a:rPr lang="en-US" dirty="0" err="1">
                <a:solidFill>
                  <a:schemeClr val="bg1"/>
                </a:solidFill>
              </a:rPr>
              <a:t>Multicom</a:t>
            </a:r>
            <a:r>
              <a:rPr lang="en-US" dirty="0">
                <a:solidFill>
                  <a:schemeClr val="bg1"/>
                </a:solidFill>
              </a:rPr>
              <a:t> Design</a:t>
            </a:r>
          </a:p>
        </p:txBody>
      </p:sp>
      <p:sp>
        <p:nvSpPr>
          <p:cNvPr id="3" name="Content Placeholder 2">
            <a:extLst>
              <a:ext uri="{FF2B5EF4-FFF2-40B4-BE49-F238E27FC236}">
                <a16:creationId xmlns:a16="http://schemas.microsoft.com/office/drawing/2014/main" id="{91415CE0-AF7B-F240-B4D9-069AC77407C1}"/>
              </a:ext>
            </a:extLst>
          </p:cNvPr>
          <p:cNvSpPr>
            <a:spLocks noGrp="1"/>
          </p:cNvSpPr>
          <p:nvPr>
            <p:ph idx="1"/>
          </p:nvPr>
        </p:nvSpPr>
        <p:spPr>
          <a:xfrm>
            <a:off x="838200" y="1825625"/>
            <a:ext cx="3597876" cy="4351338"/>
          </a:xfrm>
        </p:spPr>
        <p:txBody>
          <a:bodyPr/>
          <a:lstStyle/>
          <a:p>
            <a:r>
              <a:rPr lang="en-US" dirty="0">
                <a:solidFill>
                  <a:schemeClr val="bg1"/>
                </a:solidFill>
              </a:rPr>
              <a:t>Before </a:t>
            </a:r>
            <a:r>
              <a:rPr lang="en-US" dirty="0" err="1">
                <a:solidFill>
                  <a:schemeClr val="bg1"/>
                </a:solidFill>
              </a:rPr>
              <a:t>sqlite</a:t>
            </a:r>
            <a:r>
              <a:rPr lang="en-US" dirty="0">
                <a:solidFill>
                  <a:schemeClr val="bg1"/>
                </a:solidFill>
              </a:rPr>
              <a:t> and </a:t>
            </a:r>
            <a:r>
              <a:rPr lang="en-US" dirty="0" err="1">
                <a:solidFill>
                  <a:schemeClr val="bg1"/>
                </a:solidFill>
              </a:rPr>
              <a:t>sqlbird</a:t>
            </a:r>
            <a:r>
              <a:rPr lang="en-US" dirty="0">
                <a:solidFill>
                  <a:schemeClr val="bg1"/>
                </a:solidFill>
              </a:rPr>
              <a:t> were introduced, it ran on 3 servers with 16 children on each server (for 48 children total) </a:t>
            </a:r>
          </a:p>
        </p:txBody>
      </p:sp>
      <p:pic>
        <p:nvPicPr>
          <p:cNvPr id="4" name="Picture 3">
            <a:extLst>
              <a:ext uri="{FF2B5EF4-FFF2-40B4-BE49-F238E27FC236}">
                <a16:creationId xmlns:a16="http://schemas.microsoft.com/office/drawing/2014/main" id="{A7E76C11-185C-E241-821B-FC48A32570D6}"/>
              </a:ext>
            </a:extLst>
          </p:cNvPr>
          <p:cNvPicPr/>
          <p:nvPr/>
        </p:nvPicPr>
        <p:blipFill>
          <a:blip r:embed="rId3"/>
          <a:stretch>
            <a:fillRect/>
          </a:stretch>
        </p:blipFill>
        <p:spPr>
          <a:xfrm>
            <a:off x="5054514" y="1642355"/>
            <a:ext cx="6140707" cy="4717878"/>
          </a:xfrm>
          <a:prstGeom prst="rect">
            <a:avLst/>
          </a:prstGeom>
          <a:solidFill>
            <a:schemeClr val="bg1"/>
          </a:solidFill>
        </p:spPr>
      </p:pic>
    </p:spTree>
    <p:extLst>
      <p:ext uri="{BB962C8B-B14F-4D97-AF65-F5344CB8AC3E}">
        <p14:creationId xmlns:p14="http://schemas.microsoft.com/office/powerpoint/2010/main" val="17039841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217BA-75A8-3E49-9595-500CFF23554E}"/>
              </a:ext>
            </a:extLst>
          </p:cNvPr>
          <p:cNvSpPr>
            <a:spLocks noGrp="1"/>
          </p:cNvSpPr>
          <p:nvPr>
            <p:ph type="title"/>
          </p:nvPr>
        </p:nvSpPr>
        <p:spPr/>
        <p:txBody>
          <a:bodyPr/>
          <a:lstStyle/>
          <a:p>
            <a:r>
              <a:rPr lang="en-US" dirty="0">
                <a:solidFill>
                  <a:schemeClr val="bg1"/>
                </a:solidFill>
              </a:rPr>
              <a:t>Problems with </a:t>
            </a:r>
            <a:r>
              <a:rPr lang="en-US" dirty="0" err="1">
                <a:solidFill>
                  <a:schemeClr val="bg1"/>
                </a:solidFill>
              </a:rPr>
              <a:t>Speedtables</a:t>
            </a:r>
            <a:r>
              <a:rPr lang="en-US" dirty="0">
                <a:solidFill>
                  <a:schemeClr val="bg1"/>
                </a:solidFill>
              </a:rPr>
              <a:t> Design</a:t>
            </a:r>
          </a:p>
        </p:txBody>
      </p:sp>
      <p:sp>
        <p:nvSpPr>
          <p:cNvPr id="3" name="Content Placeholder 2">
            <a:extLst>
              <a:ext uri="{FF2B5EF4-FFF2-40B4-BE49-F238E27FC236}">
                <a16:creationId xmlns:a16="http://schemas.microsoft.com/office/drawing/2014/main" id="{8612A868-90D8-5D47-B344-2971BB19239E}"/>
              </a:ext>
            </a:extLst>
          </p:cNvPr>
          <p:cNvSpPr>
            <a:spLocks noGrp="1"/>
          </p:cNvSpPr>
          <p:nvPr>
            <p:ph idx="1"/>
          </p:nvPr>
        </p:nvSpPr>
        <p:spPr/>
        <p:txBody>
          <a:bodyPr/>
          <a:lstStyle/>
          <a:p>
            <a:r>
              <a:rPr lang="en-US" dirty="0">
                <a:solidFill>
                  <a:schemeClr val="bg1"/>
                </a:solidFill>
              </a:rPr>
              <a:t>Does not have an “OR” functionality like </a:t>
            </a:r>
            <a:r>
              <a:rPr lang="en-US" dirty="0" err="1">
                <a:solidFill>
                  <a:schemeClr val="bg1"/>
                </a:solidFill>
              </a:rPr>
              <a:t>postgres</a:t>
            </a:r>
            <a:r>
              <a:rPr lang="en-US" dirty="0">
                <a:solidFill>
                  <a:schemeClr val="bg1"/>
                </a:solidFill>
                <a:effectLst/>
              </a:rPr>
              <a:t> </a:t>
            </a:r>
          </a:p>
          <a:p>
            <a:r>
              <a:rPr lang="en-US" dirty="0">
                <a:solidFill>
                  <a:schemeClr val="bg1"/>
                </a:solidFill>
              </a:rPr>
              <a:t>There was a lot of write contention on the </a:t>
            </a:r>
            <a:r>
              <a:rPr lang="en-US" dirty="0" err="1">
                <a:solidFill>
                  <a:schemeClr val="bg1"/>
                </a:solidFill>
              </a:rPr>
              <a:t>speedtable</a:t>
            </a:r>
            <a:r>
              <a:rPr lang="en-US" dirty="0">
                <a:solidFill>
                  <a:schemeClr val="bg1"/>
                </a:solidFill>
              </a:rPr>
              <a:t> cache because all 16 of the children on one server where attempting to write to </a:t>
            </a:r>
            <a:r>
              <a:rPr lang="en-US" dirty="0"/>
              <a:t>it</a:t>
            </a:r>
            <a:r>
              <a:rPr lang="en-US" dirty="0">
                <a:effectLst/>
              </a:rPr>
              <a:t> </a:t>
            </a:r>
            <a:endParaRPr lang="en-US" dirty="0"/>
          </a:p>
        </p:txBody>
      </p:sp>
    </p:spTree>
    <p:extLst>
      <p:ext uri="{BB962C8B-B14F-4D97-AF65-F5344CB8AC3E}">
        <p14:creationId xmlns:p14="http://schemas.microsoft.com/office/powerpoint/2010/main" val="36005602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04376-E958-E94C-A7F9-8B757D621156}"/>
              </a:ext>
            </a:extLst>
          </p:cNvPr>
          <p:cNvSpPr>
            <a:spLocks noGrp="1"/>
          </p:cNvSpPr>
          <p:nvPr>
            <p:ph type="title"/>
          </p:nvPr>
        </p:nvSpPr>
        <p:spPr/>
        <p:txBody>
          <a:bodyPr/>
          <a:lstStyle/>
          <a:p>
            <a:r>
              <a:rPr lang="en-US" dirty="0">
                <a:solidFill>
                  <a:schemeClr val="bg1"/>
                </a:solidFill>
              </a:rPr>
              <a:t>Response Following Sudden Event Data Increase</a:t>
            </a:r>
            <a:r>
              <a:rPr lang="en-US" dirty="0">
                <a:solidFill>
                  <a:schemeClr val="bg1"/>
                </a:solidFill>
                <a:effectLst/>
              </a:rPr>
              <a:t> </a:t>
            </a:r>
            <a:endParaRPr lang="en-US" dirty="0">
              <a:solidFill>
                <a:schemeClr val="bg1"/>
              </a:solidFill>
            </a:endParaRPr>
          </a:p>
        </p:txBody>
      </p:sp>
      <p:sp>
        <p:nvSpPr>
          <p:cNvPr id="3" name="Content Placeholder 2">
            <a:extLst>
              <a:ext uri="{FF2B5EF4-FFF2-40B4-BE49-F238E27FC236}">
                <a16:creationId xmlns:a16="http://schemas.microsoft.com/office/drawing/2014/main" id="{ECEC7BE3-EF00-2B44-9E7C-0935FCC734C9}"/>
              </a:ext>
            </a:extLst>
          </p:cNvPr>
          <p:cNvSpPr>
            <a:spLocks noGrp="1"/>
          </p:cNvSpPr>
          <p:nvPr>
            <p:ph idx="1"/>
          </p:nvPr>
        </p:nvSpPr>
        <p:spPr/>
        <p:txBody>
          <a:bodyPr/>
          <a:lstStyle/>
          <a:p>
            <a:r>
              <a:rPr lang="en-US" dirty="0">
                <a:solidFill>
                  <a:schemeClr val="bg1"/>
                </a:solidFill>
              </a:rPr>
              <a:t>We threw more servers at the problem</a:t>
            </a:r>
          </a:p>
          <a:p>
            <a:r>
              <a:rPr lang="en-US" dirty="0">
                <a:solidFill>
                  <a:schemeClr val="bg1"/>
                </a:solidFill>
              </a:rPr>
              <a:t>We started running 96 child processes across 6 servers</a:t>
            </a:r>
            <a:r>
              <a:rPr lang="en-US" dirty="0">
                <a:solidFill>
                  <a:schemeClr val="bg1"/>
                </a:solidFill>
                <a:effectLst/>
              </a:rPr>
              <a:t> </a:t>
            </a:r>
            <a:endParaRPr lang="en-US" dirty="0">
              <a:solidFill>
                <a:schemeClr val="bg1"/>
              </a:solidFill>
            </a:endParaRPr>
          </a:p>
        </p:txBody>
      </p:sp>
    </p:spTree>
    <p:extLst>
      <p:ext uri="{BB962C8B-B14F-4D97-AF65-F5344CB8AC3E}">
        <p14:creationId xmlns:p14="http://schemas.microsoft.com/office/powerpoint/2010/main" val="33519430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B60A4-9D35-C441-BC98-4DDDB49488C2}"/>
              </a:ext>
            </a:extLst>
          </p:cNvPr>
          <p:cNvSpPr>
            <a:spLocks noGrp="1"/>
          </p:cNvSpPr>
          <p:nvPr>
            <p:ph type="title"/>
          </p:nvPr>
        </p:nvSpPr>
        <p:spPr/>
        <p:txBody>
          <a:bodyPr/>
          <a:lstStyle/>
          <a:p>
            <a:r>
              <a:rPr lang="en-US" dirty="0">
                <a:solidFill>
                  <a:schemeClr val="bg1"/>
                </a:solidFill>
              </a:rPr>
              <a:t>Introducing </a:t>
            </a:r>
            <a:r>
              <a:rPr lang="en-US" dirty="0" err="1">
                <a:solidFill>
                  <a:schemeClr val="bg1"/>
                </a:solidFill>
              </a:rPr>
              <a:t>Sqlite</a:t>
            </a:r>
            <a:r>
              <a:rPr lang="en-US" dirty="0">
                <a:solidFill>
                  <a:schemeClr val="bg1"/>
                </a:solidFill>
              </a:rPr>
              <a:t> and </a:t>
            </a:r>
            <a:r>
              <a:rPr lang="en-US" dirty="0" err="1">
                <a:solidFill>
                  <a:schemeClr val="bg1"/>
                </a:solidFill>
              </a:rPr>
              <a:t>Sqlbird</a:t>
            </a:r>
            <a:r>
              <a:rPr lang="en-US" dirty="0">
                <a:solidFill>
                  <a:schemeClr val="bg1"/>
                </a:solidFill>
                <a:effectLst/>
              </a:rPr>
              <a:t> </a:t>
            </a:r>
            <a:endParaRPr lang="en-US" dirty="0">
              <a:solidFill>
                <a:schemeClr val="bg1"/>
              </a:solidFill>
            </a:endParaRPr>
          </a:p>
        </p:txBody>
      </p:sp>
      <p:sp>
        <p:nvSpPr>
          <p:cNvPr id="3" name="Content Placeholder 2">
            <a:extLst>
              <a:ext uri="{FF2B5EF4-FFF2-40B4-BE49-F238E27FC236}">
                <a16:creationId xmlns:a16="http://schemas.microsoft.com/office/drawing/2014/main" id="{A6CC38E6-E452-BB4B-A9AE-EE31DA590E42}"/>
              </a:ext>
            </a:extLst>
          </p:cNvPr>
          <p:cNvSpPr>
            <a:spLocks noGrp="1"/>
          </p:cNvSpPr>
          <p:nvPr>
            <p:ph idx="1"/>
          </p:nvPr>
        </p:nvSpPr>
        <p:spPr/>
        <p:txBody>
          <a:bodyPr>
            <a:normAutofit fontScale="92500" lnSpcReduction="10000"/>
          </a:bodyPr>
          <a:lstStyle/>
          <a:p>
            <a:r>
              <a:rPr lang="en-US" dirty="0" err="1">
                <a:solidFill>
                  <a:schemeClr val="bg1"/>
                </a:solidFill>
              </a:rPr>
              <a:t>Sqlite</a:t>
            </a:r>
            <a:r>
              <a:rPr lang="en-US" dirty="0">
                <a:solidFill>
                  <a:schemeClr val="bg1"/>
                </a:solidFill>
              </a:rPr>
              <a:t> solved the “OR” problem</a:t>
            </a:r>
          </a:p>
          <a:p>
            <a:r>
              <a:rPr lang="en-US" dirty="0">
                <a:solidFill>
                  <a:schemeClr val="bg1"/>
                </a:solidFill>
              </a:rPr>
              <a:t>(</a:t>
            </a:r>
            <a:r>
              <a:rPr lang="en-US" dirty="0" err="1">
                <a:solidFill>
                  <a:schemeClr val="bg1"/>
                </a:solidFill>
              </a:rPr>
              <a:t>speedtables</a:t>
            </a:r>
            <a:r>
              <a:rPr lang="en-US" dirty="0">
                <a:solidFill>
                  <a:schemeClr val="bg1"/>
                </a:solidFill>
              </a:rPr>
              <a:t>)</a:t>
            </a:r>
          </a:p>
          <a:p>
            <a:pPr marL="0" marR="0" indent="0">
              <a:spcBef>
                <a:spcPts val="0"/>
              </a:spcBef>
              <a:spcAft>
                <a:spcPts val="0"/>
              </a:spcAft>
              <a:buNone/>
            </a:pPr>
            <a:r>
              <a:rPr lang="en-US" sz="1700" dirty="0">
                <a:solidFill>
                  <a:schemeClr val="bg1">
                    <a:lumMod val="85000"/>
                  </a:schemeClr>
                </a:solidFill>
                <a:latin typeface="Consolas" panose="020B0609020204030204" pitchFamily="49" charset="0"/>
                <a:ea typeface="Times New Roman" panose="02020603050405020304" pitchFamily="18" charset="0"/>
                <a:cs typeface="Times New Roman" panose="02020603050405020304" pitchFamily="18" charset="0"/>
              </a:rPr>
              <a:t>foreach field {</a:t>
            </a:r>
            <a:r>
              <a:rPr lang="en-US" sz="1700" dirty="0" err="1">
                <a:solidFill>
                  <a:schemeClr val="bg1">
                    <a:lumMod val="85000"/>
                  </a:schemeClr>
                </a:solidFill>
                <a:latin typeface="Consolas" panose="020B0609020204030204" pitchFamily="49" charset="0"/>
                <a:ea typeface="Times New Roman" panose="02020603050405020304" pitchFamily="18" charset="0"/>
                <a:cs typeface="Times New Roman" panose="02020603050405020304" pitchFamily="18" charset="0"/>
              </a:rPr>
              <a:t>base_id</a:t>
            </a:r>
            <a:r>
              <a:rPr lang="en-US" sz="1700" dirty="0">
                <a:solidFill>
                  <a:schemeClr val="bg1">
                    <a:lumMod val="85000"/>
                  </a:schemeClr>
                </a:solidFill>
                <a:latin typeface="Consolas" panose="020B0609020204030204" pitchFamily="49" charset="0"/>
                <a:ea typeface="Times New Roman" panose="02020603050405020304" pitchFamily="18" charset="0"/>
                <a:cs typeface="Times New Roman" panose="02020603050405020304" pitchFamily="18" charset="0"/>
              </a:rPr>
              <a:t> ident </a:t>
            </a:r>
            <a:r>
              <a:rPr lang="en-US" sz="1700" dirty="0" err="1">
                <a:solidFill>
                  <a:schemeClr val="bg1">
                    <a:lumMod val="85000"/>
                  </a:schemeClr>
                </a:solidFill>
                <a:latin typeface="Consolas" panose="020B0609020204030204" pitchFamily="49" charset="0"/>
                <a:ea typeface="Times New Roman" panose="02020603050405020304" pitchFamily="18" charset="0"/>
                <a:cs typeface="Times New Roman" panose="02020603050405020304" pitchFamily="18" charset="0"/>
              </a:rPr>
              <a:t>reg</a:t>
            </a:r>
            <a:r>
              <a:rPr lang="en-US" sz="1700" dirty="0">
                <a:solidFill>
                  <a:schemeClr val="bg1">
                    <a:lumMod val="85000"/>
                  </a:schemeClr>
                </a:solidFill>
                <a:latin typeface="Consolas" panose="020B0609020204030204" pitchFamily="49" charset="0"/>
                <a:ea typeface="Times New Roman" panose="02020603050405020304" pitchFamily="18" charset="0"/>
                <a:cs typeface="Times New Roman" panose="02020603050405020304" pitchFamily="18" charset="0"/>
              </a:rPr>
              <a:t> origin destination </a:t>
            </a:r>
            <a:r>
              <a:rPr lang="en-US" sz="1700" dirty="0" err="1">
                <a:solidFill>
                  <a:schemeClr val="bg1">
                    <a:lumMod val="85000"/>
                  </a:schemeClr>
                </a:solidFill>
                <a:latin typeface="Consolas" panose="020B0609020204030204" pitchFamily="49" charset="0"/>
                <a:ea typeface="Times New Roman" panose="02020603050405020304" pitchFamily="18" charset="0"/>
                <a:cs typeface="Times New Roman" panose="02020603050405020304" pitchFamily="18" charset="0"/>
              </a:rPr>
              <a:t>aircrafttype</a:t>
            </a:r>
            <a:r>
              <a:rPr lang="en-US" sz="1700" dirty="0">
                <a:solidFill>
                  <a:schemeClr val="bg1">
                    <a:lumMod val="85000"/>
                  </a:schemeClr>
                </a:solidFill>
                <a:latin typeface="Consolas" panose="020B0609020204030204" pitchFamily="49" charset="0"/>
                <a:ea typeface="Times New Roman" panose="02020603050405020304" pitchFamily="18" charset="0"/>
                <a:cs typeface="Times New Roman" panose="02020603050405020304" pitchFamily="18" charset="0"/>
              </a:rPr>
              <a:t>} {</a:t>
            </a:r>
            <a:endParaRPr lang="en-US" sz="1700" dirty="0">
              <a:solidFill>
                <a:schemeClr val="bg1">
                  <a:lumMod val="85000"/>
                </a:schemeClr>
              </a:solidFill>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700" dirty="0">
                <a:solidFill>
                  <a:schemeClr val="bg1">
                    <a:lumMod val="8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a:solidFill>
                  <a:schemeClr val="bg1">
                    <a:lumMod val="85000"/>
                  </a:schemeClr>
                </a:solidFill>
                <a:latin typeface="Consolas" panose="020B0609020204030204" pitchFamily="49" charset="0"/>
                <a:ea typeface="Times New Roman" panose="02020603050405020304" pitchFamily="18" charset="0"/>
                <a:cs typeface="Times New Roman" panose="02020603050405020304" pitchFamily="18" charset="0"/>
              </a:rPr>
              <a:t>set </a:t>
            </a:r>
            <a:r>
              <a:rPr lang="en-US" sz="1700" dirty="0" err="1">
                <a:solidFill>
                  <a:schemeClr val="bg1">
                    <a:lumMod val="85000"/>
                  </a:schemeClr>
                </a:solidFill>
                <a:latin typeface="Consolas" panose="020B0609020204030204" pitchFamily="49" charset="0"/>
                <a:ea typeface="Times New Roman" panose="02020603050405020304" pitchFamily="18" charset="0"/>
                <a:cs typeface="Times New Roman" panose="02020603050405020304" pitchFamily="18" charset="0"/>
              </a:rPr>
              <a:t>search_list</a:t>
            </a:r>
            <a:r>
              <a:rPr lang="en-US" sz="1700" dirty="0">
                <a:solidFill>
                  <a:schemeClr val="bg1">
                    <a:lumMod val="85000"/>
                  </a:schemeClr>
                </a:solidFill>
                <a:latin typeface="Consolas" panose="020B0609020204030204" pitchFamily="49" charset="0"/>
                <a:ea typeface="Times New Roman" panose="02020603050405020304" pitchFamily="18" charset="0"/>
                <a:cs typeface="Times New Roman" panose="02020603050405020304" pitchFamily="18" charset="0"/>
              </a:rPr>
              <a:t> [list [list match $field $data($field)] {true enabled}]</a:t>
            </a:r>
            <a:endParaRPr lang="en-US" sz="1700" dirty="0">
              <a:solidFill>
                <a:schemeClr val="bg1">
                  <a:lumMod val="85000"/>
                </a:schemeClr>
              </a:solidFill>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700" dirty="0">
                <a:solidFill>
                  <a:schemeClr val="bg1">
                    <a:lumMod val="8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700" dirty="0">
                <a:solidFill>
                  <a:schemeClr val="bg1">
                    <a:lumMod val="85000"/>
                  </a:schemeClr>
                </a:solidFill>
                <a:latin typeface="Consolas" panose="020B0609020204030204" pitchFamily="49" charset="0"/>
                <a:ea typeface="Times New Roman" panose="02020603050405020304" pitchFamily="18" charset="0"/>
                <a:cs typeface="Times New Roman" panose="02020603050405020304" pitchFamily="18" charset="0"/>
              </a:rPr>
              <a:t>$::</a:t>
            </a:r>
            <a:r>
              <a:rPr lang="en-US" sz="1700" dirty="0" err="1">
                <a:solidFill>
                  <a:schemeClr val="bg1">
                    <a:lumMod val="85000"/>
                  </a:schemeClr>
                </a:solidFill>
                <a:latin typeface="Consolas" panose="020B0609020204030204" pitchFamily="49" charset="0"/>
                <a:ea typeface="Times New Roman" panose="02020603050405020304" pitchFamily="18" charset="0"/>
                <a:cs typeface="Times New Roman" panose="02020603050405020304" pitchFamily="18" charset="0"/>
              </a:rPr>
              <a:t>st</a:t>
            </a:r>
            <a:r>
              <a:rPr lang="en-US" sz="1700" dirty="0">
                <a:solidFill>
                  <a:schemeClr val="bg1">
                    <a:lumMod val="85000"/>
                  </a:schemeClr>
                </a:solidFill>
                <a:latin typeface="Consolas" panose="020B0609020204030204" pitchFamily="49" charset="0"/>
                <a:ea typeface="Times New Roman" panose="02020603050405020304" pitchFamily="18" charset="0"/>
                <a:cs typeface="Times New Roman" panose="02020603050405020304" pitchFamily="18" charset="0"/>
              </a:rPr>
              <a:t>(</a:t>
            </a:r>
            <a:r>
              <a:rPr lang="en-US" sz="1700" dirty="0" err="1">
                <a:solidFill>
                  <a:schemeClr val="bg1">
                    <a:lumMod val="85000"/>
                  </a:schemeClr>
                </a:solidFill>
                <a:latin typeface="Consolas" panose="020B0609020204030204" pitchFamily="49" charset="0"/>
                <a:ea typeface="Times New Roman" panose="02020603050405020304" pitchFamily="18" charset="0"/>
                <a:cs typeface="Times New Roman" panose="02020603050405020304" pitchFamily="18" charset="0"/>
              </a:rPr>
              <a:t>mc_trigger_tracking</a:t>
            </a:r>
            <a:r>
              <a:rPr lang="en-US" sz="1700" dirty="0">
                <a:solidFill>
                  <a:schemeClr val="bg1">
                    <a:lumMod val="85000"/>
                  </a:schemeClr>
                </a:solidFill>
                <a:latin typeface="Consolas" panose="020B0609020204030204" pitchFamily="49" charset="0"/>
                <a:ea typeface="Times New Roman" panose="02020603050405020304" pitchFamily="18" charset="0"/>
                <a:cs typeface="Times New Roman" panose="02020603050405020304" pitchFamily="18" charset="0"/>
              </a:rPr>
              <a:t>) search -compare $</a:t>
            </a:r>
            <a:r>
              <a:rPr lang="en-US" sz="1700" dirty="0" err="1">
                <a:solidFill>
                  <a:schemeClr val="bg1">
                    <a:lumMod val="85000"/>
                  </a:schemeClr>
                </a:solidFill>
                <a:latin typeface="Consolas" panose="020B0609020204030204" pitchFamily="49" charset="0"/>
                <a:ea typeface="Times New Roman" panose="02020603050405020304" pitchFamily="18" charset="0"/>
                <a:cs typeface="Times New Roman" panose="02020603050405020304" pitchFamily="18" charset="0"/>
              </a:rPr>
              <a:t>search_list</a:t>
            </a:r>
            <a:r>
              <a:rPr lang="en-US" sz="1700" dirty="0">
                <a:solidFill>
                  <a:schemeClr val="bg1">
                    <a:lumMod val="85000"/>
                  </a:schemeClr>
                </a:solidFill>
                <a:latin typeface="Consolas" panose="020B0609020204030204" pitchFamily="49" charset="0"/>
                <a:ea typeface="Times New Roman" panose="02020603050405020304" pitchFamily="18" charset="0"/>
                <a:cs typeface="Times New Roman" panose="02020603050405020304" pitchFamily="18" charset="0"/>
              </a:rPr>
              <a:t> -array trigger -code {</a:t>
            </a:r>
            <a:endParaRPr lang="en-US" sz="1700" dirty="0">
              <a:solidFill>
                <a:schemeClr val="bg1">
                  <a:lumMod val="85000"/>
                </a:schemeClr>
              </a:solidFill>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700" dirty="0">
                <a:solidFill>
                  <a:schemeClr val="bg1">
                    <a:lumMod val="85000"/>
                  </a:schemeClr>
                </a:solidFill>
                <a:latin typeface="Times New Roman" panose="02020603050405020304" pitchFamily="18" charset="0"/>
                <a:ea typeface="Calibri" panose="020F0502020204030204" pitchFamily="34" charset="0"/>
                <a:cs typeface="Times New Roman" panose="02020603050405020304" pitchFamily="18" charset="0"/>
              </a:rPr>
              <a:t>	…</a:t>
            </a:r>
            <a:endParaRPr lang="en-US" sz="1700" dirty="0">
              <a:solidFill>
                <a:schemeClr val="bg1">
                  <a:lumMod val="85000"/>
                </a:schemeClr>
              </a:solidFill>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700" dirty="0">
                <a:solidFill>
                  <a:schemeClr val="bg1">
                    <a:lumMod val="8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700" dirty="0">
                <a:solidFill>
                  <a:schemeClr val="bg1">
                    <a:lumMod val="85000"/>
                  </a:schemeClr>
                </a:solidFill>
                <a:latin typeface="Consolas" panose="020B0609020204030204" pitchFamily="49" charset="0"/>
                <a:ea typeface="Times New Roman" panose="02020603050405020304" pitchFamily="18" charset="0"/>
                <a:cs typeface="Times New Roman" panose="02020603050405020304" pitchFamily="18" charset="0"/>
              </a:rPr>
              <a:t>}</a:t>
            </a:r>
            <a:endParaRPr lang="en-US" sz="1700" dirty="0">
              <a:solidFill>
                <a:schemeClr val="bg1">
                  <a:lumMod val="85000"/>
                </a:schemeClr>
              </a:solidFill>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700" dirty="0">
                <a:solidFill>
                  <a:schemeClr val="bg1">
                    <a:lumMod val="85000"/>
                  </a:schemeClr>
                </a:solidFill>
                <a:latin typeface="Consolas" panose="020B0609020204030204" pitchFamily="49" charset="0"/>
                <a:ea typeface="Times New Roman" panose="02020603050405020304" pitchFamily="18" charset="0"/>
                <a:cs typeface="Times New Roman" panose="02020603050405020304" pitchFamily="18" charset="0"/>
              </a:rPr>
              <a:t>}</a:t>
            </a:r>
            <a:endParaRPr lang="en-US" sz="1700" dirty="0">
              <a:solidFill>
                <a:schemeClr val="bg1">
                  <a:lumMod val="85000"/>
                </a:schemeClr>
              </a:solidFill>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a:p>
            <a:r>
              <a:rPr lang="en-US" dirty="0">
                <a:solidFill>
                  <a:schemeClr val="bg1"/>
                </a:solidFill>
              </a:rPr>
              <a:t>(</a:t>
            </a:r>
            <a:r>
              <a:rPr lang="en-US" dirty="0" err="1">
                <a:solidFill>
                  <a:schemeClr val="bg1"/>
                </a:solidFill>
              </a:rPr>
              <a:t>sqlbird</a:t>
            </a:r>
            <a:r>
              <a:rPr lang="en-US" dirty="0">
                <a:solidFill>
                  <a:schemeClr val="bg1"/>
                </a:solidFill>
              </a:rPr>
              <a:t>)</a:t>
            </a:r>
          </a:p>
          <a:p>
            <a:pPr marL="0" marR="0" indent="0">
              <a:spcBef>
                <a:spcPts val="0"/>
              </a:spcBef>
              <a:spcAft>
                <a:spcPts val="0"/>
              </a:spcAft>
              <a:buNone/>
            </a:pPr>
            <a:r>
              <a:rPr lang="en-US" sz="1600" dirty="0">
                <a:solidFill>
                  <a:schemeClr val="bg1">
                    <a:lumMod val="85000"/>
                  </a:schemeClr>
                </a:solidFill>
                <a:latin typeface="Consolas" panose="020B0609020204030204" pitchFamily="49" charset="0"/>
                <a:ea typeface="Times New Roman" panose="02020603050405020304" pitchFamily="18" charset="0"/>
                <a:cs typeface="Times New Roman" panose="02020603050405020304" pitchFamily="18" charset="0"/>
              </a:rPr>
              <a:t>set </a:t>
            </a:r>
            <a:r>
              <a:rPr lang="en-US" sz="1600" dirty="0" err="1">
                <a:solidFill>
                  <a:schemeClr val="bg1">
                    <a:lumMod val="85000"/>
                  </a:schemeClr>
                </a:solidFill>
                <a:latin typeface="Consolas" panose="020B0609020204030204" pitchFamily="49" charset="0"/>
                <a:ea typeface="Times New Roman" panose="02020603050405020304" pitchFamily="18" charset="0"/>
                <a:cs typeface="Times New Roman" panose="02020603050405020304" pitchFamily="18" charset="0"/>
              </a:rPr>
              <a:t>sql</a:t>
            </a:r>
            <a:r>
              <a:rPr lang="en-US" sz="1600" dirty="0">
                <a:solidFill>
                  <a:schemeClr val="bg1">
                    <a:lumMod val="85000"/>
                  </a:schemeClr>
                </a:solidFill>
                <a:latin typeface="Consolas" panose="020B0609020204030204" pitchFamily="49" charset="0"/>
                <a:ea typeface="Times New Roman" panose="02020603050405020304" pitchFamily="18" charset="0"/>
                <a:cs typeface="Times New Roman" panose="02020603050405020304" pitchFamily="18" charset="0"/>
              </a:rPr>
              <a:t> “SELECT * FROM </a:t>
            </a:r>
            <a:r>
              <a:rPr lang="en-US" sz="1600" dirty="0" err="1">
                <a:solidFill>
                  <a:schemeClr val="bg1">
                    <a:lumMod val="85000"/>
                  </a:schemeClr>
                </a:solidFill>
                <a:latin typeface="Consolas" panose="020B0609020204030204" pitchFamily="49" charset="0"/>
                <a:ea typeface="Times New Roman" panose="02020603050405020304" pitchFamily="18" charset="0"/>
                <a:cs typeface="Times New Roman" panose="02020603050405020304" pitchFamily="18" charset="0"/>
              </a:rPr>
              <a:t>mc_trigger_tracking</a:t>
            </a:r>
            <a:r>
              <a:rPr lang="en-US" sz="1600" dirty="0">
                <a:solidFill>
                  <a:schemeClr val="bg1">
                    <a:lumMod val="85000"/>
                  </a:schemeClr>
                </a:solidFill>
                <a:latin typeface="Consolas" panose="020B0609020204030204" pitchFamily="49" charset="0"/>
                <a:ea typeface="Times New Roman" panose="02020603050405020304" pitchFamily="18" charset="0"/>
                <a:cs typeface="Times New Roman" panose="02020603050405020304" pitchFamily="18" charset="0"/>
              </a:rPr>
              <a:t> WHERE ident = :data(ident) OR </a:t>
            </a:r>
            <a:r>
              <a:rPr lang="en-US" sz="1600" dirty="0" err="1">
                <a:solidFill>
                  <a:schemeClr val="bg1">
                    <a:lumMod val="85000"/>
                  </a:schemeClr>
                </a:solidFill>
                <a:latin typeface="Consolas" panose="020B0609020204030204" pitchFamily="49" charset="0"/>
                <a:ea typeface="Times New Roman" panose="02020603050405020304" pitchFamily="18" charset="0"/>
                <a:cs typeface="Times New Roman" panose="02020603050405020304" pitchFamily="18" charset="0"/>
              </a:rPr>
              <a:t>reg</a:t>
            </a:r>
            <a:r>
              <a:rPr lang="en-US" sz="1600" dirty="0">
                <a:solidFill>
                  <a:schemeClr val="bg1">
                    <a:lumMod val="85000"/>
                  </a:schemeClr>
                </a:solidFill>
                <a:latin typeface="Consolas" panose="020B0609020204030204" pitchFamily="49" charset="0"/>
                <a:ea typeface="Times New Roman" panose="02020603050405020304" pitchFamily="18" charset="0"/>
                <a:cs typeface="Times New Roman" panose="02020603050405020304" pitchFamily="18" charset="0"/>
              </a:rPr>
              <a:t> = :data(</a:t>
            </a:r>
            <a:r>
              <a:rPr lang="en-US" sz="1600" dirty="0" err="1">
                <a:solidFill>
                  <a:schemeClr val="bg1">
                    <a:lumMod val="85000"/>
                  </a:schemeClr>
                </a:solidFill>
                <a:latin typeface="Consolas" panose="020B0609020204030204" pitchFamily="49" charset="0"/>
                <a:ea typeface="Times New Roman" panose="02020603050405020304" pitchFamily="18" charset="0"/>
                <a:cs typeface="Times New Roman" panose="02020603050405020304" pitchFamily="18" charset="0"/>
              </a:rPr>
              <a:t>reg</a:t>
            </a:r>
            <a:r>
              <a:rPr lang="en-US" sz="1600" dirty="0">
                <a:solidFill>
                  <a:schemeClr val="bg1">
                    <a:lumMod val="85000"/>
                  </a:schemeClr>
                </a:solidFill>
                <a:latin typeface="Consolas" panose="020B0609020204030204" pitchFamily="49" charset="0"/>
                <a:ea typeface="Times New Roman" panose="02020603050405020304" pitchFamily="18" charset="0"/>
                <a:cs typeface="Times New Roman" panose="02020603050405020304" pitchFamily="18" charset="0"/>
              </a:rPr>
              <a:t>) OR origin = :data(origin) OR destination = :data(destination) OR </a:t>
            </a:r>
            <a:r>
              <a:rPr lang="en-US" sz="1600" dirty="0" err="1">
                <a:solidFill>
                  <a:schemeClr val="bg1">
                    <a:lumMod val="85000"/>
                  </a:schemeClr>
                </a:solidFill>
                <a:latin typeface="Consolas" panose="020B0609020204030204" pitchFamily="49" charset="0"/>
                <a:ea typeface="Times New Roman" panose="02020603050405020304" pitchFamily="18" charset="0"/>
                <a:cs typeface="Times New Roman" panose="02020603050405020304" pitchFamily="18" charset="0"/>
              </a:rPr>
              <a:t>aircrafttpye</a:t>
            </a:r>
            <a:r>
              <a:rPr lang="en-US" sz="1600" dirty="0">
                <a:solidFill>
                  <a:schemeClr val="bg1">
                    <a:lumMod val="85000"/>
                  </a:schemeClr>
                </a:solidFill>
                <a:latin typeface="Consolas" panose="020B0609020204030204" pitchFamily="49" charset="0"/>
                <a:ea typeface="Times New Roman" panose="02020603050405020304" pitchFamily="18" charset="0"/>
                <a:cs typeface="Times New Roman" panose="02020603050405020304" pitchFamily="18" charset="0"/>
              </a:rPr>
              <a:t> = :data(</a:t>
            </a:r>
            <a:r>
              <a:rPr lang="en-US" sz="1600" dirty="0" err="1">
                <a:solidFill>
                  <a:schemeClr val="bg1">
                    <a:lumMod val="85000"/>
                  </a:schemeClr>
                </a:solidFill>
                <a:latin typeface="Consolas" panose="020B0609020204030204" pitchFamily="49" charset="0"/>
                <a:ea typeface="Times New Roman" panose="02020603050405020304" pitchFamily="18" charset="0"/>
                <a:cs typeface="Times New Roman" panose="02020603050405020304" pitchFamily="18" charset="0"/>
              </a:rPr>
              <a:t>aircrafttype</a:t>
            </a:r>
            <a:r>
              <a:rPr lang="en-US" sz="1600" dirty="0">
                <a:solidFill>
                  <a:schemeClr val="bg1">
                    <a:lumMod val="85000"/>
                  </a:schemeClr>
                </a:solidFill>
                <a:latin typeface="Consolas" panose="020B0609020204030204" pitchFamily="49" charset="0"/>
                <a:ea typeface="Times New Roman" panose="02020603050405020304" pitchFamily="18" charset="0"/>
                <a:cs typeface="Times New Roman" panose="02020603050405020304" pitchFamily="18" charset="0"/>
              </a:rPr>
              <a:t>)”</a:t>
            </a:r>
            <a:endParaRPr lang="en-US" dirty="0">
              <a:solidFill>
                <a:schemeClr val="bg1">
                  <a:lumMod val="85000"/>
                </a:schemeClr>
              </a:solidFill>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600" dirty="0">
                <a:solidFill>
                  <a:schemeClr val="bg1">
                    <a:lumMod val="85000"/>
                  </a:schemeClr>
                </a:solidFill>
                <a:latin typeface="Consolas" panose="020B0609020204030204" pitchFamily="49" charset="0"/>
                <a:ea typeface="Times New Roman" panose="02020603050405020304" pitchFamily="18" charset="0"/>
                <a:cs typeface="Times New Roman" panose="02020603050405020304" pitchFamily="18" charset="0"/>
              </a:rPr>
              <a:t> </a:t>
            </a:r>
            <a:endParaRPr lang="en-US" dirty="0">
              <a:solidFill>
                <a:schemeClr val="bg1">
                  <a:lumMod val="85000"/>
                </a:schemeClr>
              </a:solidFill>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600" dirty="0" err="1">
                <a:solidFill>
                  <a:schemeClr val="bg1">
                    <a:lumMod val="85000"/>
                  </a:schemeClr>
                </a:solidFill>
                <a:latin typeface="Consolas" panose="020B0609020204030204" pitchFamily="49" charset="0"/>
                <a:ea typeface="Times New Roman" panose="02020603050405020304" pitchFamily="18" charset="0"/>
              </a:rPr>
              <a:t>sqlbird</a:t>
            </a:r>
            <a:r>
              <a:rPr lang="en-US" sz="1600" dirty="0">
                <a:solidFill>
                  <a:schemeClr val="bg1">
                    <a:lumMod val="85000"/>
                  </a:schemeClr>
                </a:solidFill>
                <a:latin typeface="Consolas" panose="020B0609020204030204" pitchFamily="49" charset="0"/>
                <a:ea typeface="Times New Roman" panose="02020603050405020304" pitchFamily="18" charset="0"/>
              </a:rPr>
              <a:t>::select</a:t>
            </a:r>
            <a:r>
              <a:rPr lang="en-US" sz="1600" dirty="0">
                <a:solidFill>
                  <a:schemeClr val="bg1">
                    <a:lumMod val="85000"/>
                  </a:schemeClr>
                </a:solidFill>
                <a:latin typeface="Consolas" panose="020B0609020204030204" pitchFamily="49" charset="0"/>
                <a:ea typeface="Times New Roman" panose="02020603050405020304" pitchFamily="18" charset="0"/>
                <a:cs typeface="Times New Roman" panose="02020603050405020304" pitchFamily="18" charset="0"/>
              </a:rPr>
              <a:t> $</a:t>
            </a:r>
            <a:r>
              <a:rPr lang="en-US" sz="1600" dirty="0" err="1">
                <a:solidFill>
                  <a:schemeClr val="bg1">
                    <a:lumMod val="85000"/>
                  </a:schemeClr>
                </a:solidFill>
                <a:latin typeface="Consolas" panose="020B0609020204030204" pitchFamily="49" charset="0"/>
                <a:ea typeface="Times New Roman" panose="02020603050405020304" pitchFamily="18" charset="0"/>
                <a:cs typeface="Times New Roman" panose="02020603050405020304" pitchFamily="18" charset="0"/>
              </a:rPr>
              <a:t>sql</a:t>
            </a:r>
            <a:r>
              <a:rPr lang="en-US" sz="1600" dirty="0">
                <a:solidFill>
                  <a:schemeClr val="bg1">
                    <a:lumMod val="85000"/>
                  </a:schemeClr>
                </a:solidFill>
                <a:latin typeface="Consolas" panose="020B0609020204030204" pitchFamily="49" charset="0"/>
                <a:ea typeface="Times New Roman" panose="02020603050405020304" pitchFamily="18" charset="0"/>
                <a:cs typeface="Times New Roman" panose="02020603050405020304" pitchFamily="18" charset="0"/>
              </a:rPr>
              <a:t> trigger {</a:t>
            </a:r>
            <a:endParaRPr lang="en-US" dirty="0">
              <a:solidFill>
                <a:schemeClr val="bg1">
                  <a:lumMod val="85000"/>
                </a:schemeClr>
              </a:solidFill>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dirty="0">
                <a:solidFill>
                  <a:schemeClr val="bg1">
                    <a:lumMod val="85000"/>
                  </a:schemeClr>
                </a:solidFill>
                <a:latin typeface="Times New Roman" panose="02020603050405020304" pitchFamily="18" charset="0"/>
                <a:ea typeface="Calibri" panose="020F0502020204030204" pitchFamily="34" charset="0"/>
                <a:cs typeface="Times New Roman" panose="02020603050405020304" pitchFamily="18" charset="0"/>
              </a:rPr>
              <a:t>	…</a:t>
            </a:r>
            <a:endParaRPr lang="en-US" dirty="0">
              <a:solidFill>
                <a:schemeClr val="bg1">
                  <a:lumMod val="85000"/>
                </a:schemeClr>
              </a:solidFill>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600" dirty="0">
                <a:solidFill>
                  <a:schemeClr val="bg1">
                    <a:lumMod val="85000"/>
                  </a:schemeClr>
                </a:solidFill>
                <a:latin typeface="Consolas" panose="020B0609020204030204" pitchFamily="49" charset="0"/>
                <a:ea typeface="Times New Roman" panose="02020603050405020304" pitchFamily="18" charset="0"/>
                <a:cs typeface="Times New Roman" panose="02020603050405020304" pitchFamily="18" charset="0"/>
              </a:rPr>
              <a:t>}</a:t>
            </a:r>
            <a:endParaRPr lang="en-US" dirty="0">
              <a:solidFill>
                <a:schemeClr val="bg1">
                  <a:lumMod val="85000"/>
                </a:schemeClr>
              </a:solidFill>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1600" dirty="0"/>
          </a:p>
        </p:txBody>
      </p:sp>
    </p:spTree>
    <p:extLst>
      <p:ext uri="{BB962C8B-B14F-4D97-AF65-F5344CB8AC3E}">
        <p14:creationId xmlns:p14="http://schemas.microsoft.com/office/powerpoint/2010/main" val="2758461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1CDF7-A244-D94F-9870-2B5EF1265AFC}"/>
              </a:ext>
            </a:extLst>
          </p:cNvPr>
          <p:cNvSpPr>
            <a:spLocks noGrp="1"/>
          </p:cNvSpPr>
          <p:nvPr>
            <p:ph type="title"/>
          </p:nvPr>
        </p:nvSpPr>
        <p:spPr/>
        <p:txBody>
          <a:bodyPr/>
          <a:lstStyle/>
          <a:p>
            <a:r>
              <a:rPr lang="en-US" dirty="0">
                <a:solidFill>
                  <a:schemeClr val="bg1"/>
                </a:solidFill>
              </a:rPr>
              <a:t>New </a:t>
            </a:r>
            <a:r>
              <a:rPr lang="en-US" dirty="0" err="1">
                <a:solidFill>
                  <a:schemeClr val="bg1"/>
                </a:solidFill>
              </a:rPr>
              <a:t>Multicom</a:t>
            </a:r>
            <a:r>
              <a:rPr lang="en-US" dirty="0">
                <a:solidFill>
                  <a:schemeClr val="bg1"/>
                </a:solidFill>
              </a:rPr>
              <a:t> Design</a:t>
            </a:r>
          </a:p>
        </p:txBody>
      </p:sp>
      <p:sp>
        <p:nvSpPr>
          <p:cNvPr id="3" name="Content Placeholder 2">
            <a:extLst>
              <a:ext uri="{FF2B5EF4-FFF2-40B4-BE49-F238E27FC236}">
                <a16:creationId xmlns:a16="http://schemas.microsoft.com/office/drawing/2014/main" id="{B2EEF6BD-091C-2C42-9B3B-86A86A725929}"/>
              </a:ext>
            </a:extLst>
          </p:cNvPr>
          <p:cNvSpPr>
            <a:spLocks noGrp="1"/>
          </p:cNvSpPr>
          <p:nvPr>
            <p:ph idx="1"/>
          </p:nvPr>
        </p:nvSpPr>
        <p:spPr>
          <a:xfrm>
            <a:off x="838200" y="1825625"/>
            <a:ext cx="3672016" cy="4351338"/>
          </a:xfrm>
        </p:spPr>
        <p:txBody>
          <a:bodyPr/>
          <a:lstStyle/>
          <a:p>
            <a:r>
              <a:rPr lang="en-US" dirty="0">
                <a:solidFill>
                  <a:schemeClr val="bg1"/>
                </a:solidFill>
              </a:rPr>
              <a:t>After </a:t>
            </a:r>
            <a:r>
              <a:rPr lang="en-US" dirty="0" err="1">
                <a:solidFill>
                  <a:schemeClr val="bg1"/>
                </a:solidFill>
              </a:rPr>
              <a:t>sqlite</a:t>
            </a:r>
            <a:r>
              <a:rPr lang="en-US" dirty="0">
                <a:solidFill>
                  <a:schemeClr val="bg1"/>
                </a:solidFill>
              </a:rPr>
              <a:t> and </a:t>
            </a:r>
            <a:r>
              <a:rPr lang="en-US" dirty="0" err="1">
                <a:solidFill>
                  <a:schemeClr val="bg1"/>
                </a:solidFill>
              </a:rPr>
              <a:t>sqlbird</a:t>
            </a:r>
            <a:r>
              <a:rPr lang="en-US" dirty="0">
                <a:solidFill>
                  <a:schemeClr val="bg1"/>
                </a:solidFill>
              </a:rPr>
              <a:t> were introduced, it ran on 2 servers with 12 children on each server (for 24 children total) </a:t>
            </a:r>
          </a:p>
          <a:p>
            <a:pPr marL="0" indent="0">
              <a:buNone/>
            </a:pPr>
            <a:endParaRPr lang="en-US" dirty="0"/>
          </a:p>
        </p:txBody>
      </p:sp>
      <p:pic>
        <p:nvPicPr>
          <p:cNvPr id="4" name="Picture 3">
            <a:extLst>
              <a:ext uri="{FF2B5EF4-FFF2-40B4-BE49-F238E27FC236}">
                <a16:creationId xmlns:a16="http://schemas.microsoft.com/office/drawing/2014/main" id="{8ED801B4-1FB5-0049-AFF9-1DF37DE01715}"/>
              </a:ext>
            </a:extLst>
          </p:cNvPr>
          <p:cNvPicPr/>
          <p:nvPr/>
        </p:nvPicPr>
        <p:blipFill>
          <a:blip r:embed="rId3"/>
          <a:stretch>
            <a:fillRect/>
          </a:stretch>
        </p:blipFill>
        <p:spPr>
          <a:xfrm>
            <a:off x="4979773" y="1690689"/>
            <a:ext cx="6672649" cy="4486274"/>
          </a:xfrm>
          <a:prstGeom prst="rect">
            <a:avLst/>
          </a:prstGeom>
          <a:solidFill>
            <a:schemeClr val="bg1"/>
          </a:solidFill>
        </p:spPr>
      </p:pic>
    </p:spTree>
    <p:extLst>
      <p:ext uri="{BB962C8B-B14F-4D97-AF65-F5344CB8AC3E}">
        <p14:creationId xmlns:p14="http://schemas.microsoft.com/office/powerpoint/2010/main" val="18198502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85A75-E02E-6D4E-AE85-024742ECF4F3}"/>
              </a:ext>
            </a:extLst>
          </p:cNvPr>
          <p:cNvSpPr>
            <a:spLocks noGrp="1"/>
          </p:cNvSpPr>
          <p:nvPr>
            <p:ph type="title"/>
          </p:nvPr>
        </p:nvSpPr>
        <p:spPr/>
        <p:txBody>
          <a:bodyPr/>
          <a:lstStyle/>
          <a:p>
            <a:r>
              <a:rPr lang="en-US" dirty="0">
                <a:solidFill>
                  <a:schemeClr val="bg1"/>
                </a:solidFill>
              </a:rPr>
              <a:t>The New Problem: Database Dependence</a:t>
            </a:r>
          </a:p>
        </p:txBody>
      </p:sp>
      <p:sp>
        <p:nvSpPr>
          <p:cNvPr id="3" name="Content Placeholder 2">
            <a:extLst>
              <a:ext uri="{FF2B5EF4-FFF2-40B4-BE49-F238E27FC236}">
                <a16:creationId xmlns:a16="http://schemas.microsoft.com/office/drawing/2014/main" id="{0D9DDD1C-5D08-1C46-BDF0-E18B467FAAAC}"/>
              </a:ext>
            </a:extLst>
          </p:cNvPr>
          <p:cNvSpPr>
            <a:spLocks noGrp="1"/>
          </p:cNvSpPr>
          <p:nvPr>
            <p:ph idx="1"/>
          </p:nvPr>
        </p:nvSpPr>
        <p:spPr>
          <a:xfrm>
            <a:off x="838200" y="1825625"/>
            <a:ext cx="10515600" cy="1671337"/>
          </a:xfrm>
        </p:spPr>
        <p:txBody>
          <a:bodyPr/>
          <a:lstStyle/>
          <a:p>
            <a:r>
              <a:rPr lang="en-US" dirty="0">
                <a:solidFill>
                  <a:schemeClr val="bg1"/>
                </a:solidFill>
              </a:rPr>
              <a:t>New company expectation that if the database goes down, your application does not</a:t>
            </a:r>
          </a:p>
          <a:p>
            <a:r>
              <a:rPr lang="en-US" dirty="0">
                <a:solidFill>
                  <a:schemeClr val="bg1"/>
                </a:solidFill>
              </a:rPr>
              <a:t> </a:t>
            </a:r>
            <a:r>
              <a:rPr lang="en-US" dirty="0" err="1">
                <a:solidFill>
                  <a:schemeClr val="bg1"/>
                </a:solidFill>
              </a:rPr>
              <a:t>Mutlicom</a:t>
            </a:r>
            <a:r>
              <a:rPr lang="en-US" dirty="0">
                <a:solidFill>
                  <a:schemeClr val="bg1"/>
                </a:solidFill>
              </a:rPr>
              <a:t> was using a database table as a queue</a:t>
            </a:r>
          </a:p>
        </p:txBody>
      </p:sp>
      <p:sp>
        <p:nvSpPr>
          <p:cNvPr id="4" name="Magnetic Disk 3">
            <a:extLst>
              <a:ext uri="{FF2B5EF4-FFF2-40B4-BE49-F238E27FC236}">
                <a16:creationId xmlns:a16="http://schemas.microsoft.com/office/drawing/2014/main" id="{A527244D-BC7B-2B47-8ACD-7762E966542D}"/>
              </a:ext>
            </a:extLst>
          </p:cNvPr>
          <p:cNvSpPr/>
          <p:nvPr/>
        </p:nvSpPr>
        <p:spPr>
          <a:xfrm>
            <a:off x="3331923" y="4308954"/>
            <a:ext cx="1553228" cy="1791222"/>
          </a:xfrm>
          <a:prstGeom prst="flowChartMagneticDisk">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Database</a:t>
            </a:r>
          </a:p>
        </p:txBody>
      </p:sp>
      <p:cxnSp>
        <p:nvCxnSpPr>
          <p:cNvPr id="6" name="Straight Arrow Connector 5">
            <a:extLst>
              <a:ext uri="{FF2B5EF4-FFF2-40B4-BE49-F238E27FC236}">
                <a16:creationId xmlns:a16="http://schemas.microsoft.com/office/drawing/2014/main" id="{B2C7DEA4-274A-2B48-A4B7-E9F42AC8DE85}"/>
              </a:ext>
            </a:extLst>
          </p:cNvPr>
          <p:cNvCxnSpPr>
            <a:endCxn id="4" idx="2"/>
          </p:cNvCxnSpPr>
          <p:nvPr/>
        </p:nvCxnSpPr>
        <p:spPr>
          <a:xfrm>
            <a:off x="2104373" y="5198301"/>
            <a:ext cx="1227550" cy="6264"/>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DD4B9E25-E20A-2544-AEE8-70AAD54A7223}"/>
              </a:ext>
            </a:extLst>
          </p:cNvPr>
          <p:cNvSpPr txBox="1"/>
          <p:nvPr/>
        </p:nvSpPr>
        <p:spPr>
          <a:xfrm>
            <a:off x="1465545" y="4659682"/>
            <a:ext cx="1540702" cy="369332"/>
          </a:xfrm>
          <a:prstGeom prst="rect">
            <a:avLst/>
          </a:prstGeom>
          <a:noFill/>
        </p:spPr>
        <p:txBody>
          <a:bodyPr wrap="square" rtlCol="0">
            <a:spAutoFit/>
          </a:bodyPr>
          <a:lstStyle/>
          <a:p>
            <a:r>
              <a:rPr lang="en-US" dirty="0">
                <a:solidFill>
                  <a:schemeClr val="bg1"/>
                </a:solidFill>
              </a:rPr>
              <a:t>Queued alerts</a:t>
            </a:r>
          </a:p>
        </p:txBody>
      </p:sp>
      <p:cxnSp>
        <p:nvCxnSpPr>
          <p:cNvPr id="9" name="Straight Arrow Connector 8">
            <a:extLst>
              <a:ext uri="{FF2B5EF4-FFF2-40B4-BE49-F238E27FC236}">
                <a16:creationId xmlns:a16="http://schemas.microsoft.com/office/drawing/2014/main" id="{7B57C858-A5CF-9D4F-9A28-C3289391C1ED}"/>
              </a:ext>
            </a:extLst>
          </p:cNvPr>
          <p:cNvCxnSpPr/>
          <p:nvPr/>
        </p:nvCxnSpPr>
        <p:spPr>
          <a:xfrm>
            <a:off x="4885151" y="4534422"/>
            <a:ext cx="1891430" cy="0"/>
          </a:xfrm>
          <a:prstGeom prst="straightConnector1">
            <a:avLst/>
          </a:prstGeom>
          <a:ln>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99915A50-2384-E04F-B534-A21318C7D6D3}"/>
              </a:ext>
            </a:extLst>
          </p:cNvPr>
          <p:cNvCxnSpPr/>
          <p:nvPr/>
        </p:nvCxnSpPr>
        <p:spPr>
          <a:xfrm>
            <a:off x="4885151" y="5031102"/>
            <a:ext cx="1891430" cy="0"/>
          </a:xfrm>
          <a:prstGeom prst="straightConnector1">
            <a:avLst/>
          </a:prstGeom>
          <a:ln>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9FE725C3-4F8E-B043-A83F-E01ABED9A38F}"/>
              </a:ext>
            </a:extLst>
          </p:cNvPr>
          <p:cNvCxnSpPr/>
          <p:nvPr/>
        </p:nvCxnSpPr>
        <p:spPr>
          <a:xfrm>
            <a:off x="4885151" y="5538592"/>
            <a:ext cx="1891430" cy="0"/>
          </a:xfrm>
          <a:prstGeom prst="straightConnector1">
            <a:avLst/>
          </a:prstGeom>
          <a:ln>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9B420528-11A5-3747-8697-0C988405C405}"/>
              </a:ext>
            </a:extLst>
          </p:cNvPr>
          <p:cNvSpPr/>
          <p:nvPr/>
        </p:nvSpPr>
        <p:spPr>
          <a:xfrm>
            <a:off x="6776581" y="4308954"/>
            <a:ext cx="2517731" cy="43841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Email delivery channel</a:t>
            </a:r>
          </a:p>
        </p:txBody>
      </p:sp>
      <p:sp>
        <p:nvSpPr>
          <p:cNvPr id="13" name="Rectangle 12">
            <a:extLst>
              <a:ext uri="{FF2B5EF4-FFF2-40B4-BE49-F238E27FC236}">
                <a16:creationId xmlns:a16="http://schemas.microsoft.com/office/drawing/2014/main" id="{64D5EF8D-516E-1B42-A524-A780CE40D484}"/>
              </a:ext>
            </a:extLst>
          </p:cNvPr>
          <p:cNvSpPr/>
          <p:nvPr/>
        </p:nvSpPr>
        <p:spPr>
          <a:xfrm>
            <a:off x="6776581" y="4808950"/>
            <a:ext cx="2517731" cy="43841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Android delivery channel</a:t>
            </a:r>
          </a:p>
        </p:txBody>
      </p:sp>
      <p:sp>
        <p:nvSpPr>
          <p:cNvPr id="14" name="Rectangle 13">
            <a:extLst>
              <a:ext uri="{FF2B5EF4-FFF2-40B4-BE49-F238E27FC236}">
                <a16:creationId xmlns:a16="http://schemas.microsoft.com/office/drawing/2014/main" id="{9695903B-736B-ED40-BF91-FAE0FEA959D6}"/>
              </a:ext>
            </a:extLst>
          </p:cNvPr>
          <p:cNvSpPr/>
          <p:nvPr/>
        </p:nvSpPr>
        <p:spPr>
          <a:xfrm>
            <a:off x="6776581" y="5314930"/>
            <a:ext cx="2517731" cy="469894"/>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Apple push notification delivery channel</a:t>
            </a:r>
          </a:p>
        </p:txBody>
      </p:sp>
    </p:spTree>
    <p:extLst>
      <p:ext uri="{BB962C8B-B14F-4D97-AF65-F5344CB8AC3E}">
        <p14:creationId xmlns:p14="http://schemas.microsoft.com/office/powerpoint/2010/main" val="42589922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7AC79-1E85-0C46-8AF8-C30DFD0A20E4}"/>
              </a:ext>
            </a:extLst>
          </p:cNvPr>
          <p:cNvSpPr>
            <a:spLocks noGrp="1"/>
          </p:cNvSpPr>
          <p:nvPr>
            <p:ph type="title"/>
          </p:nvPr>
        </p:nvSpPr>
        <p:spPr/>
        <p:txBody>
          <a:bodyPr/>
          <a:lstStyle/>
          <a:p>
            <a:r>
              <a:rPr lang="en-US" dirty="0">
                <a:solidFill>
                  <a:schemeClr val="bg1"/>
                </a:solidFill>
              </a:rPr>
              <a:t>Using </a:t>
            </a:r>
            <a:r>
              <a:rPr lang="en-US" dirty="0" err="1">
                <a:solidFill>
                  <a:schemeClr val="bg1"/>
                </a:solidFill>
              </a:rPr>
              <a:t>Tclrmq</a:t>
            </a:r>
            <a:r>
              <a:rPr lang="en-US" dirty="0">
                <a:solidFill>
                  <a:schemeClr val="bg1"/>
                </a:solidFill>
              </a:rPr>
              <a:t> to Enable us to Use RabbitMQ</a:t>
            </a:r>
          </a:p>
        </p:txBody>
      </p:sp>
      <p:cxnSp>
        <p:nvCxnSpPr>
          <p:cNvPr id="5" name="Straight Arrow Connector 4">
            <a:extLst>
              <a:ext uri="{FF2B5EF4-FFF2-40B4-BE49-F238E27FC236}">
                <a16:creationId xmlns:a16="http://schemas.microsoft.com/office/drawing/2014/main" id="{9FCDC089-EF7B-C94A-A13C-F71A44BED427}"/>
              </a:ext>
            </a:extLst>
          </p:cNvPr>
          <p:cNvCxnSpPr>
            <a:cxnSpLocks/>
          </p:cNvCxnSpPr>
          <p:nvPr/>
        </p:nvCxnSpPr>
        <p:spPr>
          <a:xfrm>
            <a:off x="2404997" y="3603678"/>
            <a:ext cx="1227550" cy="6264"/>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79164D6-69F3-4846-A2B6-744A28899C35}"/>
              </a:ext>
            </a:extLst>
          </p:cNvPr>
          <p:cNvSpPr txBox="1"/>
          <p:nvPr/>
        </p:nvSpPr>
        <p:spPr>
          <a:xfrm>
            <a:off x="970765" y="3631548"/>
            <a:ext cx="1540702" cy="369332"/>
          </a:xfrm>
          <a:prstGeom prst="rect">
            <a:avLst/>
          </a:prstGeom>
          <a:noFill/>
        </p:spPr>
        <p:txBody>
          <a:bodyPr wrap="square" rtlCol="0">
            <a:spAutoFit/>
          </a:bodyPr>
          <a:lstStyle/>
          <a:p>
            <a:r>
              <a:rPr lang="en-US" dirty="0">
                <a:solidFill>
                  <a:schemeClr val="bg1"/>
                </a:solidFill>
              </a:rPr>
              <a:t>Queued alerts</a:t>
            </a:r>
          </a:p>
        </p:txBody>
      </p:sp>
      <p:cxnSp>
        <p:nvCxnSpPr>
          <p:cNvPr id="7" name="Straight Arrow Connector 6">
            <a:extLst>
              <a:ext uri="{FF2B5EF4-FFF2-40B4-BE49-F238E27FC236}">
                <a16:creationId xmlns:a16="http://schemas.microsoft.com/office/drawing/2014/main" id="{2E462A4E-802B-C547-9411-5F534B70F3C0}"/>
              </a:ext>
            </a:extLst>
          </p:cNvPr>
          <p:cNvCxnSpPr/>
          <p:nvPr/>
        </p:nvCxnSpPr>
        <p:spPr>
          <a:xfrm>
            <a:off x="6150279" y="3607496"/>
            <a:ext cx="1891430" cy="0"/>
          </a:xfrm>
          <a:prstGeom prst="straightConnector1">
            <a:avLst/>
          </a:prstGeom>
          <a:ln>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8E529D5A-C786-F444-9BB0-1EA4BCFFFA98}"/>
              </a:ext>
            </a:extLst>
          </p:cNvPr>
          <p:cNvCxnSpPr/>
          <p:nvPr/>
        </p:nvCxnSpPr>
        <p:spPr>
          <a:xfrm>
            <a:off x="6150279" y="4104176"/>
            <a:ext cx="1891430" cy="0"/>
          </a:xfrm>
          <a:prstGeom prst="straightConnector1">
            <a:avLst/>
          </a:prstGeom>
          <a:ln>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14DD1013-AD66-884F-9E04-AC14325B5570}"/>
              </a:ext>
            </a:extLst>
          </p:cNvPr>
          <p:cNvCxnSpPr/>
          <p:nvPr/>
        </p:nvCxnSpPr>
        <p:spPr>
          <a:xfrm>
            <a:off x="6150279" y="4611666"/>
            <a:ext cx="1891430" cy="0"/>
          </a:xfrm>
          <a:prstGeom prst="straightConnector1">
            <a:avLst/>
          </a:prstGeom>
          <a:ln>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9596DDCC-3214-9745-B232-1C430CF69375}"/>
              </a:ext>
            </a:extLst>
          </p:cNvPr>
          <p:cNvSpPr/>
          <p:nvPr/>
        </p:nvSpPr>
        <p:spPr>
          <a:xfrm>
            <a:off x="8041709" y="3382028"/>
            <a:ext cx="2517731" cy="43841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Email delivery channel</a:t>
            </a:r>
          </a:p>
        </p:txBody>
      </p:sp>
      <p:sp>
        <p:nvSpPr>
          <p:cNvPr id="11" name="Rectangle 10">
            <a:extLst>
              <a:ext uri="{FF2B5EF4-FFF2-40B4-BE49-F238E27FC236}">
                <a16:creationId xmlns:a16="http://schemas.microsoft.com/office/drawing/2014/main" id="{7F0593E9-AD1D-274F-BE7C-81F0B8BC4960}"/>
              </a:ext>
            </a:extLst>
          </p:cNvPr>
          <p:cNvSpPr/>
          <p:nvPr/>
        </p:nvSpPr>
        <p:spPr>
          <a:xfrm>
            <a:off x="8041709" y="3882024"/>
            <a:ext cx="2517731" cy="43841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Android delivery channel</a:t>
            </a:r>
          </a:p>
        </p:txBody>
      </p:sp>
      <p:sp>
        <p:nvSpPr>
          <p:cNvPr id="12" name="Rectangle 11">
            <a:extLst>
              <a:ext uri="{FF2B5EF4-FFF2-40B4-BE49-F238E27FC236}">
                <a16:creationId xmlns:a16="http://schemas.microsoft.com/office/drawing/2014/main" id="{A24160E8-9975-7D4E-9042-5E10AF541EC5}"/>
              </a:ext>
            </a:extLst>
          </p:cNvPr>
          <p:cNvSpPr/>
          <p:nvPr/>
        </p:nvSpPr>
        <p:spPr>
          <a:xfrm>
            <a:off x="8041709" y="4388004"/>
            <a:ext cx="2517731" cy="469894"/>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Apple push notification delivery channel</a:t>
            </a:r>
          </a:p>
        </p:txBody>
      </p:sp>
      <p:sp>
        <p:nvSpPr>
          <p:cNvPr id="16" name="Rectangle 15">
            <a:extLst>
              <a:ext uri="{FF2B5EF4-FFF2-40B4-BE49-F238E27FC236}">
                <a16:creationId xmlns:a16="http://schemas.microsoft.com/office/drawing/2014/main" id="{68EAFB79-E037-774B-85B7-5915A3185D30}"/>
              </a:ext>
            </a:extLst>
          </p:cNvPr>
          <p:cNvSpPr/>
          <p:nvPr/>
        </p:nvSpPr>
        <p:spPr>
          <a:xfrm>
            <a:off x="3632548" y="3388291"/>
            <a:ext cx="2517731" cy="43841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Email queue</a:t>
            </a:r>
          </a:p>
        </p:txBody>
      </p:sp>
      <p:sp>
        <p:nvSpPr>
          <p:cNvPr id="17" name="Rectangle 16">
            <a:extLst>
              <a:ext uri="{FF2B5EF4-FFF2-40B4-BE49-F238E27FC236}">
                <a16:creationId xmlns:a16="http://schemas.microsoft.com/office/drawing/2014/main" id="{CF02FAB8-0D06-DF4C-A2BB-8FB62DAEFE4E}"/>
              </a:ext>
            </a:extLst>
          </p:cNvPr>
          <p:cNvSpPr/>
          <p:nvPr/>
        </p:nvSpPr>
        <p:spPr>
          <a:xfrm>
            <a:off x="3632547" y="3882024"/>
            <a:ext cx="2517731" cy="43841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Android queue</a:t>
            </a:r>
          </a:p>
        </p:txBody>
      </p:sp>
      <p:sp>
        <p:nvSpPr>
          <p:cNvPr id="18" name="Rectangle 17">
            <a:extLst>
              <a:ext uri="{FF2B5EF4-FFF2-40B4-BE49-F238E27FC236}">
                <a16:creationId xmlns:a16="http://schemas.microsoft.com/office/drawing/2014/main" id="{360FD878-96E2-FD44-869F-AFD813B422A7}"/>
              </a:ext>
            </a:extLst>
          </p:cNvPr>
          <p:cNvSpPr/>
          <p:nvPr/>
        </p:nvSpPr>
        <p:spPr>
          <a:xfrm>
            <a:off x="3632547" y="4387914"/>
            <a:ext cx="2517731" cy="469983"/>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Apple push notification queue</a:t>
            </a:r>
          </a:p>
        </p:txBody>
      </p:sp>
      <p:cxnSp>
        <p:nvCxnSpPr>
          <p:cNvPr id="19" name="Straight Arrow Connector 18">
            <a:extLst>
              <a:ext uri="{FF2B5EF4-FFF2-40B4-BE49-F238E27FC236}">
                <a16:creationId xmlns:a16="http://schemas.microsoft.com/office/drawing/2014/main" id="{54AC082A-9BF7-324F-AAFB-D618A36AFE3E}"/>
              </a:ext>
            </a:extLst>
          </p:cNvPr>
          <p:cNvCxnSpPr>
            <a:cxnSpLocks/>
          </p:cNvCxnSpPr>
          <p:nvPr/>
        </p:nvCxnSpPr>
        <p:spPr>
          <a:xfrm>
            <a:off x="2404996" y="4114118"/>
            <a:ext cx="1227550" cy="6264"/>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28FC5B13-4A46-EA42-807D-5A192D3364C9}"/>
              </a:ext>
            </a:extLst>
          </p:cNvPr>
          <p:cNvCxnSpPr>
            <a:cxnSpLocks/>
          </p:cNvCxnSpPr>
          <p:nvPr/>
        </p:nvCxnSpPr>
        <p:spPr>
          <a:xfrm>
            <a:off x="2404996" y="4619773"/>
            <a:ext cx="1227550" cy="6264"/>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73233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726AE-A8E8-6F4D-B074-0DD62B646745}"/>
              </a:ext>
            </a:extLst>
          </p:cNvPr>
          <p:cNvSpPr>
            <a:spLocks noGrp="1"/>
          </p:cNvSpPr>
          <p:nvPr>
            <p:ph type="title"/>
          </p:nvPr>
        </p:nvSpPr>
        <p:spPr/>
        <p:txBody>
          <a:bodyPr/>
          <a:lstStyle/>
          <a:p>
            <a:r>
              <a:rPr lang="en-US" dirty="0">
                <a:solidFill>
                  <a:schemeClr val="bg1"/>
                </a:solidFill>
              </a:rPr>
              <a:t>Using </a:t>
            </a:r>
            <a:r>
              <a:rPr lang="en-US" dirty="0" err="1">
                <a:solidFill>
                  <a:schemeClr val="bg1"/>
                </a:solidFill>
              </a:rPr>
              <a:t>Zookeepertcl</a:t>
            </a:r>
            <a:r>
              <a:rPr lang="en-US" dirty="0">
                <a:solidFill>
                  <a:schemeClr val="bg1"/>
                </a:solidFill>
              </a:rPr>
              <a:t> to Store PITR</a:t>
            </a:r>
          </a:p>
        </p:txBody>
      </p:sp>
      <p:sp>
        <p:nvSpPr>
          <p:cNvPr id="3" name="Content Placeholder 2">
            <a:extLst>
              <a:ext uri="{FF2B5EF4-FFF2-40B4-BE49-F238E27FC236}">
                <a16:creationId xmlns:a16="http://schemas.microsoft.com/office/drawing/2014/main" id="{4D9F370A-397C-5D48-A562-C14585BFF69B}"/>
              </a:ext>
            </a:extLst>
          </p:cNvPr>
          <p:cNvSpPr>
            <a:spLocks noGrp="1"/>
          </p:cNvSpPr>
          <p:nvPr>
            <p:ph idx="1"/>
          </p:nvPr>
        </p:nvSpPr>
        <p:spPr/>
        <p:txBody>
          <a:bodyPr/>
          <a:lstStyle/>
          <a:p>
            <a:r>
              <a:rPr lang="en-US" dirty="0">
                <a:solidFill>
                  <a:schemeClr val="bg1"/>
                </a:solidFill>
              </a:rPr>
              <a:t>Another thing that we used the database for was storing point in time references for each child process</a:t>
            </a:r>
          </a:p>
          <a:p>
            <a:r>
              <a:rPr lang="en-US" dirty="0">
                <a:solidFill>
                  <a:schemeClr val="bg1"/>
                </a:solidFill>
              </a:rPr>
              <a:t>Moved this functionality to zookeeper</a:t>
            </a:r>
          </a:p>
        </p:txBody>
      </p:sp>
    </p:spTree>
    <p:extLst>
      <p:ext uri="{BB962C8B-B14F-4D97-AF65-F5344CB8AC3E}">
        <p14:creationId xmlns:p14="http://schemas.microsoft.com/office/powerpoint/2010/main" val="2986437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40715-7AEF-5840-99A3-EAC46749D3F1}"/>
              </a:ext>
            </a:extLst>
          </p:cNvPr>
          <p:cNvSpPr>
            <a:spLocks noGrp="1"/>
          </p:cNvSpPr>
          <p:nvPr>
            <p:ph type="title"/>
          </p:nvPr>
        </p:nvSpPr>
        <p:spPr/>
        <p:txBody>
          <a:bodyPr/>
          <a:lstStyle/>
          <a:p>
            <a:r>
              <a:rPr lang="en-US" dirty="0">
                <a:solidFill>
                  <a:schemeClr val="bg1"/>
                </a:solidFill>
              </a:rPr>
              <a:t>Conclusion</a:t>
            </a:r>
          </a:p>
        </p:txBody>
      </p:sp>
      <p:sp>
        <p:nvSpPr>
          <p:cNvPr id="3" name="Content Placeholder 2">
            <a:extLst>
              <a:ext uri="{FF2B5EF4-FFF2-40B4-BE49-F238E27FC236}">
                <a16:creationId xmlns:a16="http://schemas.microsoft.com/office/drawing/2014/main" id="{D4593BF8-70A7-0B40-AA10-E024E990E6DE}"/>
              </a:ext>
            </a:extLst>
          </p:cNvPr>
          <p:cNvSpPr>
            <a:spLocks noGrp="1"/>
          </p:cNvSpPr>
          <p:nvPr>
            <p:ph idx="1"/>
          </p:nvPr>
        </p:nvSpPr>
        <p:spPr/>
        <p:txBody>
          <a:bodyPr/>
          <a:lstStyle/>
          <a:p>
            <a:r>
              <a:rPr lang="en-US" dirty="0">
                <a:solidFill>
                  <a:schemeClr val="bg1"/>
                </a:solidFill>
              </a:rPr>
              <a:t>We attribute a lot of </a:t>
            </a:r>
            <a:r>
              <a:rPr lang="en-US" dirty="0" err="1">
                <a:solidFill>
                  <a:schemeClr val="bg1"/>
                </a:solidFill>
              </a:rPr>
              <a:t>Multicom’s</a:t>
            </a:r>
            <a:r>
              <a:rPr lang="en-US" dirty="0">
                <a:solidFill>
                  <a:schemeClr val="bg1"/>
                </a:solidFill>
              </a:rPr>
              <a:t> continued growth and success to new TCL libraries such as </a:t>
            </a:r>
            <a:r>
              <a:rPr lang="en-US" dirty="0" err="1">
                <a:solidFill>
                  <a:schemeClr val="bg1"/>
                </a:solidFill>
              </a:rPr>
              <a:t>sqlite</a:t>
            </a:r>
            <a:r>
              <a:rPr lang="en-US" dirty="0">
                <a:solidFill>
                  <a:schemeClr val="bg1"/>
                </a:solidFill>
              </a:rPr>
              <a:t>, </a:t>
            </a:r>
            <a:r>
              <a:rPr lang="en-US" dirty="0" err="1">
                <a:solidFill>
                  <a:schemeClr val="bg1"/>
                </a:solidFill>
              </a:rPr>
              <a:t>sqlbird</a:t>
            </a:r>
            <a:r>
              <a:rPr lang="en-US" dirty="0">
                <a:solidFill>
                  <a:schemeClr val="bg1"/>
                </a:solidFill>
              </a:rPr>
              <a:t>, </a:t>
            </a:r>
            <a:r>
              <a:rPr lang="en-US" dirty="0" err="1">
                <a:solidFill>
                  <a:schemeClr val="bg1"/>
                </a:solidFill>
              </a:rPr>
              <a:t>tclrmq</a:t>
            </a:r>
            <a:r>
              <a:rPr lang="en-US" dirty="0">
                <a:solidFill>
                  <a:schemeClr val="bg1"/>
                </a:solidFill>
              </a:rPr>
              <a:t>, and </a:t>
            </a:r>
            <a:r>
              <a:rPr lang="en-US" dirty="0" err="1">
                <a:solidFill>
                  <a:schemeClr val="bg1"/>
                </a:solidFill>
              </a:rPr>
              <a:t>zookeepertcl</a:t>
            </a:r>
            <a:endParaRPr lang="en-US" dirty="0">
              <a:solidFill>
                <a:schemeClr val="bg1"/>
              </a:solidFill>
            </a:endParaRPr>
          </a:p>
          <a:p>
            <a:r>
              <a:rPr lang="en-US" dirty="0">
                <a:solidFill>
                  <a:schemeClr val="bg1"/>
                </a:solidFill>
              </a:rPr>
              <a:t>Look forward to learning about new ways that we can use TCL to improve this system</a:t>
            </a:r>
          </a:p>
        </p:txBody>
      </p:sp>
    </p:spTree>
    <p:extLst>
      <p:ext uri="{BB962C8B-B14F-4D97-AF65-F5344CB8AC3E}">
        <p14:creationId xmlns:p14="http://schemas.microsoft.com/office/powerpoint/2010/main" val="2654621954"/>
      </p:ext>
    </p:extLst>
  </p:cSld>
  <p:clrMapOvr>
    <a:masterClrMapping/>
  </p:clrMapOvr>
</p:sld>
</file>

<file path=ppt/theme/theme1.xml><?xml version="1.0" encoding="utf-8"?>
<a:theme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980</TotalTime>
  <Words>1756</Words>
  <Application>Microsoft Macintosh PowerPoint</Application>
  <PresentationFormat>Widescreen</PresentationFormat>
  <Paragraphs>89</Paragraphs>
  <Slides>12</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Calibri Light</vt:lpstr>
      <vt:lpstr>Consolas</vt:lpstr>
      <vt:lpstr>Times New Roman</vt:lpstr>
      <vt:lpstr>Office Theme</vt:lpstr>
      <vt:lpstr>Multicom – FlightAware’s Alert Delivery System </vt:lpstr>
      <vt:lpstr>What is Multicom?</vt:lpstr>
      <vt:lpstr>Using TCL Packages to Improve Performance</vt:lpstr>
      <vt:lpstr>Old Multicom Design</vt:lpstr>
      <vt:lpstr>Problems with Speedtables Design</vt:lpstr>
      <vt:lpstr>Response Following Sudden Event Data Increase </vt:lpstr>
      <vt:lpstr>Introducing Sqlite and Sqlbird </vt:lpstr>
      <vt:lpstr>New Multicom Design</vt:lpstr>
      <vt:lpstr>The New Problem: Database Dependence</vt:lpstr>
      <vt:lpstr>Using Tclrmq to Enable us to Use RabbitMQ</vt:lpstr>
      <vt:lpstr>Using Zookeepertcl to Store PITR</vt:lpstr>
      <vt:lpstr>Conclusion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Mary Ryan Gilmore</dc:creator>
  <cp:lastModifiedBy>Mary Ryan Gilmore</cp:lastModifiedBy>
  <cp:revision>9</cp:revision>
  <dcterms:created xsi:type="dcterms:W3CDTF">2019-10-07T21:22:30Z</dcterms:created>
  <dcterms:modified xsi:type="dcterms:W3CDTF">2019-10-14T14:21:25Z</dcterms:modified>
</cp:coreProperties>
</file>