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4" r:id="rId1"/>
  </p:sldMasterIdLst>
  <p:sldIdLst>
    <p:sldId id="256" r:id="rId2"/>
    <p:sldId id="269" r:id="rId3"/>
    <p:sldId id="271" r:id="rId4"/>
    <p:sldId id="270" r:id="rId5"/>
    <p:sldId id="272" r:id="rId6"/>
    <p:sldId id="274" r:id="rId7"/>
    <p:sldId id="275" r:id="rId8"/>
    <p:sldId id="276" r:id="rId9"/>
    <p:sldId id="278" r:id="rId10"/>
    <p:sldId id="27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D626D93-0B8C-4D26-8C1E-E5F304545832}">
          <p14:sldIdLst>
            <p14:sldId id="256"/>
            <p14:sldId id="269"/>
            <p14:sldId id="271"/>
            <p14:sldId id="270"/>
            <p14:sldId id="272"/>
            <p14:sldId id="274"/>
            <p14:sldId id="275"/>
            <p14:sldId id="276"/>
            <p14:sldId id="278"/>
            <p14:sldId id="277"/>
          </p14:sldIdLst>
        </p14:section>
        <p14:section name="Back matter" id="{28C71A5E-2301-4913-AD60-26F6F9ED9D2A}">
          <p14:sldIdLst/>
        </p14:section>
        <p14:section name="ToDo" id="{48544F11-5EB0-465D-A026-5D8E3C046470}">
          <p14:sldIdLst/>
        </p14:section>
        <p14:section name="Backup Material" id="{4C885B24-682B-4E80-9792-8CFF80AEFC5E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B9865-DC18-4E79-8084-6B303E8FE3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6160C-A17A-40D8-847F-4D9024105D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135F1B-382E-4864-912C-C6A9900D7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5385-D19F-4B6B-8720-7C54B504447F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00D8D-9B3F-417C-ACC7-CD418237E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8225C-677D-4C6C-A16D-383F3D68F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725F2-3A83-4FF7-9901-66588FC86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426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E1400-4A43-4C6B-B8C3-50328C2AB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07002-27E8-4F60-9F06-E34F1811B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D57531-16CF-4F6E-9279-FE47641D8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5385-D19F-4B6B-8720-7C54B504447F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E0ECF-C322-4576-8F71-FFC2A2783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E78CD3-56D0-47E1-90A1-90694F532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725F2-3A83-4FF7-9901-66588FC86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503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44BFA-325B-4BF8-AB32-4A764191E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5390F9-E671-46E4-A666-39B0B28000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33D3E-19C6-4F5A-B97A-0AB7B15A2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5385-D19F-4B6B-8720-7C54B504447F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3844D4-50EF-4798-9F03-D862DA59E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336F3-81B7-4B99-85C0-B9F7DC286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725F2-3A83-4FF7-9901-66588FC86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904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CB3C8-7129-4653-A69C-C4FB1F6C7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DD243-39AF-47E8-983E-4DC1781E71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B5A2B1-9080-40BE-8650-DAFF134E5C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F55BCA-5F0A-407F-B336-B1737A11C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5385-D19F-4B6B-8720-7C54B504447F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343595-60D2-4AD2-B696-55F2872F0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133F76-3812-41E3-8E01-9259ED627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725F2-3A83-4FF7-9901-66588FC86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740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225FA-B86D-4839-A860-853BA458D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59E678-A567-4586-A6D0-175E79BB0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5D635E-2083-4234-8BA5-4C29D3DAA0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F4B755-42AA-4666-91F2-94E93A4578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0EEF27-7DBA-440B-BBDC-8F618BC3CF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5E4C69-F36F-4836-A0C5-ECFCAF841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5385-D19F-4B6B-8720-7C54B504447F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1EA510-4453-4C52-9526-667427B85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289164-7F88-4BEC-9A9D-CFF2B382B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725F2-3A83-4FF7-9901-66588FC86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914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E3443-5DF8-4B6E-8B1C-FFA06E5DB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082CD4-279D-4C74-86F1-CF90B9714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5385-D19F-4B6B-8720-7C54B504447F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8EFBF5-BA98-4A96-AE06-32B22E485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2ADBD5-F22E-4D59-849E-EE8AEB037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725F2-3A83-4FF7-9901-66588FC86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3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A82C79-1A71-4A0B-81A2-D54EB730F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5385-D19F-4B6B-8720-7C54B504447F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BBB86C-C4CB-4195-A0C8-99EFAEB37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19A683-6FC5-4A52-B598-EBE1F2F9A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725F2-3A83-4FF7-9901-66588FC86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15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FA1FC-5BD9-4254-807C-BC5E9D4E0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DACF0-A94E-42FB-B1AD-79D5E96FF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D38CA8-A8C5-43EB-B860-CAA977E98C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6DD5A2-B21E-4632-8A2E-A670F5B59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5385-D19F-4B6B-8720-7C54B504447F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7AC160-45EE-4E94-BED9-18DF41060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57A9CB-D0F8-43FA-9B81-DEA8B0FB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725F2-3A83-4FF7-9901-66588FC86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440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2E076-683B-4B87-88B6-594A8C536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C97995-9883-46BF-B0A2-558ECBECB9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382379-3C87-4590-9281-45E52FF1E8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FEEFF6-C505-44AA-803F-77858A589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5385-D19F-4B6B-8720-7C54B504447F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06578B-0B70-40D4-B77F-B13442457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BAE1A3-0818-4767-8FF3-8B0C78C64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725F2-3A83-4FF7-9901-66588FC86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948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BF908-7E88-4A40-95CE-D84AA97CE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AAE06A-096B-4751-9664-80EB303F19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BBF16-A752-478C-86F5-7903BDF33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5385-D19F-4B6B-8720-7C54B504447F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E375-0B55-480D-861F-E03FFE0B3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28C9C3-7877-4CC1-B5BC-25CAA1C4A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725F2-3A83-4FF7-9901-66588FC86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237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762FEA-A722-400D-9467-2B140C8A89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38B3B0-946D-46AC-B734-3EF7046B23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91E30E-8AB0-4926-904D-E35C829D9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5385-D19F-4B6B-8720-7C54B504447F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8B0B33-C76B-4E21-A5ED-EBCD45C8C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9161FE-B7D1-487C-AC1C-BDF0FF9A2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725F2-3A83-4FF7-9901-66588FC86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281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B1757E-3104-496E-8B18-948A76058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21A1E7-AC81-4D52-B468-CC2E0004C9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B8750-CB70-49F8-BCAF-325C9CD134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D5385-D19F-4B6B-8720-7C54B504447F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AFEE4-73E5-4F23-8FF1-F32B3F3212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42DD19-DF80-4D33-89EA-D4B72724AF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725F2-3A83-4FF7-9901-66588FC86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756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dgescript.io/" TargetMode="External"/><Relationship Id="rId2" Type="http://schemas.openxmlformats.org/officeDocument/2006/relationships/hyperlink" Target="https://edges.sm.st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s://edgescript.dev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923CC-BB4F-4A7A-B71B-20C4E492C2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75564"/>
          </a:xfrm>
        </p:spPr>
        <p:txBody>
          <a:bodyPr>
            <a:normAutofit/>
          </a:bodyPr>
          <a:lstStyle/>
          <a:p>
            <a:r>
              <a:rPr lang="en-US" dirty="0">
                <a:latin typeface="DicotMedium" pitchFamily="2" charset="0"/>
              </a:rPr>
              <a:t>EdgeS</a:t>
            </a:r>
            <a:br>
              <a:rPr lang="en-US" dirty="0"/>
            </a:br>
            <a:br>
              <a:rPr lang="en-US" dirty="0"/>
            </a:br>
            <a:r>
              <a:rPr lang="en-US" sz="4900" dirty="0"/>
              <a:t>EdgeScript &amp; EdgeShell “</a:t>
            </a:r>
            <a:r>
              <a:rPr lang="en-US" sz="4900" dirty="0">
                <a:latin typeface="DicotBold" pitchFamily="2" charset="0"/>
              </a:rPr>
              <a:t>esh</a:t>
            </a:r>
            <a:r>
              <a:rPr lang="en-US" sz="4900" dirty="0"/>
              <a:t>”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C4BF69-D5E8-4A84-9061-91FC6280A5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11680" y="4617854"/>
            <a:ext cx="9144000" cy="1655762"/>
          </a:xfrm>
        </p:spPr>
        <p:txBody>
          <a:bodyPr>
            <a:normAutofit/>
          </a:bodyPr>
          <a:lstStyle/>
          <a:p>
            <a:pPr algn="r"/>
            <a:br>
              <a:rPr lang="en-US" dirty="0"/>
            </a:br>
            <a:br>
              <a:rPr lang="en-US" dirty="0"/>
            </a:br>
            <a:r>
              <a:rPr lang="en-US" dirty="0"/>
              <a:t>David Simmons</a:t>
            </a:r>
          </a:p>
          <a:p>
            <a:pPr algn="r"/>
            <a:r>
              <a:rPr lang="en-US" dirty="0"/>
              <a:t>Smallscript LLC, © 2019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55B235-B078-4618-936F-FA937D67A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077" y="4709865"/>
            <a:ext cx="2006138" cy="14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656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D3C97-847B-4E5C-B91A-F8861EC91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am I?</a:t>
            </a:r>
            <a:br>
              <a:rPr lang="en-US" dirty="0"/>
            </a:br>
            <a:r>
              <a:rPr lang="en-US" sz="2800" dirty="0"/>
              <a:t>David Simmons – a “few years” developing languages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A2CF48-5D6E-4DA3-B860-260EE9C7F1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ECBF39-257B-4E0D-B51B-F572E691B62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Basic and 6812 assembler</a:t>
            </a:r>
          </a:p>
          <a:p>
            <a:pPr lvl="1"/>
            <a:r>
              <a:rPr lang="en-US" dirty="0"/>
              <a:t>NBS Net Switches</a:t>
            </a:r>
          </a:p>
          <a:p>
            <a:r>
              <a:rPr lang="en-US" dirty="0"/>
              <a:t>Object-C</a:t>
            </a:r>
          </a:p>
          <a:p>
            <a:pPr lvl="1"/>
            <a:r>
              <a:rPr lang="en-US" dirty="0"/>
              <a:t>(Lisp, Forth, Snobol, APL, Unix systems, etc)</a:t>
            </a:r>
          </a:p>
          <a:p>
            <a:r>
              <a:rPr lang="en-US" dirty="0"/>
              <a:t>Agile Object System Family of V8 like VMs</a:t>
            </a:r>
          </a:p>
          <a:p>
            <a:pPr lvl="1"/>
            <a:r>
              <a:rPr lang="en-US" dirty="0"/>
              <a:t>Smalltalk since 1991</a:t>
            </a:r>
          </a:p>
          <a:p>
            <a:pPr lvl="1"/>
            <a:r>
              <a:rPr lang="en-US" dirty="0"/>
              <a:t>AppleScript, and various other Apple/IBM Tech</a:t>
            </a:r>
          </a:p>
          <a:p>
            <a:pPr lvl="1"/>
            <a:r>
              <a:rPr lang="en-US" dirty="0"/>
              <a:t>Object Databases</a:t>
            </a:r>
          </a:p>
          <a:p>
            <a:pPr lvl="1"/>
            <a:r>
              <a:rPr lang="en-US" dirty="0"/>
              <a:t>S# since 1998</a:t>
            </a:r>
          </a:p>
          <a:p>
            <a:r>
              <a:rPr lang="en-US" dirty="0"/>
              <a:t>.NET CLR, Mobile, and Other Runtimes</a:t>
            </a:r>
          </a:p>
          <a:p>
            <a:pPr lvl="1"/>
            <a:r>
              <a:rPr lang="en-US" dirty="0"/>
              <a:t>VB, JavaScript, C#, PowerShell</a:t>
            </a:r>
          </a:p>
          <a:p>
            <a:r>
              <a:rPr lang="en-US" dirty="0">
                <a:solidFill>
                  <a:schemeClr val="bg1"/>
                </a:solidFill>
                <a:highlight>
                  <a:srgbClr val="C0C0C0"/>
                </a:highlight>
              </a:rPr>
              <a:t>AfBox</a:t>
            </a:r>
            <a:r>
              <a:rPr lang="en-US" dirty="0"/>
              <a:t> – </a:t>
            </a:r>
            <a:r>
              <a:rPr lang="en-US" dirty="0">
                <a:latin typeface="DicotBold" pitchFamily="2" charset="0"/>
              </a:rPr>
              <a:t>EdgeS</a:t>
            </a:r>
          </a:p>
          <a:p>
            <a:pPr lvl="1"/>
            <a:r>
              <a:rPr lang="en-US" dirty="0">
                <a:latin typeface="DicotMedium" pitchFamily="2" charset="0"/>
              </a:rPr>
              <a:t>EdgeScript</a:t>
            </a:r>
            <a:r>
              <a:rPr lang="en-US" dirty="0"/>
              <a:t>, </a:t>
            </a:r>
            <a:r>
              <a:rPr lang="en-US" dirty="0">
                <a:latin typeface="DicotMedium" pitchFamily="2" charset="0"/>
              </a:rPr>
              <a:t>EdgeShell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9CC27BE-D049-4357-9745-6BC21A9D12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Where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26AAF80-8631-4E4E-BAA0-2CADA46F345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NBS – NIST 1976-1980s</a:t>
            </a:r>
          </a:p>
          <a:p>
            <a:pPr lvl="1"/>
            <a:r>
              <a:rPr lang="en-US" dirty="0"/>
              <a:t>NBS Net</a:t>
            </a:r>
          </a:p>
          <a:p>
            <a:r>
              <a:rPr lang="en-US" dirty="0"/>
              <a:t>U of MD NSF SRC</a:t>
            </a:r>
          </a:p>
          <a:p>
            <a:r>
              <a:rPr lang="en-US" dirty="0"/>
              <a:t>QKS – 1990s AOS, Apple -&gt; Smallscript 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(various Linux)</a:t>
            </a:r>
          </a:p>
          <a:p>
            <a:r>
              <a:rPr lang="en-US" dirty="0"/>
              <a:t>Microsoft Architect 2005-2014</a:t>
            </a:r>
          </a:p>
          <a:p>
            <a:r>
              <a:rPr lang="en-US" dirty="0"/>
              <a:t>Smallscript 2015-present</a:t>
            </a:r>
          </a:p>
        </p:txBody>
      </p:sp>
    </p:spTree>
    <p:extLst>
      <p:ext uri="{BB962C8B-B14F-4D97-AF65-F5344CB8AC3E}">
        <p14:creationId xmlns:p14="http://schemas.microsoft.com/office/powerpoint/2010/main" val="3479869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A69A3-795F-4778-AAF3-02F1B887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This talk is about something called</a:t>
            </a:r>
            <a:endParaRPr lang="en-US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F42E50A-8AAE-4819-B2BC-A32926CBE6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0" indent="0" algn="ctr">
              <a:buNone/>
            </a:pPr>
            <a:endParaRPr lang="en-US" sz="4800" b="1" dirty="0">
              <a:highlight>
                <a:srgbClr val="FFFF00"/>
              </a:highlight>
            </a:endParaRPr>
          </a:p>
          <a:p>
            <a:pPr marL="0" indent="0" algn="ctr">
              <a:buNone/>
            </a:pPr>
            <a:r>
              <a:rPr lang="en-US" sz="9600" b="1" dirty="0">
                <a:highlight>
                  <a:srgbClr val="FFFF00"/>
                </a:highlight>
              </a:rPr>
              <a:t>EdgeS</a:t>
            </a:r>
            <a:endParaRPr lang="en-US" sz="9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80A54F-8A58-48D8-BD16-75B737DBD6E0}"/>
              </a:ext>
            </a:extLst>
          </p:cNvPr>
          <p:cNvSpPr txBox="1"/>
          <p:nvPr/>
        </p:nvSpPr>
        <p:spPr>
          <a:xfrm>
            <a:off x="2136483" y="4650971"/>
            <a:ext cx="798000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Built with </a:t>
            </a:r>
            <a:r>
              <a:rPr lang="en-US" b="1" dirty="0"/>
              <a:t>A</a:t>
            </a:r>
            <a:r>
              <a:rPr lang="en-US" dirty="0"/>
              <a:t>os® </a:t>
            </a:r>
            <a:r>
              <a:rPr lang="en-US" b="1" dirty="0"/>
              <a:t>F</a:t>
            </a:r>
            <a:r>
              <a:rPr lang="en-US" dirty="0"/>
              <a:t>amily Execution Engine Coff Box Technology, first released in 1992.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Short form </a:t>
            </a:r>
            <a:r>
              <a:rPr lang="en-US" sz="2800" dirty="0"/>
              <a:t>“AfBox Technology”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003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D540385-8D67-4D08-9FE0-5AB338397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it deployed and structured?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4857A-2660-482A-B878-606C97B59E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1"/>
            <a:r>
              <a:rPr lang="en-US" sz="2600" dirty="0"/>
              <a:t>no install to run</a:t>
            </a:r>
          </a:p>
          <a:p>
            <a:pPr lvl="2"/>
            <a:r>
              <a:rPr lang="en-US" sz="2200" dirty="0"/>
              <a:t>no force linked </a:t>
            </a:r>
            <a:r>
              <a:rPr lang="en-US" sz="2200" dirty="0">
                <a:latin typeface="DicotBold" pitchFamily="2" charset="0"/>
              </a:rPr>
              <a:t>so/dlls</a:t>
            </a:r>
          </a:p>
          <a:p>
            <a:pPr lvl="1"/>
            <a:r>
              <a:rPr lang="en-US" sz="2600" dirty="0"/>
              <a:t>single coff binary</a:t>
            </a:r>
          </a:p>
          <a:p>
            <a:pPr lvl="2"/>
            <a:r>
              <a:rPr lang="en-US" sz="2200" i="1" dirty="0"/>
              <a:t>default-name</a:t>
            </a:r>
            <a:r>
              <a:rPr lang="en-US" sz="2200" dirty="0"/>
              <a:t> “</a:t>
            </a:r>
            <a:r>
              <a:rPr lang="en-US" sz="2200" dirty="0">
                <a:latin typeface="DicotMedium" pitchFamily="2" charset="0"/>
              </a:rPr>
              <a:t>afm.exe</a:t>
            </a:r>
            <a:r>
              <a:rPr lang="en-US" sz="2200" dirty="0"/>
              <a:t>”</a:t>
            </a:r>
            <a:endParaRPr lang="en-US" sz="2800" dirty="0"/>
          </a:p>
          <a:p>
            <a:pPr lvl="2"/>
            <a:r>
              <a:rPr lang="en-US" sz="2200" dirty="0"/>
              <a:t>12MB working set</a:t>
            </a:r>
          </a:p>
          <a:p>
            <a:pPr lvl="3"/>
            <a:r>
              <a:rPr lang="en-US" sz="2000" dirty="0"/>
              <a:t>8MB shared</a:t>
            </a:r>
          </a:p>
          <a:p>
            <a:pPr lvl="2"/>
            <a:r>
              <a:rPr lang="en-US" sz="2200" dirty="0"/>
              <a:t>30ms start-to-exit</a:t>
            </a:r>
          </a:p>
          <a:p>
            <a:pPr lvl="2"/>
            <a:r>
              <a:rPr lang="en-US" sz="2200" dirty="0"/>
              <a:t>6ms+ url page serving</a:t>
            </a: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 algn="ctr">
              <a:buNone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Similar to </a:t>
            </a: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DicotBold" pitchFamily="2" charset="0"/>
              </a:rPr>
              <a:t>BusyBox </a:t>
            </a: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for embedded</a:t>
            </a:r>
          </a:p>
          <a:p>
            <a:pPr marL="0" indent="0" algn="ctr">
              <a:buNone/>
            </a:pPr>
            <a:endParaRPr lang="en-US" sz="500" dirty="0">
              <a:solidFill>
                <a:schemeClr val="bg1">
                  <a:lumMod val="6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3100" dirty="0">
                <a:latin typeface="DicotBold" pitchFamily="2" charset="0"/>
              </a:rPr>
              <a:t>AfBox </a:t>
            </a:r>
            <a:r>
              <a:rPr lang="en-US" sz="3100" dirty="0"/>
              <a:t>enables </a:t>
            </a:r>
            <a:r>
              <a:rPr lang="en-US" sz="3100" dirty="0">
                <a:latin typeface="DicotMedium" pitchFamily="2" charset="0"/>
              </a:rPr>
              <a:t>EdgeS</a:t>
            </a:r>
            <a:r>
              <a:rPr lang="en-US" sz="3100" dirty="0"/>
              <a:t> to be delivered as a single multi-functional binary</a:t>
            </a:r>
            <a:br>
              <a:rPr lang="en-US" sz="3100" dirty="0"/>
            </a:br>
            <a:br>
              <a:rPr lang="en-US" sz="900" dirty="0"/>
            </a:br>
            <a:r>
              <a:rPr lang="en-US" sz="2600" dirty="0"/>
              <a:t>purpose built for developing and delivering software using IIoT and Edge standards</a:t>
            </a:r>
            <a:br>
              <a:rPr lang="en-US" sz="2600" dirty="0"/>
            </a:br>
            <a:endParaRPr lang="en-US" sz="2600" dirty="0"/>
          </a:p>
          <a:p>
            <a:pPr marL="0" indent="0" algn="ctr">
              <a:buNone/>
            </a:pPr>
            <a:r>
              <a:rPr lang="en-US" sz="2200" dirty="0">
                <a:solidFill>
                  <a:schemeClr val="bg1"/>
                </a:solidFill>
                <a:highlight>
                  <a:srgbClr val="C0C0C0"/>
                </a:highlight>
                <a:latin typeface="+mj-lt"/>
              </a:rPr>
              <a:t>It is an alternative to using full-stack systems and their overhead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0B3B32-2327-42EF-950B-1E2771BC2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447" y="1825625"/>
            <a:ext cx="6424353" cy="178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326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F36DA-B4D8-4BCD-A233-38EA02C0C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/>
              <a:t>When run, what is the execution architecture?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DC64D09-AF83-445E-88B2-218E0EABCCBD}"/>
              </a:ext>
            </a:extLst>
          </p:cNvPr>
          <p:cNvGrpSpPr/>
          <p:nvPr/>
        </p:nvGrpSpPr>
        <p:grpSpPr>
          <a:xfrm>
            <a:off x="931029" y="1832951"/>
            <a:ext cx="10178936" cy="4009506"/>
            <a:chOff x="931029" y="1832951"/>
            <a:chExt cx="10178936" cy="4009506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61A9F8A-A1E1-4D04-A9DC-5CFD64F56EA3}"/>
                </a:ext>
              </a:extLst>
            </p:cNvPr>
            <p:cNvSpPr/>
            <p:nvPr/>
          </p:nvSpPr>
          <p:spPr>
            <a:xfrm>
              <a:off x="9355990" y="1832951"/>
              <a:ext cx="1753975" cy="3017389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FE491A4-3CF2-4400-A283-6C107EA6E680}"/>
                </a:ext>
              </a:extLst>
            </p:cNvPr>
            <p:cNvSpPr/>
            <p:nvPr/>
          </p:nvSpPr>
          <p:spPr>
            <a:xfrm>
              <a:off x="931031" y="5289660"/>
              <a:ext cx="10178934" cy="552797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AfBox EE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(Process)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F7F19B1-4201-475A-92EC-F43CA9F98D25}"/>
                </a:ext>
              </a:extLst>
            </p:cNvPr>
            <p:cNvSpPr/>
            <p:nvPr/>
          </p:nvSpPr>
          <p:spPr>
            <a:xfrm>
              <a:off x="931031" y="4585849"/>
              <a:ext cx="4745181" cy="552797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75000"/>
                    </a:schemeClr>
                  </a:solidFill>
                </a:rPr>
                <a:t>(language instance)</a:t>
              </a:r>
              <a:r>
                <a:rPr lang="en-US" dirty="0"/>
                <a:t> RunSpace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(Thread)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EEA2539-78C3-4590-8E56-312D6EFEAED0}"/>
                </a:ext>
              </a:extLst>
            </p:cNvPr>
            <p:cNvSpPr/>
            <p:nvPr/>
          </p:nvSpPr>
          <p:spPr>
            <a:xfrm>
              <a:off x="931030" y="3882038"/>
              <a:ext cx="2331721" cy="552797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Task 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(fiber)</a:t>
              </a:r>
              <a:endParaRPr 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2AF0AEA-BD92-4318-9640-1D7A761BA311}"/>
                </a:ext>
              </a:extLst>
            </p:cNvPr>
            <p:cNvSpPr/>
            <p:nvPr/>
          </p:nvSpPr>
          <p:spPr>
            <a:xfrm>
              <a:off x="5775967" y="4585848"/>
              <a:ext cx="1638992" cy="552797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400" dirty="0"/>
                <a:t>…</a:t>
              </a:r>
              <a:endParaRPr lang="en-US" sz="2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D3DD34A-4957-4D69-A664-981EDE343838}"/>
                </a:ext>
              </a:extLst>
            </p:cNvPr>
            <p:cNvSpPr/>
            <p:nvPr/>
          </p:nvSpPr>
          <p:spPr>
            <a:xfrm>
              <a:off x="3344491" y="3882037"/>
              <a:ext cx="1111137" cy="552797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400" dirty="0"/>
                <a:t>…</a:t>
              </a:r>
              <a:endParaRPr lang="en-US" sz="2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04A1098-A72F-4423-9E83-37FD92DE06A8}"/>
                </a:ext>
              </a:extLst>
            </p:cNvPr>
            <p:cNvSpPr/>
            <p:nvPr/>
          </p:nvSpPr>
          <p:spPr>
            <a:xfrm rot="5400000">
              <a:off x="544646" y="2791844"/>
              <a:ext cx="1325564" cy="552797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Activity 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(iocp)</a:t>
              </a:r>
              <a:endParaRPr 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62E3846-6FD2-45AA-8ADE-0A17E4ED0C5A}"/>
                </a:ext>
              </a:extLst>
            </p:cNvPr>
            <p:cNvSpPr/>
            <p:nvPr/>
          </p:nvSpPr>
          <p:spPr>
            <a:xfrm rot="5400000">
              <a:off x="1224905" y="2791844"/>
              <a:ext cx="1325564" cy="552797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Activity 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(iocp)</a:t>
              </a:r>
              <a:endParaRPr 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00C6D56-E3EC-4904-8A9A-7FD701C8449D}"/>
                </a:ext>
              </a:extLst>
            </p:cNvPr>
            <p:cNvSpPr/>
            <p:nvPr/>
          </p:nvSpPr>
          <p:spPr>
            <a:xfrm rot="5400000">
              <a:off x="1905163" y="2791844"/>
              <a:ext cx="1325564" cy="552797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000" dirty="0"/>
                <a:t>…</a:t>
              </a:r>
              <a:endParaRPr lang="en-US" sz="2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3AE676B-F515-45B8-87CC-4E9417282BD9}"/>
                </a:ext>
              </a:extLst>
            </p:cNvPr>
            <p:cNvSpPr/>
            <p:nvPr/>
          </p:nvSpPr>
          <p:spPr>
            <a:xfrm>
              <a:off x="7843064" y="3769816"/>
              <a:ext cx="1350818" cy="1350818"/>
            </a:xfrm>
            <a:prstGeom prst="ellipse">
              <a:avLst/>
            </a:prstGeom>
            <a:gradFill flip="none" rotWithShape="1">
              <a:gsLst>
                <a:gs pos="0">
                  <a:schemeClr val="dk1">
                    <a:lumMod val="67000"/>
                  </a:schemeClr>
                </a:gs>
                <a:gs pos="48000">
                  <a:schemeClr val="dk1">
                    <a:lumMod val="97000"/>
                    <a:lumOff val="3000"/>
                  </a:schemeClr>
                </a:gs>
                <a:gs pos="100000">
                  <a:schemeClr val="dk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iocp</a:t>
              </a:r>
            </a:p>
            <a:p>
              <a:pPr algn="ctr"/>
              <a:r>
                <a:rPr lang="en-US" dirty="0"/>
                <a:t>workers</a:t>
              </a:r>
            </a:p>
          </p:txBody>
        </p:sp>
        <p:sp>
          <p:nvSpPr>
            <p:cNvPr id="19" name="Flowchart: Magnetic Disk 18">
              <a:extLst>
                <a:ext uri="{FF2B5EF4-FFF2-40B4-BE49-F238E27FC236}">
                  <a16:creationId xmlns:a16="http://schemas.microsoft.com/office/drawing/2014/main" id="{A493C6CF-ABCE-4F9B-AA77-65E3496C8674}"/>
                </a:ext>
              </a:extLst>
            </p:cNvPr>
            <p:cNvSpPr/>
            <p:nvPr/>
          </p:nvSpPr>
          <p:spPr>
            <a:xfrm>
              <a:off x="7824362" y="2294740"/>
              <a:ext cx="1367443" cy="1275571"/>
            </a:xfrm>
            <a:prstGeom prst="flowChartMagneticDisk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sz="1600" dirty="0">
                  <a:solidFill>
                    <a:schemeClr val="tx1"/>
                  </a:solidFill>
                </a:rPr>
                <a:t>Telemetry</a:t>
              </a:r>
            </a:p>
            <a:p>
              <a:pPr lvl="0" algn="ctr"/>
              <a:r>
                <a:rPr lang="en-US" sz="900" dirty="0">
                  <a:solidFill>
                    <a:schemeClr val="tx1"/>
                  </a:solidFill>
                </a:rPr>
                <a:t>&amp;</a:t>
              </a:r>
            </a:p>
            <a:p>
              <a:pPr lvl="0" algn="ctr"/>
              <a:r>
                <a:rPr lang="en-US" sz="1600" dirty="0">
                  <a:solidFill>
                    <a:schemeClr val="tx1"/>
                  </a:solidFill>
                </a:rPr>
                <a:t>Diagnostics</a:t>
              </a:r>
            </a:p>
          </p:txBody>
        </p:sp>
        <p:sp>
          <p:nvSpPr>
            <p:cNvPr id="20" name="Cube 19">
              <a:extLst>
                <a:ext uri="{FF2B5EF4-FFF2-40B4-BE49-F238E27FC236}">
                  <a16:creationId xmlns:a16="http://schemas.microsoft.com/office/drawing/2014/main" id="{82283246-52A6-4814-BE89-2A1BA004BD20}"/>
                </a:ext>
              </a:extLst>
            </p:cNvPr>
            <p:cNvSpPr/>
            <p:nvPr/>
          </p:nvSpPr>
          <p:spPr>
            <a:xfrm>
              <a:off x="9509767" y="1958768"/>
              <a:ext cx="1479664" cy="520931"/>
            </a:xfrm>
            <a:prstGeom prst="cube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n>
                    <a:solidFill>
                      <a:schemeClr val="accent3"/>
                    </a:solidFill>
                  </a:ln>
                  <a:solidFill>
                    <a:srgbClr val="FF0000"/>
                  </a:solidFill>
                  <a:effectLst>
                    <a:outerShdw blurRad="50800" dist="50800" dir="5400000" sx="107000" sy="107000" algn="ctr" rotWithShape="0">
                      <a:srgbClr val="000000">
                        <a:alpha val="43137"/>
                      </a:srgbClr>
                    </a:outerShdw>
                  </a:effectLst>
                </a:rPr>
                <a:t>sqlite</a:t>
              </a:r>
            </a:p>
          </p:txBody>
        </p:sp>
        <p:sp>
          <p:nvSpPr>
            <p:cNvPr id="21" name="Cube 20">
              <a:extLst>
                <a:ext uri="{FF2B5EF4-FFF2-40B4-BE49-F238E27FC236}">
                  <a16:creationId xmlns:a16="http://schemas.microsoft.com/office/drawing/2014/main" id="{6AE3D00F-CE3C-4DDB-94D5-9268A97D6C1B}"/>
                </a:ext>
              </a:extLst>
            </p:cNvPr>
            <p:cNvSpPr/>
            <p:nvPr/>
          </p:nvSpPr>
          <p:spPr>
            <a:xfrm>
              <a:off x="9509767" y="2583390"/>
              <a:ext cx="1479664" cy="520931"/>
            </a:xfrm>
            <a:prstGeom prst="cube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stddbg</a:t>
              </a:r>
            </a:p>
          </p:txBody>
        </p:sp>
        <p:sp>
          <p:nvSpPr>
            <p:cNvPr id="22" name="Cube 21">
              <a:extLst>
                <a:ext uri="{FF2B5EF4-FFF2-40B4-BE49-F238E27FC236}">
                  <a16:creationId xmlns:a16="http://schemas.microsoft.com/office/drawing/2014/main" id="{EEBCD6F2-8860-4797-8A46-E971616D7FF8}"/>
                </a:ext>
              </a:extLst>
            </p:cNvPr>
            <p:cNvSpPr/>
            <p:nvPr/>
          </p:nvSpPr>
          <p:spPr>
            <a:xfrm>
              <a:off x="9509767" y="3208012"/>
              <a:ext cx="1479664" cy="520931"/>
            </a:xfrm>
            <a:prstGeom prst="cube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stderr</a:t>
              </a:r>
            </a:p>
          </p:txBody>
        </p:sp>
        <p:sp>
          <p:nvSpPr>
            <p:cNvPr id="23" name="Cube 22">
              <a:extLst>
                <a:ext uri="{FF2B5EF4-FFF2-40B4-BE49-F238E27FC236}">
                  <a16:creationId xmlns:a16="http://schemas.microsoft.com/office/drawing/2014/main" id="{54928501-AFE0-4BD0-A7ED-3762D3EC8F14}"/>
                </a:ext>
              </a:extLst>
            </p:cNvPr>
            <p:cNvSpPr/>
            <p:nvPr/>
          </p:nvSpPr>
          <p:spPr>
            <a:xfrm>
              <a:off x="9509766" y="3890089"/>
              <a:ext cx="1479665" cy="520931"/>
            </a:xfrm>
            <a:prstGeom prst="cube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os-host log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E749E06-CA95-4D60-A031-0623830ADB64}"/>
                </a:ext>
              </a:extLst>
            </p:cNvPr>
            <p:cNvSpPr txBox="1"/>
            <p:nvPr/>
          </p:nvSpPr>
          <p:spPr>
            <a:xfrm>
              <a:off x="2894157" y="2606577"/>
              <a:ext cx="43172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 each </a:t>
              </a:r>
              <a:r>
                <a:rPr lang="en-US" dirty="0">
                  <a:latin typeface="DicotBold" pitchFamily="2" charset="0"/>
                </a:rPr>
                <a:t>RunSpace</a:t>
              </a:r>
              <a:r>
                <a:rPr lang="en-US" dirty="0"/>
                <a:t> there are always 2+ </a:t>
              </a:r>
              <a:r>
                <a:rPr lang="en-US" b="1" dirty="0"/>
                <a:t>tasks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/>
                <a:t>runspace </a:t>
              </a:r>
              <a:r>
                <a:rPr lang="en-US" dirty="0">
                  <a:latin typeface="DicotBold" pitchFamily="2" charset="0"/>
                </a:rPr>
                <a:t>dispatcher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/>
                <a:t>iocp kernel </a:t>
              </a:r>
              <a:r>
                <a:rPr lang="en-US" dirty="0">
                  <a:latin typeface="DicotBold" pitchFamily="2" charset="0"/>
                </a:rPr>
                <a:t>scheduler</a:t>
              </a:r>
            </a:p>
          </p:txBody>
        </p:sp>
        <p:cxnSp>
          <p:nvCxnSpPr>
            <p:cNvPr id="27" name="Connector: Elbow 26">
              <a:extLst>
                <a:ext uri="{FF2B5EF4-FFF2-40B4-BE49-F238E27FC236}">
                  <a16:creationId xmlns:a16="http://schemas.microsoft.com/office/drawing/2014/main" id="{6D848CBC-E9BA-43F8-9424-2790F4136C25}"/>
                </a:ext>
              </a:extLst>
            </p:cNvPr>
            <p:cNvCxnSpPr>
              <a:cxnSpLocks/>
              <a:stCxn id="19" idx="4"/>
              <a:endCxn id="20" idx="2"/>
            </p:cNvCxnSpPr>
            <p:nvPr/>
          </p:nvCxnSpPr>
          <p:spPr>
            <a:xfrm flipV="1">
              <a:off x="9191805" y="2284350"/>
              <a:ext cx="317962" cy="648176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or: Elbow 28">
              <a:extLst>
                <a:ext uri="{FF2B5EF4-FFF2-40B4-BE49-F238E27FC236}">
                  <a16:creationId xmlns:a16="http://schemas.microsoft.com/office/drawing/2014/main" id="{AFCC2536-CA80-4CBE-B8C6-2C366BAC1CC4}"/>
                </a:ext>
              </a:extLst>
            </p:cNvPr>
            <p:cNvCxnSpPr>
              <a:cxnSpLocks/>
              <a:stCxn id="19" idx="4"/>
              <a:endCxn id="21" idx="2"/>
            </p:cNvCxnSpPr>
            <p:nvPr/>
          </p:nvCxnSpPr>
          <p:spPr>
            <a:xfrm flipV="1">
              <a:off x="9191805" y="2908972"/>
              <a:ext cx="317962" cy="23554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or: Elbow 30">
              <a:extLst>
                <a:ext uri="{FF2B5EF4-FFF2-40B4-BE49-F238E27FC236}">
                  <a16:creationId xmlns:a16="http://schemas.microsoft.com/office/drawing/2014/main" id="{D19B4822-EE8F-40B6-89C5-E9863E849963}"/>
                </a:ext>
              </a:extLst>
            </p:cNvPr>
            <p:cNvCxnSpPr>
              <a:cxnSpLocks/>
              <a:stCxn id="19" idx="4"/>
              <a:endCxn id="22" idx="2"/>
            </p:cNvCxnSpPr>
            <p:nvPr/>
          </p:nvCxnSpPr>
          <p:spPr>
            <a:xfrm>
              <a:off x="9191805" y="2932526"/>
              <a:ext cx="317962" cy="601068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or: Elbow 32">
              <a:extLst>
                <a:ext uri="{FF2B5EF4-FFF2-40B4-BE49-F238E27FC236}">
                  <a16:creationId xmlns:a16="http://schemas.microsoft.com/office/drawing/2014/main" id="{C580AD99-7AF3-4CF2-9F2F-AD06F429CA77}"/>
                </a:ext>
              </a:extLst>
            </p:cNvPr>
            <p:cNvCxnSpPr>
              <a:cxnSpLocks/>
              <a:stCxn id="19" idx="4"/>
              <a:endCxn id="23" idx="2"/>
            </p:cNvCxnSpPr>
            <p:nvPr/>
          </p:nvCxnSpPr>
          <p:spPr>
            <a:xfrm>
              <a:off x="9191805" y="2932526"/>
              <a:ext cx="317961" cy="1283145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3F019BF-D78F-4B79-8E41-B2F829F5B0DB}"/>
                </a:ext>
              </a:extLst>
            </p:cNvPr>
            <p:cNvSpPr txBox="1"/>
            <p:nvPr/>
          </p:nvSpPr>
          <p:spPr>
            <a:xfrm>
              <a:off x="9672741" y="4481008"/>
              <a:ext cx="11537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io streams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A42A8C9-4643-4391-A591-7DDB07BBFBAA}"/>
                </a:ext>
              </a:extLst>
            </p:cNvPr>
            <p:cNvSpPr/>
            <p:nvPr/>
          </p:nvSpPr>
          <p:spPr>
            <a:xfrm>
              <a:off x="8064693" y="2284350"/>
              <a:ext cx="8867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65000"/>
                    </a:schemeClr>
                  </a:solidFill>
                  <a:latin typeface="DicotMedium" pitchFamily="2" charset="0"/>
                </a:rPr>
                <a:t>engine</a:t>
              </a:r>
              <a:endParaRPr lang="en-US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E2F17937-9737-463E-962A-F849B7F8695E}"/>
              </a:ext>
            </a:extLst>
          </p:cNvPr>
          <p:cNvSpPr txBox="1"/>
          <p:nvPr/>
        </p:nvSpPr>
        <p:spPr>
          <a:xfrm>
            <a:off x="838200" y="1884917"/>
            <a:ext cx="6935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C0C0C0"/>
                </a:highlight>
                <a:latin typeface="+mj-lt"/>
              </a:rPr>
              <a:t>An activity could be concurrent things like a </a:t>
            </a:r>
            <a:r>
              <a:rPr lang="en-US" b="1" dirty="0">
                <a:solidFill>
                  <a:schemeClr val="bg1"/>
                </a:solidFill>
                <a:highlight>
                  <a:srgbClr val="C0C0C0"/>
                </a:highlight>
                <a:latin typeface="+mj-lt"/>
              </a:rPr>
              <a:t>cmd</a:t>
            </a:r>
            <a:r>
              <a:rPr lang="en-US" dirty="0">
                <a:solidFill>
                  <a:schemeClr val="bg1"/>
                </a:solidFill>
                <a:highlight>
                  <a:srgbClr val="C0C0C0"/>
                </a:highlight>
                <a:latin typeface="+mj-lt"/>
              </a:rPr>
              <a:t> or a </a:t>
            </a:r>
            <a:r>
              <a:rPr lang="en-US" b="1" dirty="0">
                <a:solidFill>
                  <a:schemeClr val="bg1"/>
                </a:solidFill>
                <a:highlight>
                  <a:srgbClr val="C0C0C0"/>
                </a:highlight>
                <a:latin typeface="+mj-lt"/>
              </a:rPr>
              <a:t>web-page-request</a:t>
            </a:r>
            <a:r>
              <a:rPr lang="en-US" dirty="0">
                <a:solidFill>
                  <a:schemeClr val="bg1"/>
                </a:solidFill>
                <a:highlight>
                  <a:srgbClr val="C0C0C0"/>
                </a:highlight>
                <a:latin typeface="+mj-lt"/>
              </a:rPr>
              <a:t> …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0C8714A-DE3A-4335-AF73-91D10753B7B1}"/>
              </a:ext>
            </a:extLst>
          </p:cNvPr>
          <p:cNvSpPr txBox="1"/>
          <p:nvPr/>
        </p:nvSpPr>
        <p:spPr>
          <a:xfrm>
            <a:off x="4534168" y="3947338"/>
            <a:ext cx="1142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task-pools</a:t>
            </a:r>
          </a:p>
        </p:txBody>
      </p:sp>
    </p:spTree>
    <p:extLst>
      <p:ext uri="{BB962C8B-B14F-4D97-AF65-F5344CB8AC3E}">
        <p14:creationId xmlns:p14="http://schemas.microsoft.com/office/powerpoint/2010/main" val="2711917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EF0C2-50A7-4AA7-814F-DC4BD39BA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Great. So what’s inside that makes it useful?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41E5B91-A5DF-41F0-B676-59AEED043EEA}"/>
              </a:ext>
            </a:extLst>
          </p:cNvPr>
          <p:cNvSpPr/>
          <p:nvPr/>
        </p:nvSpPr>
        <p:spPr>
          <a:xfrm>
            <a:off x="1000302" y="1783307"/>
            <a:ext cx="568028" cy="42184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>
            <a:noAutofit/>
          </a:bodyPr>
          <a:lstStyle/>
          <a:p>
            <a:pPr algn="ctr"/>
            <a:r>
              <a:rPr lang="en-US" dirty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EdgeScript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71FF44-63AB-4A21-AF25-9E34381AF151}"/>
              </a:ext>
            </a:extLst>
          </p:cNvPr>
          <p:cNvSpPr/>
          <p:nvPr/>
        </p:nvSpPr>
        <p:spPr>
          <a:xfrm>
            <a:off x="1719618" y="5454555"/>
            <a:ext cx="9312322" cy="547234"/>
          </a:xfrm>
          <a:prstGeom prst="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AfBox Execution Engine (</a:t>
            </a:r>
            <a:r>
              <a:rPr lang="en-US" dirty="0">
                <a:latin typeface="DicotBold" pitchFamily="2" charset="0"/>
              </a:rPr>
              <a:t>EE</a:t>
            </a:r>
            <a:r>
              <a:rPr lang="en-US" dirty="0"/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D33D73-3A2B-4A6F-A6E0-C3A500CEF560}"/>
              </a:ext>
            </a:extLst>
          </p:cNvPr>
          <p:cNvSpPr txBox="1"/>
          <p:nvPr/>
        </p:nvSpPr>
        <p:spPr>
          <a:xfrm>
            <a:off x="1032606" y="1783307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DicotBold" pitchFamily="2" charset="0"/>
              </a:rPr>
              <a:t>ess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4D9A47D9-BA0C-4875-8DC6-FC463142DCA8}"/>
              </a:ext>
            </a:extLst>
          </p:cNvPr>
          <p:cNvSpPr/>
          <p:nvPr/>
        </p:nvSpPr>
        <p:spPr>
          <a:xfrm>
            <a:off x="1719618" y="4653887"/>
            <a:ext cx="1410268" cy="655092"/>
          </a:xfrm>
          <a:prstGeom prst="frame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xjson</a:t>
            </a:r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306C48C7-A667-4458-ADDA-4874A11C282F}"/>
              </a:ext>
            </a:extLst>
          </p:cNvPr>
          <p:cNvSpPr/>
          <p:nvPr/>
        </p:nvSpPr>
        <p:spPr>
          <a:xfrm>
            <a:off x="4842730" y="3052551"/>
            <a:ext cx="1410268" cy="655092"/>
          </a:xfrm>
          <a:prstGeom prst="fram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sqlite</a:t>
            </a: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BDEE8933-5109-4770-B9D3-3A2AE269E549}"/>
              </a:ext>
            </a:extLst>
          </p:cNvPr>
          <p:cNvSpPr/>
          <p:nvPr/>
        </p:nvSpPr>
        <p:spPr>
          <a:xfrm>
            <a:off x="1719618" y="3853219"/>
            <a:ext cx="1410268" cy="655092"/>
          </a:xfrm>
          <a:prstGeom prst="frame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xml</a:t>
            </a: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84ACE716-3C2D-431A-BF14-6D188AC6C6B3}"/>
              </a:ext>
            </a:extLst>
          </p:cNvPr>
          <p:cNvSpPr/>
          <p:nvPr/>
        </p:nvSpPr>
        <p:spPr>
          <a:xfrm>
            <a:off x="4842730" y="4653887"/>
            <a:ext cx="1410268" cy="655092"/>
          </a:xfrm>
          <a:prstGeom prst="frame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openssl</a:t>
            </a:r>
          </a:p>
        </p:txBody>
      </p:sp>
      <p:sp>
        <p:nvSpPr>
          <p:cNvPr id="10" name="Frame 9">
            <a:extLst>
              <a:ext uri="{FF2B5EF4-FFF2-40B4-BE49-F238E27FC236}">
                <a16:creationId xmlns:a16="http://schemas.microsoft.com/office/drawing/2014/main" id="{63462384-970F-432A-84BC-C2D763DEE91C}"/>
              </a:ext>
            </a:extLst>
          </p:cNvPr>
          <p:cNvSpPr/>
          <p:nvPr/>
        </p:nvSpPr>
        <p:spPr>
          <a:xfrm>
            <a:off x="4842730" y="3853219"/>
            <a:ext cx="1410268" cy="655092"/>
          </a:xfrm>
          <a:prstGeom prst="frame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zip</a:t>
            </a:r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99B78DD1-B14D-4EC5-AC7E-E9983DA4E4BD}"/>
              </a:ext>
            </a:extLst>
          </p:cNvPr>
          <p:cNvSpPr/>
          <p:nvPr/>
        </p:nvSpPr>
        <p:spPr>
          <a:xfrm>
            <a:off x="1719618" y="3052551"/>
            <a:ext cx="1410268" cy="655092"/>
          </a:xfrm>
          <a:prstGeom prst="frame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regex</a:t>
            </a:r>
          </a:p>
        </p:txBody>
      </p:sp>
      <p:sp>
        <p:nvSpPr>
          <p:cNvPr id="12" name="Frame 11">
            <a:extLst>
              <a:ext uri="{FF2B5EF4-FFF2-40B4-BE49-F238E27FC236}">
                <a16:creationId xmlns:a16="http://schemas.microsoft.com/office/drawing/2014/main" id="{41DAAD26-FA5C-4C56-A814-CDE21D1D394A}"/>
              </a:ext>
            </a:extLst>
          </p:cNvPr>
          <p:cNvSpPr/>
          <p:nvPr/>
        </p:nvSpPr>
        <p:spPr>
          <a:xfrm>
            <a:off x="1719618" y="2253340"/>
            <a:ext cx="1410268" cy="655092"/>
          </a:xfrm>
          <a:prstGeom prst="fram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rfs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</a:rPr>
              <a:t>repo file system</a:t>
            </a:r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08290900-CAB1-458F-9744-44947D8A393A}"/>
              </a:ext>
            </a:extLst>
          </p:cNvPr>
          <p:cNvSpPr/>
          <p:nvPr/>
        </p:nvSpPr>
        <p:spPr>
          <a:xfrm>
            <a:off x="6404286" y="4653887"/>
            <a:ext cx="1410268" cy="655092"/>
          </a:xfrm>
          <a:prstGeom prst="fram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PAL</a:t>
            </a:r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D6B84765-3580-4891-8C30-7BAEE2C14A44}"/>
              </a:ext>
            </a:extLst>
          </p:cNvPr>
          <p:cNvSpPr/>
          <p:nvPr/>
        </p:nvSpPr>
        <p:spPr>
          <a:xfrm>
            <a:off x="7965842" y="4653887"/>
            <a:ext cx="1410268" cy="655092"/>
          </a:xfrm>
          <a:prstGeom prst="frame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iocp</a:t>
            </a:r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0CA9CA44-DCB0-411B-B639-9CB3228848C7}"/>
              </a:ext>
            </a:extLst>
          </p:cNvPr>
          <p:cNvSpPr/>
          <p:nvPr/>
        </p:nvSpPr>
        <p:spPr>
          <a:xfrm>
            <a:off x="7965842" y="3853219"/>
            <a:ext cx="1410268" cy="655092"/>
          </a:xfrm>
          <a:prstGeom prst="frame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NTFS …</a:t>
            </a:r>
          </a:p>
        </p:txBody>
      </p:sp>
      <p:sp>
        <p:nvSpPr>
          <p:cNvPr id="16" name="Frame 15">
            <a:extLst>
              <a:ext uri="{FF2B5EF4-FFF2-40B4-BE49-F238E27FC236}">
                <a16:creationId xmlns:a16="http://schemas.microsoft.com/office/drawing/2014/main" id="{10081D20-15EE-457C-B33A-1C4273F752CC}"/>
              </a:ext>
            </a:extLst>
          </p:cNvPr>
          <p:cNvSpPr/>
          <p:nvPr/>
        </p:nvSpPr>
        <p:spPr>
          <a:xfrm>
            <a:off x="7965842" y="3052551"/>
            <a:ext cx="1410268" cy="655092"/>
          </a:xfrm>
          <a:prstGeom prst="frame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>
                <a:solidFill>
                  <a:schemeClr val="tx1"/>
                </a:solidFill>
              </a:rPr>
              <a:t>OS Services</a:t>
            </a:r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905E164C-2C87-454D-B194-630DFBF02E13}"/>
              </a:ext>
            </a:extLst>
          </p:cNvPr>
          <p:cNvSpPr/>
          <p:nvPr/>
        </p:nvSpPr>
        <p:spPr>
          <a:xfrm>
            <a:off x="7965842" y="2253340"/>
            <a:ext cx="1410268" cy="655092"/>
          </a:xfrm>
          <a:prstGeom prst="frame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>
                <a:solidFill>
                  <a:schemeClr val="tx1"/>
                </a:solidFill>
              </a:rPr>
              <a:t>Core System APIs</a:t>
            </a:r>
          </a:p>
        </p:txBody>
      </p:sp>
      <p:sp>
        <p:nvSpPr>
          <p:cNvPr id="18" name="Frame 17">
            <a:extLst>
              <a:ext uri="{FF2B5EF4-FFF2-40B4-BE49-F238E27FC236}">
                <a16:creationId xmlns:a16="http://schemas.microsoft.com/office/drawing/2014/main" id="{669122C4-E78D-4409-B346-D6777AEDBF41}"/>
              </a:ext>
            </a:extLst>
          </p:cNvPr>
          <p:cNvSpPr/>
          <p:nvPr/>
        </p:nvSpPr>
        <p:spPr>
          <a:xfrm>
            <a:off x="6404286" y="3853219"/>
            <a:ext cx="1410268" cy="655092"/>
          </a:xfrm>
          <a:prstGeom prst="frame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telemetry diagnostics</a:t>
            </a:r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DFF23136-D98D-486F-A1EC-CA21020F5A96}"/>
              </a:ext>
            </a:extLst>
          </p:cNvPr>
          <p:cNvSpPr/>
          <p:nvPr/>
        </p:nvSpPr>
        <p:spPr>
          <a:xfrm>
            <a:off x="3281174" y="3853219"/>
            <a:ext cx="1410268" cy="655092"/>
          </a:xfrm>
          <a:prstGeom prst="frame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http + sockets</a:t>
            </a:r>
          </a:p>
        </p:txBody>
      </p:sp>
      <p:sp>
        <p:nvSpPr>
          <p:cNvPr id="20" name="Frame 19">
            <a:extLst>
              <a:ext uri="{FF2B5EF4-FFF2-40B4-BE49-F238E27FC236}">
                <a16:creationId xmlns:a16="http://schemas.microsoft.com/office/drawing/2014/main" id="{C0A8B566-6A4E-49CD-AF34-F95DE57EF26F}"/>
              </a:ext>
            </a:extLst>
          </p:cNvPr>
          <p:cNvSpPr/>
          <p:nvPr/>
        </p:nvSpPr>
        <p:spPr>
          <a:xfrm>
            <a:off x="3281174" y="3052551"/>
            <a:ext cx="1410268" cy="655092"/>
          </a:xfrm>
          <a:prstGeom prst="frame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markdown</a:t>
            </a:r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id="{A62FC228-D7D9-4912-AEDB-A2F9F75B718C}"/>
              </a:ext>
            </a:extLst>
          </p:cNvPr>
          <p:cNvSpPr/>
          <p:nvPr/>
        </p:nvSpPr>
        <p:spPr>
          <a:xfrm>
            <a:off x="3281174" y="2253340"/>
            <a:ext cx="1410268" cy="655092"/>
          </a:xfrm>
          <a:prstGeom prst="fram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TCL Lex Core</a:t>
            </a:r>
          </a:p>
        </p:txBody>
      </p:sp>
      <p:sp>
        <p:nvSpPr>
          <p:cNvPr id="22" name="Frame 21">
            <a:extLst>
              <a:ext uri="{FF2B5EF4-FFF2-40B4-BE49-F238E27FC236}">
                <a16:creationId xmlns:a16="http://schemas.microsoft.com/office/drawing/2014/main" id="{3F5AD7D4-A4BB-445F-87D1-30B8F160D357}"/>
              </a:ext>
            </a:extLst>
          </p:cNvPr>
          <p:cNvSpPr/>
          <p:nvPr/>
        </p:nvSpPr>
        <p:spPr>
          <a:xfrm>
            <a:off x="4842730" y="2253340"/>
            <a:ext cx="1410268" cy="655092"/>
          </a:xfrm>
          <a:prstGeom prst="fram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fossil-scm</a:t>
            </a:r>
          </a:p>
        </p:txBody>
      </p:sp>
      <p:sp>
        <p:nvSpPr>
          <p:cNvPr id="23" name="Frame 22">
            <a:extLst>
              <a:ext uri="{FF2B5EF4-FFF2-40B4-BE49-F238E27FC236}">
                <a16:creationId xmlns:a16="http://schemas.microsoft.com/office/drawing/2014/main" id="{4A01C43E-2D7E-4B03-AE4A-F12A4AE73992}"/>
              </a:ext>
            </a:extLst>
          </p:cNvPr>
          <p:cNvSpPr/>
          <p:nvPr/>
        </p:nvSpPr>
        <p:spPr>
          <a:xfrm>
            <a:off x="3281174" y="4653887"/>
            <a:ext cx="1410268" cy="655092"/>
          </a:xfrm>
          <a:prstGeom prst="frame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console-shell api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1200" b="1" dirty="0">
                <a:solidFill>
                  <a:schemeClr val="tx1"/>
                </a:solidFill>
              </a:rPr>
              <a:t>pthread api</a:t>
            </a:r>
          </a:p>
        </p:txBody>
      </p:sp>
      <p:sp>
        <p:nvSpPr>
          <p:cNvPr id="24" name="Flowchart: Magnetic Disk 23">
            <a:extLst>
              <a:ext uri="{FF2B5EF4-FFF2-40B4-BE49-F238E27FC236}">
                <a16:creationId xmlns:a16="http://schemas.microsoft.com/office/drawing/2014/main" id="{30300B06-DE95-433E-BCDE-1DF5C1E33D0C}"/>
              </a:ext>
            </a:extLst>
          </p:cNvPr>
          <p:cNvSpPr/>
          <p:nvPr/>
        </p:nvSpPr>
        <p:spPr>
          <a:xfrm>
            <a:off x="6533939" y="2397459"/>
            <a:ext cx="1150961" cy="1164609"/>
          </a:xfrm>
          <a:prstGeom prst="flowChartMagneticDisk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builtin filesystem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1688BBF-91F3-4DE5-8B7E-682EBCCBA719}"/>
              </a:ext>
            </a:extLst>
          </p:cNvPr>
          <p:cNvSpPr txBox="1"/>
          <p:nvPr/>
        </p:nvSpPr>
        <p:spPr>
          <a:xfrm>
            <a:off x="1642307" y="1743381"/>
            <a:ext cx="8084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C0C0C0"/>
                </a:highlight>
                <a:latin typeface="DicotBold" pitchFamily="2" charset="0"/>
              </a:rPr>
              <a:t>TCL</a:t>
            </a:r>
            <a:r>
              <a:rPr lang="en-US" dirty="0">
                <a:highlight>
                  <a:srgbClr val="C0C0C0"/>
                </a:highlight>
              </a:rPr>
              <a:t> lex based extensible language </a:t>
            </a:r>
            <a:r>
              <a:rPr lang="en-US" dirty="0">
                <a:highlight>
                  <a:srgbClr val="C0C0C0"/>
                </a:highlight>
                <a:latin typeface="DicotBold" pitchFamily="2" charset="0"/>
              </a:rPr>
              <a:t>cmd</a:t>
            </a:r>
            <a:r>
              <a:rPr lang="en-US" dirty="0">
                <a:highlight>
                  <a:srgbClr val="C0C0C0"/>
                </a:highlight>
              </a:rPr>
              <a:t> suite; </a:t>
            </a:r>
            <a:r>
              <a:rPr lang="en-US" i="1" dirty="0">
                <a:highlight>
                  <a:srgbClr val="C0C0C0"/>
                </a:highlight>
              </a:rPr>
              <a:t>scm-package</a:t>
            </a:r>
            <a:r>
              <a:rPr lang="en-US" dirty="0">
                <a:highlight>
                  <a:srgbClr val="C0C0C0"/>
                </a:highlight>
              </a:rPr>
              <a:t> based </a:t>
            </a:r>
            <a:r>
              <a:rPr lang="en-US" b="1" dirty="0">
                <a:highlight>
                  <a:srgbClr val="C0C0C0"/>
                </a:highlight>
              </a:rPr>
              <a:t>module</a:t>
            </a:r>
            <a:r>
              <a:rPr lang="en-US" dirty="0">
                <a:highlight>
                  <a:srgbClr val="C0C0C0"/>
                </a:highlight>
              </a:rPr>
              <a:t> file-system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7C0C9D-311B-44E7-8126-BAE63AFE6976}"/>
              </a:ext>
            </a:extLst>
          </p:cNvPr>
          <p:cNvSpPr txBox="1"/>
          <p:nvPr/>
        </p:nvSpPr>
        <p:spPr>
          <a:xfrm>
            <a:off x="1568330" y="6001789"/>
            <a:ext cx="9704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EdgeScript language, formerly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DicotBold" pitchFamily="2" charset="0"/>
              </a:rPr>
              <a:t>TSL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, is a TCL lex transpiler on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DicotMedium" pitchFamily="2" charset="0"/>
              </a:rPr>
              <a:t>AfBox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multi-language object architecture</a:t>
            </a:r>
          </a:p>
        </p:txBody>
      </p:sp>
    </p:spTree>
    <p:extLst>
      <p:ext uri="{BB962C8B-B14F-4D97-AF65-F5344CB8AC3E}">
        <p14:creationId xmlns:p14="http://schemas.microsoft.com/office/powerpoint/2010/main" val="1409254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be 39">
            <a:extLst>
              <a:ext uri="{FF2B5EF4-FFF2-40B4-BE49-F238E27FC236}">
                <a16:creationId xmlns:a16="http://schemas.microsoft.com/office/drawing/2014/main" id="{1B84D095-8065-4F53-B301-2839D8E7789B}"/>
              </a:ext>
            </a:extLst>
          </p:cNvPr>
          <p:cNvSpPr/>
          <p:nvPr/>
        </p:nvSpPr>
        <p:spPr>
          <a:xfrm>
            <a:off x="8067469" y="4782816"/>
            <a:ext cx="1437564" cy="606892"/>
          </a:xfrm>
          <a:prstGeom prst="cube">
            <a:avLst/>
          </a:prstGeom>
          <a:solidFill>
            <a:srgbClr val="FF0000">
              <a:alpha val="20000"/>
            </a:srgbClr>
          </a:solidFill>
          <a:ln>
            <a:solidFill>
              <a:schemeClr val="accent3"/>
            </a:solidFill>
          </a:ln>
          <a:effectLst>
            <a:outerShdw blurRad="50800" dist="50800" dir="5400000" sx="107000" sy="107000" algn="ctr" rotWithShape="0">
              <a:srgbClr val="000000">
                <a:alpha val="43137"/>
              </a:srgbClr>
            </a:outerShdw>
            <a:reflection blurRad="25400" endPos="31000" dist="25400" dir="5400000" sy="-100000" algn="bl" rotWithShape="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pkgs → repo branch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77C290-EFD3-4509-BEDD-CBD2877A3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Hmm, so how are programs organized?</a:t>
            </a:r>
            <a:endParaRPr lang="en-US" sz="1800" dirty="0"/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4A604A39-9C8F-4C54-B089-40710402EF53}"/>
              </a:ext>
            </a:extLst>
          </p:cNvPr>
          <p:cNvSpPr/>
          <p:nvPr/>
        </p:nvSpPr>
        <p:spPr>
          <a:xfrm>
            <a:off x="8311761" y="1320007"/>
            <a:ext cx="3534770" cy="1510353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DicotBold" pitchFamily="2" charset="0"/>
              </a:rPr>
              <a:t>The hard stuff</a:t>
            </a:r>
            <a:r>
              <a:rPr lang="en-US" dirty="0">
                <a:solidFill>
                  <a:schemeClr val="bg1"/>
                </a:solidFill>
              </a:rPr>
              <a:t>: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versions, packages, updates, deployment, configuration,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C54F248-47A6-4A66-A4B8-847924F4D5EF}"/>
              </a:ext>
            </a:extLst>
          </p:cNvPr>
          <p:cNvGrpSpPr/>
          <p:nvPr/>
        </p:nvGrpSpPr>
        <p:grpSpPr>
          <a:xfrm>
            <a:off x="925345" y="2552160"/>
            <a:ext cx="4572000" cy="3133553"/>
            <a:chOff x="6800849" y="3789563"/>
            <a:chExt cx="1104901" cy="819235"/>
          </a:xfrm>
        </p:grpSpPr>
        <p:sp>
          <p:nvSpPr>
            <p:cNvPr id="6" name="Rectangle: Top Corners Rounded 5">
              <a:extLst>
                <a:ext uri="{FF2B5EF4-FFF2-40B4-BE49-F238E27FC236}">
                  <a16:creationId xmlns:a16="http://schemas.microsoft.com/office/drawing/2014/main" id="{A42CEDCA-A3A6-4948-A887-C41EAD3C3A38}"/>
                </a:ext>
              </a:extLst>
            </p:cNvPr>
            <p:cNvSpPr/>
            <p:nvPr/>
          </p:nvSpPr>
          <p:spPr>
            <a:xfrm>
              <a:off x="6877050" y="3789563"/>
              <a:ext cx="266700" cy="104092"/>
            </a:xfrm>
            <a:prstGeom prst="round2Same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tIns="0" rtlCol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workspace</a:t>
              </a: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EF2A73BD-4E13-4F69-95F6-B26C233B24A5}"/>
                </a:ext>
              </a:extLst>
            </p:cNvPr>
            <p:cNvSpPr/>
            <p:nvPr/>
          </p:nvSpPr>
          <p:spPr>
            <a:xfrm>
              <a:off x="6800850" y="3876675"/>
              <a:ext cx="1104900" cy="666750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tIns="0" rtlCol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BACF8F8B-B048-43BD-A3CD-55E48D19BE9B}"/>
                </a:ext>
              </a:extLst>
            </p:cNvPr>
            <p:cNvSpPr/>
            <p:nvPr/>
          </p:nvSpPr>
          <p:spPr>
            <a:xfrm>
              <a:off x="6800849" y="3942048"/>
              <a:ext cx="1104900" cy="666750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tIns="0" rtlCol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Cylinder 8">
            <a:extLst>
              <a:ext uri="{FF2B5EF4-FFF2-40B4-BE49-F238E27FC236}">
                <a16:creationId xmlns:a16="http://schemas.microsoft.com/office/drawing/2014/main" id="{060E14D0-D376-426A-8435-68516DDDECF5}"/>
              </a:ext>
            </a:extLst>
          </p:cNvPr>
          <p:cNvSpPr/>
          <p:nvPr/>
        </p:nvSpPr>
        <p:spPr>
          <a:xfrm>
            <a:off x="1096798" y="4837989"/>
            <a:ext cx="715282" cy="685165"/>
          </a:xfrm>
          <a:prstGeom prst="can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.afr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sqlite</a:t>
            </a:r>
          </a:p>
        </p:txBody>
      </p:sp>
      <p:sp>
        <p:nvSpPr>
          <p:cNvPr id="10" name="Rectangle: Single Corner Snipped 9">
            <a:extLst>
              <a:ext uri="{FF2B5EF4-FFF2-40B4-BE49-F238E27FC236}">
                <a16:creationId xmlns:a16="http://schemas.microsoft.com/office/drawing/2014/main" id="{31E05FCB-5ED3-457A-93DD-539A3188EABF}"/>
              </a:ext>
            </a:extLst>
          </p:cNvPr>
          <p:cNvSpPr/>
          <p:nvPr/>
        </p:nvSpPr>
        <p:spPr>
          <a:xfrm>
            <a:off x="2128176" y="3248513"/>
            <a:ext cx="3045321" cy="2322265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0" rtlCol="0" anchor="b"/>
          <a:lstStyle/>
          <a:p>
            <a:pPr marL="0" marR="0" lvl="0" indent="-182880" algn="l" defTabSz="2286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.afws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(workspace db)</a:t>
            </a:r>
          </a:p>
          <a:p>
            <a:pPr marL="0" marR="0" lvl="0" indent="-182880" algn="l" defTabSz="2286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.af/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182880" algn="l" defTabSz="2286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.afr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(symlink)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bin/</a:t>
            </a:r>
          </a:p>
          <a:p>
            <a:pPr marL="914400" marR="0" lvl="2" indent="-182880" algn="l" defTabSz="2286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essc/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cmds</a:t>
            </a:r>
          </a:p>
          <a:p>
            <a:pPr marL="457200" marR="0" lvl="1" indent="-182880" algn="l" defTabSz="2286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etc/</a:t>
            </a:r>
          </a:p>
          <a:p>
            <a:pPr marL="914400" marR="0" lvl="2" indent="-182880" algn="l" defTabSz="2286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auth/</a:t>
            </a:r>
          </a:p>
          <a:p>
            <a:pPr marL="914400" marR="0" lvl="2" indent="-182880" algn="l" defTabSz="2286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dirty="0">
                <a:solidFill>
                  <a:prstClr val="white"/>
                </a:solidFill>
                <a:latin typeface="Calibri" panose="020F0502020204030204"/>
              </a:rPr>
              <a:t>certs/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2" indent="-182880" algn="l" defTabSz="2286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var/</a:t>
            </a:r>
          </a:p>
          <a:p>
            <a:pPr marL="457200" marR="0" lvl="1" indent="-182880" algn="l" defTabSz="2286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lib/</a:t>
            </a:r>
          </a:p>
          <a:p>
            <a:pPr marL="457200" marR="0" lvl="1" indent="-182880" algn="l" defTabSz="2286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dirty="0">
                <a:solidFill>
                  <a:prstClr val="white"/>
                </a:solidFill>
                <a:latin typeface="Calibri" panose="020F0502020204030204"/>
              </a:rPr>
              <a:t>opt/</a:t>
            </a:r>
            <a:r>
              <a:rPr lang="en-US" sz="1400" i="1" dirty="0">
                <a:solidFill>
                  <a:prstClr val="white"/>
                </a:solidFill>
                <a:latin typeface="Calibri" panose="020F0502020204030204"/>
              </a:rPr>
              <a:t>pkg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182880" algn="l" defTabSz="2286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sites/default/</a:t>
            </a:r>
          </a:p>
          <a:p>
            <a:pPr marL="0" marR="0" lvl="0" indent="-182880" algn="l" defTabSz="2286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38E05D-504D-489E-9EB0-C98FFD9C0E2E}"/>
              </a:ext>
            </a:extLst>
          </p:cNvPr>
          <p:cNvSpPr txBox="1"/>
          <p:nvPr/>
        </p:nvSpPr>
        <p:spPr>
          <a:xfrm>
            <a:off x="838200" y="1783937"/>
            <a:ext cx="5626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DicotMedium" pitchFamily="2" charset="0"/>
              </a:rPr>
              <a:t>package-module</a:t>
            </a:r>
            <a:r>
              <a:rPr lang="en-US" dirty="0"/>
              <a:t> management is </a:t>
            </a:r>
            <a:r>
              <a:rPr lang="en-US" dirty="0">
                <a:latin typeface="DicotBold" pitchFamily="2" charset="0"/>
              </a:rPr>
              <a:t>scm-based</a:t>
            </a:r>
            <a:r>
              <a:rPr lang="en-US" dirty="0"/>
              <a:t> using </a:t>
            </a:r>
            <a:r>
              <a:rPr lang="en-US" dirty="0">
                <a:latin typeface="DicotMedium" pitchFamily="2" charset="0"/>
              </a:rPr>
              <a:t>sqlite</a:t>
            </a:r>
          </a:p>
        </p:txBody>
      </p: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40F9F7DD-77EA-4569-B01F-94C1F118B7F1}"/>
              </a:ext>
            </a:extLst>
          </p:cNvPr>
          <p:cNvCxnSpPr>
            <a:cxnSpLocks/>
            <a:endCxn id="9" idx="1"/>
          </p:cNvCxnSpPr>
          <p:nvPr/>
        </p:nvCxnSpPr>
        <p:spPr>
          <a:xfrm rot="5400000">
            <a:off x="1026577" y="3676375"/>
            <a:ext cx="1589476" cy="733752"/>
          </a:xfrm>
          <a:prstGeom prst="bentConnector3">
            <a:avLst>
              <a:gd name="adj1" fmla="val 7355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F3214F9-F298-4FF7-AE09-D481C9F4A630}"/>
              </a:ext>
            </a:extLst>
          </p:cNvPr>
          <p:cNvSpPr txBox="1"/>
          <p:nvPr/>
        </p:nvSpPr>
        <p:spPr>
          <a:xfrm>
            <a:off x="1349027" y="5751097"/>
            <a:ext cx="3955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directory patterns adopt familiar names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6DBDF8-FFFE-4F44-8FD2-936DA1F61A4A}"/>
              </a:ext>
            </a:extLst>
          </p:cNvPr>
          <p:cNvSpPr/>
          <p:nvPr/>
        </p:nvSpPr>
        <p:spPr>
          <a:xfrm>
            <a:off x="6250675" y="5685713"/>
            <a:ext cx="3066468" cy="5467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::global –&gt; module [</a:t>
            </a:r>
            <a:r>
              <a:rPr lang="en-US" i="1" dirty="0">
                <a:latin typeface="DicotMedium" pitchFamily="2" charset="0"/>
              </a:rPr>
              <a:t>mixins</a:t>
            </a:r>
            <a:r>
              <a:rPr lang="en-US" sz="900" i="1" dirty="0">
                <a:latin typeface="DicotMedium" pitchFamily="2" charset="0"/>
              </a:rPr>
              <a:t> </a:t>
            </a:r>
            <a:r>
              <a:rPr lang="en-US" dirty="0"/>
              <a:t>]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8E6753-141D-4166-98AB-265E7C6A4F5E}"/>
              </a:ext>
            </a:extLst>
          </p:cNvPr>
          <p:cNvSpPr/>
          <p:nvPr/>
        </p:nvSpPr>
        <p:spPr>
          <a:xfrm>
            <a:off x="6268873" y="3702886"/>
            <a:ext cx="1437564" cy="53994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DicotBold" pitchFamily="2" charset="0"/>
              </a:rPr>
              <a:t>cmd</a:t>
            </a:r>
            <a:r>
              <a:rPr lang="en-US" dirty="0"/>
              <a:t> module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6990CF0-C601-4EB6-BAB6-F9B515F91369}"/>
              </a:ext>
            </a:extLst>
          </p:cNvPr>
          <p:cNvSpPr/>
          <p:nvPr/>
        </p:nvSpPr>
        <p:spPr>
          <a:xfrm>
            <a:off x="6268873" y="5024013"/>
            <a:ext cx="1437564" cy="546765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app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8754FEE-8D17-4158-9B86-C1D45B12AC47}"/>
              </a:ext>
            </a:extLst>
          </p:cNvPr>
          <p:cNvSpPr/>
          <p:nvPr/>
        </p:nvSpPr>
        <p:spPr>
          <a:xfrm>
            <a:off x="6268873" y="4360146"/>
            <a:ext cx="1437564" cy="5467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shell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C56986F-BA30-49F6-B211-943AC89E2E06}"/>
              </a:ext>
            </a:extLst>
          </p:cNvPr>
          <p:cNvSpPr/>
          <p:nvPr/>
        </p:nvSpPr>
        <p:spPr>
          <a:xfrm>
            <a:off x="6268873" y="3036530"/>
            <a:ext cx="1437564" cy="5467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this-io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726B44-486B-45A5-BD29-111E3E75CA20}"/>
              </a:ext>
            </a:extLst>
          </p:cNvPr>
          <p:cNvSpPr/>
          <p:nvPr/>
        </p:nvSpPr>
        <p:spPr>
          <a:xfrm>
            <a:off x="7879579" y="3036529"/>
            <a:ext cx="1437564" cy="5467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this-task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4543A38-B98D-4BE2-9B95-CF2E0F1A1121}"/>
              </a:ext>
            </a:extLst>
          </p:cNvPr>
          <p:cNvSpPr/>
          <p:nvPr/>
        </p:nvSpPr>
        <p:spPr>
          <a:xfrm>
            <a:off x="6268873" y="2372447"/>
            <a:ext cx="1437564" cy="5467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this-activity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3B28633-AE62-480E-91A6-1AF32E81A19E}"/>
              </a:ext>
            </a:extLst>
          </p:cNvPr>
          <p:cNvSpPr/>
          <p:nvPr/>
        </p:nvSpPr>
        <p:spPr>
          <a:xfrm>
            <a:off x="7879579" y="3702887"/>
            <a:ext cx="1437564" cy="53994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DicotBold" pitchFamily="2" charset="0"/>
              </a:rPr>
              <a:t>opt/ </a:t>
            </a:r>
            <a:r>
              <a:rPr lang="en-US" sz="1600" dirty="0"/>
              <a:t>modules …</a:t>
            </a:r>
          </a:p>
        </p:txBody>
      </p: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90A101CD-3DAE-4AB1-A42C-8C701D45D6A4}"/>
              </a:ext>
            </a:extLst>
          </p:cNvPr>
          <p:cNvCxnSpPr/>
          <p:nvPr/>
        </p:nvCxnSpPr>
        <p:spPr>
          <a:xfrm>
            <a:off x="1983475" y="3534769"/>
            <a:ext cx="914400" cy="91440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C0969F4C-AF77-4561-BDA6-1D18B8F9794E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2188191" y="3261711"/>
            <a:ext cx="4080682" cy="711146"/>
          </a:xfrm>
          <a:prstGeom prst="bentConnector3">
            <a:avLst>
              <a:gd name="adj1" fmla="val 50000"/>
            </a:avLst>
          </a:prstGeom>
          <a:ln w="5715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82DB2077-85F8-43F2-8B9F-46CA8791DA47}"/>
              </a:ext>
            </a:extLst>
          </p:cNvPr>
          <p:cNvCxnSpPr>
            <a:endCxn id="26" idx="2"/>
          </p:cNvCxnSpPr>
          <p:nvPr/>
        </p:nvCxnSpPr>
        <p:spPr>
          <a:xfrm flipV="1">
            <a:off x="3189027" y="4242829"/>
            <a:ext cx="5409334" cy="929672"/>
          </a:xfrm>
          <a:prstGeom prst="bentConnector2">
            <a:avLst/>
          </a:prstGeom>
          <a:ln w="76200">
            <a:solidFill>
              <a:srgbClr val="FF0000">
                <a:alpha val="41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E7CA0D09-C6F4-4484-942E-287C8C9C2815}"/>
              </a:ext>
            </a:extLst>
          </p:cNvPr>
          <p:cNvSpPr/>
          <p:nvPr/>
        </p:nvSpPr>
        <p:spPr>
          <a:xfrm>
            <a:off x="6026431" y="2381760"/>
            <a:ext cx="158121" cy="3189018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en-US" sz="1600" dirty="0"/>
              <a:t>this-plist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4AC6C5D-2C91-4BE1-8644-10ABD6965DC0}"/>
              </a:ext>
            </a:extLst>
          </p:cNvPr>
          <p:cNvSpPr/>
          <p:nvPr/>
        </p:nvSpPr>
        <p:spPr>
          <a:xfrm>
            <a:off x="903027" y="6161606"/>
            <a:ext cx="4572000" cy="4572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Web Server Site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this-site, this-</a:t>
            </a:r>
            <a:r>
              <a:rPr kumimoji="0" lang="en-US" sz="13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site.db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3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this.http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this.url, </a:t>
            </a:r>
            <a:r>
              <a:rPr kumimoji="0" lang="en-US" sz="13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this.acl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3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this.session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21FECD1-05CD-40DF-9F8C-C947C19204E2}"/>
              </a:ext>
            </a:extLst>
          </p:cNvPr>
          <p:cNvSpPr/>
          <p:nvPr/>
        </p:nvSpPr>
        <p:spPr>
          <a:xfrm>
            <a:off x="502985" y="4132262"/>
            <a:ext cx="314372" cy="139089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en-US" sz="1000" dirty="0"/>
              <a:t>git-scm</a:t>
            </a:r>
            <a:br>
              <a:rPr lang="en-US" sz="1000" dirty="0"/>
            </a:br>
            <a:r>
              <a:rPr lang="en-US" sz="1000" dirty="0"/>
              <a:t>fossil</a:t>
            </a:r>
          </a:p>
        </p:txBody>
      </p:sp>
      <p:sp>
        <p:nvSpPr>
          <p:cNvPr id="43" name="Frame 42">
            <a:extLst>
              <a:ext uri="{FF2B5EF4-FFF2-40B4-BE49-F238E27FC236}">
                <a16:creationId xmlns:a16="http://schemas.microsoft.com/office/drawing/2014/main" id="{69BD05EF-E16C-4A62-8D66-09BA82D1ABAD}"/>
              </a:ext>
            </a:extLst>
          </p:cNvPr>
          <p:cNvSpPr/>
          <p:nvPr/>
        </p:nvSpPr>
        <p:spPr>
          <a:xfrm>
            <a:off x="9771797" y="3036529"/>
            <a:ext cx="2138149" cy="3195949"/>
          </a:xfrm>
          <a:prstGeom prst="frame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127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DicotBold" pitchFamily="2" charset="0"/>
              </a:rPr>
              <a:t>~/.af/</a:t>
            </a:r>
          </a:p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user-home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r>
              <a:rPr lang="en-US" sz="1400" dirty="0">
                <a:solidFill>
                  <a:schemeClr val="tx1"/>
                </a:solidFill>
              </a:rPr>
              <a:t>.afconf</a:t>
            </a:r>
          </a:p>
          <a:p>
            <a:r>
              <a:rPr lang="en-US" sz="1400" dirty="0">
                <a:solidFill>
                  <a:schemeClr val="tx1"/>
                </a:solidFill>
              </a:rPr>
              <a:t>./bin/essc/cmds</a:t>
            </a:r>
          </a:p>
        </p:txBody>
      </p:sp>
    </p:spTree>
    <p:extLst>
      <p:ext uri="{BB962C8B-B14F-4D97-AF65-F5344CB8AC3E}">
        <p14:creationId xmlns:p14="http://schemas.microsoft.com/office/powerpoint/2010/main" val="1917452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38C1D-0997-4521-AA21-1EC3891BC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Enough talk, let’s </a:t>
            </a:r>
            <a:r>
              <a:rPr lang="en-US" dirty="0">
                <a:highlight>
                  <a:srgbClr val="FFFF00"/>
                </a:highlight>
                <a:latin typeface="DicotMedium" pitchFamily="2" charset="0"/>
              </a:rPr>
              <a:t>experience code</a:t>
            </a: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4105C815-BCFF-40C8-9063-57E3D4A9C8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F78DBD-DDDF-4BDD-99E8-E468EB653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084" y="4374956"/>
            <a:ext cx="4172316" cy="22146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5A9A1B-CE8C-4E2A-97D7-E6AD380DF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0609" y="1468591"/>
            <a:ext cx="3180578" cy="51210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789F59-20CE-476E-8C8E-C7A6D68A6E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7917" y="1739156"/>
            <a:ext cx="4172316" cy="228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333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737EC-06A7-445F-A894-0141261C8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I get a copy to try?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DB809-2B96-44F2-A35F-E03FAE4E7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Within the next week or so</a:t>
            </a:r>
          </a:p>
          <a:p>
            <a:pPr lvl="1"/>
            <a:r>
              <a:rPr lang="en-US" dirty="0">
                <a:hlinkClick r:id="rId2"/>
              </a:rPr>
              <a:t>https://edges.sm.st</a:t>
            </a:r>
            <a:endParaRPr lang="en-US" dirty="0"/>
          </a:p>
          <a:p>
            <a:pPr lvl="2"/>
            <a:r>
              <a:rPr lang="en-US"/>
              <a:t>alt:</a:t>
            </a:r>
            <a:endParaRPr lang="en-US" dirty="0"/>
          </a:p>
          <a:p>
            <a:pPr lvl="3"/>
            <a:r>
              <a:rPr lang="en-US" dirty="0">
                <a:hlinkClick r:id="rId3"/>
              </a:rPr>
              <a:t>https://edgescript.io</a:t>
            </a:r>
            <a:endParaRPr lang="en-US" dirty="0"/>
          </a:p>
          <a:p>
            <a:pPr lvl="3"/>
            <a:r>
              <a:rPr lang="en-US" dirty="0">
                <a:hlinkClick r:id="rId4"/>
              </a:rPr>
              <a:t>https://edgescript.dev</a:t>
            </a:r>
            <a:endParaRPr lang="en-US" dirty="0"/>
          </a:p>
          <a:p>
            <a:pPr marL="1371600" lvl="3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C7B515-2930-420E-8047-421596EE74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3940" y="1690688"/>
            <a:ext cx="4066402" cy="298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333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9E8EB-067A-4B02-B2CF-BD56009F7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dirty="0">
                <a:ln/>
                <a:solidFill>
                  <a:schemeClr val="accent4"/>
                </a:solidFill>
              </a:rPr>
              <a:t>Closing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D8333-31E9-4D07-A819-EDCCE2E0DAFE}"/>
              </a:ext>
            </a:extLst>
          </p:cNvPr>
          <p:cNvSpPr>
            <a:spLocks noGrp="1"/>
          </p:cNvSpPr>
          <p:nvPr>
            <p:ph idx="1"/>
          </p:nvPr>
        </p:nvSpPr>
        <p:spPr>
          <a:effectLst>
            <a:outerShdw blurRad="50800" dist="50800" dir="5400000" sx="50000" sy="50000" algn="ctr" rotWithShape="0">
              <a:srgbClr val="000000">
                <a:alpha val="43137"/>
              </a:srgbClr>
            </a:outerShdw>
            <a:reflection stA="45000" endPos="51000" dist="50800" dir="5400000" sy="-100000" algn="bl" rotWithShape="0"/>
          </a:effectLst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9600" dirty="0">
                <a:effectLst>
                  <a:outerShdw blurRad="50800" dist="50800" dir="5400000" sx="99000" sy="99000" algn="ctr" rotWithShape="0">
                    <a:srgbClr val="000000">
                      <a:alpha val="43137"/>
                    </a:srgbClr>
                  </a:outerShdw>
                  <a:reflection blurRad="38100" stA="10000" endPos="77000" dist="50800" dir="5400000" sy="-100000" algn="bl" rotWithShape="0"/>
                </a:effectLst>
                <a:latin typeface="DicotMedium" pitchFamily="2" charset="0"/>
              </a:rPr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1923046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1542</TotalTime>
  <Words>586</Words>
  <Application>Microsoft Office PowerPoint</Application>
  <PresentationFormat>Widescreen</PresentationFormat>
  <Paragraphs>144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DicotBold</vt:lpstr>
      <vt:lpstr>DicotMedium</vt:lpstr>
      <vt:lpstr>Office Theme</vt:lpstr>
      <vt:lpstr>EdgeS  EdgeScript &amp; EdgeShell “esh” </vt:lpstr>
      <vt:lpstr>Who am I? David Simmons – a “few years” developing languages</vt:lpstr>
      <vt:lpstr>This talk is about something called</vt:lpstr>
      <vt:lpstr>How is it deployed and structured?</vt:lpstr>
      <vt:lpstr>When run, what is the execution architecture?</vt:lpstr>
      <vt:lpstr>Great. So what’s inside that makes it useful?</vt:lpstr>
      <vt:lpstr>Hmm, so how are programs organized?</vt:lpstr>
      <vt:lpstr>Enough talk, let’s experience code</vt:lpstr>
      <vt:lpstr>Can I get a copy to try?</vt:lpstr>
      <vt:lpstr>Closing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EdgeScript</dc:title>
  <dc:creator>David Simmons</dc:creator>
  <cp:lastModifiedBy>David Simmons</cp:lastModifiedBy>
  <cp:revision>153</cp:revision>
  <dcterms:created xsi:type="dcterms:W3CDTF">2019-11-05T00:04:44Z</dcterms:created>
  <dcterms:modified xsi:type="dcterms:W3CDTF">2019-11-07T18:21:59Z</dcterms:modified>
</cp:coreProperties>
</file>